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79"/>
  </p:notesMasterIdLst>
  <p:handoutMasterIdLst>
    <p:handoutMasterId r:id="rId80"/>
  </p:handoutMasterIdLst>
  <p:sldIdLst>
    <p:sldId id="345" r:id="rId3"/>
    <p:sldId id="330" r:id="rId4"/>
    <p:sldId id="273" r:id="rId5"/>
    <p:sldId id="256" r:id="rId6"/>
    <p:sldId id="332" r:id="rId7"/>
    <p:sldId id="333" r:id="rId8"/>
    <p:sldId id="334" r:id="rId9"/>
    <p:sldId id="258" r:id="rId10"/>
    <p:sldId id="270" r:id="rId11"/>
    <p:sldId id="336" r:id="rId12"/>
    <p:sldId id="259" r:id="rId13"/>
    <p:sldId id="339" r:id="rId14"/>
    <p:sldId id="268" r:id="rId15"/>
    <p:sldId id="274" r:id="rId16"/>
    <p:sldId id="275" r:id="rId17"/>
    <p:sldId id="260" r:id="rId18"/>
    <p:sldId id="340" r:id="rId19"/>
    <p:sldId id="264" r:id="rId20"/>
    <p:sldId id="269" r:id="rId21"/>
    <p:sldId id="266" r:id="rId22"/>
    <p:sldId id="279" r:id="rId23"/>
    <p:sldId id="267" r:id="rId24"/>
    <p:sldId id="277"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Lst>
  <p:sldSz cx="9144000" cy="6858000" type="screen4x3"/>
  <p:notesSz cx="6888163" cy="10020300"/>
  <p:defaultTextStyle>
    <a:defPPr>
      <a:defRPr lang="en-GB"/>
    </a:defPPr>
    <a:lvl1pPr algn="l" rtl="0" fontAlgn="base">
      <a:spcBef>
        <a:spcPct val="0"/>
      </a:spcBef>
      <a:spcAft>
        <a:spcPct val="0"/>
      </a:spcAft>
      <a:defRPr sz="3600" b="1" kern="1200">
        <a:solidFill>
          <a:srgbClr val="0D006A"/>
        </a:solidFill>
        <a:latin typeface="Arial" pitchFamily="34" charset="0"/>
        <a:ea typeface="+mn-ea"/>
        <a:cs typeface="Arial" pitchFamily="34" charset="0"/>
      </a:defRPr>
    </a:lvl1pPr>
    <a:lvl2pPr marL="457200" algn="l" rtl="0" fontAlgn="base">
      <a:spcBef>
        <a:spcPct val="0"/>
      </a:spcBef>
      <a:spcAft>
        <a:spcPct val="0"/>
      </a:spcAft>
      <a:defRPr sz="3600" b="1" kern="1200">
        <a:solidFill>
          <a:srgbClr val="0D006A"/>
        </a:solidFill>
        <a:latin typeface="Arial" pitchFamily="34" charset="0"/>
        <a:ea typeface="+mn-ea"/>
        <a:cs typeface="Arial" pitchFamily="34" charset="0"/>
      </a:defRPr>
    </a:lvl2pPr>
    <a:lvl3pPr marL="914400" algn="l" rtl="0" fontAlgn="base">
      <a:spcBef>
        <a:spcPct val="0"/>
      </a:spcBef>
      <a:spcAft>
        <a:spcPct val="0"/>
      </a:spcAft>
      <a:defRPr sz="3600" b="1" kern="1200">
        <a:solidFill>
          <a:srgbClr val="0D006A"/>
        </a:solidFill>
        <a:latin typeface="Arial" pitchFamily="34" charset="0"/>
        <a:ea typeface="+mn-ea"/>
        <a:cs typeface="Arial" pitchFamily="34" charset="0"/>
      </a:defRPr>
    </a:lvl3pPr>
    <a:lvl4pPr marL="1371600" algn="l" rtl="0" fontAlgn="base">
      <a:spcBef>
        <a:spcPct val="0"/>
      </a:spcBef>
      <a:spcAft>
        <a:spcPct val="0"/>
      </a:spcAft>
      <a:defRPr sz="3600" b="1" kern="1200">
        <a:solidFill>
          <a:srgbClr val="0D006A"/>
        </a:solidFill>
        <a:latin typeface="Arial" pitchFamily="34" charset="0"/>
        <a:ea typeface="+mn-ea"/>
        <a:cs typeface="Arial" pitchFamily="34" charset="0"/>
      </a:defRPr>
    </a:lvl4pPr>
    <a:lvl5pPr marL="1828800" algn="l" rtl="0" fontAlgn="base">
      <a:spcBef>
        <a:spcPct val="0"/>
      </a:spcBef>
      <a:spcAft>
        <a:spcPct val="0"/>
      </a:spcAft>
      <a:defRPr sz="3600" b="1" kern="1200">
        <a:solidFill>
          <a:srgbClr val="0D006A"/>
        </a:solidFill>
        <a:latin typeface="Arial" pitchFamily="34" charset="0"/>
        <a:ea typeface="+mn-ea"/>
        <a:cs typeface="Arial" pitchFamily="34" charset="0"/>
      </a:defRPr>
    </a:lvl5pPr>
    <a:lvl6pPr marL="2286000" algn="l" defTabSz="914400" rtl="0" eaLnBrk="1" latinLnBrk="0" hangingPunct="1">
      <a:defRPr sz="3600" b="1" kern="1200">
        <a:solidFill>
          <a:srgbClr val="0D006A"/>
        </a:solidFill>
        <a:latin typeface="Arial" pitchFamily="34" charset="0"/>
        <a:ea typeface="+mn-ea"/>
        <a:cs typeface="Arial" pitchFamily="34" charset="0"/>
      </a:defRPr>
    </a:lvl6pPr>
    <a:lvl7pPr marL="2743200" algn="l" defTabSz="914400" rtl="0" eaLnBrk="1" latinLnBrk="0" hangingPunct="1">
      <a:defRPr sz="3600" b="1" kern="1200">
        <a:solidFill>
          <a:srgbClr val="0D006A"/>
        </a:solidFill>
        <a:latin typeface="Arial" pitchFamily="34" charset="0"/>
        <a:ea typeface="+mn-ea"/>
        <a:cs typeface="Arial" pitchFamily="34" charset="0"/>
      </a:defRPr>
    </a:lvl7pPr>
    <a:lvl8pPr marL="3200400" algn="l" defTabSz="914400" rtl="0" eaLnBrk="1" latinLnBrk="0" hangingPunct="1">
      <a:defRPr sz="3600" b="1" kern="1200">
        <a:solidFill>
          <a:srgbClr val="0D006A"/>
        </a:solidFill>
        <a:latin typeface="Arial" pitchFamily="34" charset="0"/>
        <a:ea typeface="+mn-ea"/>
        <a:cs typeface="Arial" pitchFamily="34" charset="0"/>
      </a:defRPr>
    </a:lvl8pPr>
    <a:lvl9pPr marL="3657600" algn="l" defTabSz="914400" rtl="0" eaLnBrk="1" latinLnBrk="0" hangingPunct="1">
      <a:defRPr sz="3600" b="1" kern="1200">
        <a:solidFill>
          <a:srgbClr val="0D006A"/>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C"/>
    <a:srgbClr val="FF3607"/>
    <a:srgbClr val="33CC33"/>
    <a:srgbClr val="0026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2366" autoAdjust="0"/>
  </p:normalViewPr>
  <p:slideViewPr>
    <p:cSldViewPr>
      <p:cViewPr varScale="1">
        <p:scale>
          <a:sx n="62" d="100"/>
          <a:sy n="62" d="100"/>
        </p:scale>
        <p:origin x="-102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372"/>
    </p:cViewPr>
  </p:notesTextViewPr>
  <p:sorterViewPr>
    <p:cViewPr>
      <p:scale>
        <a:sx n="100" d="100"/>
        <a:sy n="100" d="100"/>
      </p:scale>
      <p:origin x="0" y="10890"/>
    </p:cViewPr>
  </p:sorterViewPr>
  <p:notesViewPr>
    <p:cSldViewPr>
      <p:cViewPr varScale="1">
        <p:scale>
          <a:sx n="72" d="100"/>
          <a:sy n="72" d="100"/>
        </p:scale>
        <p:origin x="-2148" y="-108"/>
      </p:cViewPr>
      <p:guideLst>
        <p:guide orient="horz" pos="3156"/>
        <p:guide pos="216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eaLnBrk="1" hangingPunct="1">
              <a:defRPr sz="1300" b="0">
                <a:solidFill>
                  <a:schemeClr val="tx1"/>
                </a:solidFill>
                <a:latin typeface="Times New Roman" pitchFamily="18" charset="0"/>
                <a:cs typeface="+mn-cs"/>
              </a:defRPr>
            </a:lvl1pPr>
          </a:lstStyle>
          <a:p>
            <a:pPr>
              <a:defRPr/>
            </a:pPr>
            <a:endParaRPr lang="en-GB"/>
          </a:p>
        </p:txBody>
      </p:sp>
      <p:sp>
        <p:nvSpPr>
          <p:cNvPr id="4099" name="Rectangle 3"/>
          <p:cNvSpPr>
            <a:spLocks noGrp="1" noChangeArrowheads="1"/>
          </p:cNvSpPr>
          <p:nvPr>
            <p:ph type="dt" sz="quarter" idx="1"/>
          </p:nvPr>
        </p:nvSpPr>
        <p:spPr bwMode="auto">
          <a:xfrm>
            <a:off x="3903663"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eaLnBrk="1" hangingPunct="1">
              <a:defRPr sz="1300" b="0">
                <a:solidFill>
                  <a:schemeClr val="tx1"/>
                </a:solidFill>
                <a:latin typeface="Times New Roman" pitchFamily="18" charset="0"/>
                <a:cs typeface="+mn-cs"/>
              </a:defRPr>
            </a:lvl1pPr>
          </a:lstStyle>
          <a:p>
            <a:pPr>
              <a:defRPr/>
            </a:pPr>
            <a:endParaRPr lang="en-GB"/>
          </a:p>
        </p:txBody>
      </p:sp>
      <p:sp>
        <p:nvSpPr>
          <p:cNvPr id="4100" name="Rectangle 4"/>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eaLnBrk="1" hangingPunct="1">
              <a:defRPr sz="1300" b="0">
                <a:solidFill>
                  <a:schemeClr val="tx1"/>
                </a:solidFill>
                <a:latin typeface="Times New Roman" pitchFamily="18" charset="0"/>
                <a:cs typeface="+mn-cs"/>
              </a:defRPr>
            </a:lvl1pPr>
          </a:lstStyle>
          <a:p>
            <a:pPr>
              <a:defRPr/>
            </a:pPr>
            <a:r>
              <a:rPr lang="en-GB"/>
              <a:t>February 2006 - On the water Race Control</a:t>
            </a:r>
          </a:p>
        </p:txBody>
      </p:sp>
      <p:sp>
        <p:nvSpPr>
          <p:cNvPr id="4101" name="Rectangle 5"/>
          <p:cNvSpPr>
            <a:spLocks noGrp="1" noChangeArrowheads="1"/>
          </p:cNvSpPr>
          <p:nvPr>
            <p:ph type="sldNum" sz="quarter" idx="3"/>
          </p:nvPr>
        </p:nvSpPr>
        <p:spPr bwMode="auto">
          <a:xfrm>
            <a:off x="3903663" y="9518650"/>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eaLnBrk="1" hangingPunct="1">
              <a:defRPr sz="1300" b="0">
                <a:solidFill>
                  <a:schemeClr val="tx1"/>
                </a:solidFill>
                <a:latin typeface="Times New Roman" pitchFamily="18" charset="0"/>
                <a:cs typeface="+mn-cs"/>
              </a:defRPr>
            </a:lvl1pPr>
          </a:lstStyle>
          <a:p>
            <a:pPr>
              <a:defRPr/>
            </a:pPr>
            <a:fld id="{725CDBCE-5679-4D3F-9013-35279730E51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4"/>
          <p:cNvSpPr>
            <a:spLocks noGrp="1" noRot="1" noChangeAspect="1" noChangeArrowheads="1" noTextEdit="1"/>
          </p:cNvSpPr>
          <p:nvPr>
            <p:ph type="sldImg" idx="2"/>
          </p:nvPr>
        </p:nvSpPr>
        <p:spPr bwMode="auto">
          <a:xfrm>
            <a:off x="1844675" y="125413"/>
            <a:ext cx="3173413" cy="2379662"/>
          </a:xfrm>
          <a:prstGeom prst="rect">
            <a:avLst/>
          </a:prstGeom>
          <a:noFill/>
          <a:ln w="9525">
            <a:solidFill>
              <a:srgbClr val="000000"/>
            </a:solidFill>
            <a:miter lim="800000"/>
            <a:headEnd/>
            <a:tailEnd/>
          </a:ln>
        </p:spPr>
      </p:sp>
      <p:sp>
        <p:nvSpPr>
          <p:cNvPr id="3077" name="Rectangle 5"/>
          <p:cNvSpPr>
            <a:spLocks noGrp="1" noChangeAspect="1" noChangeArrowheads="1"/>
          </p:cNvSpPr>
          <p:nvPr>
            <p:ph type="body" sz="quarter" idx="3"/>
          </p:nvPr>
        </p:nvSpPr>
        <p:spPr bwMode="auto">
          <a:xfrm>
            <a:off x="779463" y="2562225"/>
            <a:ext cx="6108700" cy="684053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GB" noProof="0" smtClean="0"/>
              <a:t>Click to edit Master text styles</a:t>
            </a:r>
          </a:p>
        </p:txBody>
      </p:sp>
      <p:sp>
        <p:nvSpPr>
          <p:cNvPr id="3078" name="Rectangle 6"/>
          <p:cNvSpPr>
            <a:spLocks noGrp="1" noChangeArrowheads="1"/>
          </p:cNvSpPr>
          <p:nvPr>
            <p:ph type="ftr" sz="quarter" idx="4"/>
          </p:nvPr>
        </p:nvSpPr>
        <p:spPr bwMode="auto">
          <a:xfrm>
            <a:off x="131763" y="9547225"/>
            <a:ext cx="2984500" cy="25082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eaLnBrk="1" hangingPunct="1">
              <a:defRPr sz="1000" b="0">
                <a:solidFill>
                  <a:schemeClr val="tx1"/>
                </a:solidFill>
                <a:latin typeface="Arial" charset="0"/>
                <a:cs typeface="+mn-cs"/>
              </a:defRPr>
            </a:lvl1pPr>
          </a:lstStyle>
          <a:p>
            <a:pPr>
              <a:defRPr/>
            </a:pPr>
            <a:r>
              <a:rPr lang="en-GB"/>
              <a:t>February 2006 – Part 2 Fleet Racing</a:t>
            </a:r>
          </a:p>
        </p:txBody>
      </p:sp>
      <p:sp>
        <p:nvSpPr>
          <p:cNvPr id="3079" name="Rectangle 7"/>
          <p:cNvSpPr>
            <a:spLocks noGrp="1" noChangeArrowheads="1"/>
          </p:cNvSpPr>
          <p:nvPr>
            <p:ph type="sldNum" sz="quarter" idx="5"/>
          </p:nvPr>
        </p:nvSpPr>
        <p:spPr bwMode="auto">
          <a:xfrm>
            <a:off x="3660775" y="9547225"/>
            <a:ext cx="2984500" cy="25082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eaLnBrk="1" hangingPunct="1">
              <a:defRPr sz="1000" b="0">
                <a:solidFill>
                  <a:schemeClr val="tx1"/>
                </a:solidFill>
                <a:latin typeface="Arial" charset="0"/>
                <a:cs typeface="+mn-cs"/>
              </a:defRPr>
            </a:lvl1pPr>
          </a:lstStyle>
          <a:p>
            <a:pPr>
              <a:defRPr/>
            </a:pPr>
            <a:fld id="{19BDC040-521D-4386-A8CB-A8EB831FC449}" type="slidenum">
              <a:rPr lang="en-GB"/>
              <a:pPr>
                <a:defRPr/>
              </a:pPr>
              <a:t>‹#›</a:t>
            </a:fld>
            <a:endParaRPr lang="en-GB"/>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spect="1" noChangeArrowheads="1"/>
          </p:cNvSpPr>
          <p:nvPr>
            <p:ph type="body" idx="1"/>
          </p:nvPr>
        </p:nvSpPr>
        <p:spPr>
          <a:noFill/>
          <a:ln/>
        </p:spPr>
        <p:txBody>
          <a:bodyPr/>
          <a:lstStyle/>
          <a:p>
            <a:endParaRPr lang="ru-RU"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2163" name="Rectangle 7"/>
          <p:cNvSpPr>
            <a:spLocks noGrp="1" noChangeArrowheads="1"/>
          </p:cNvSpPr>
          <p:nvPr>
            <p:ph type="sldNum" sz="quarter" idx="5"/>
          </p:nvPr>
        </p:nvSpPr>
        <p:spPr/>
        <p:txBody>
          <a:bodyPr/>
          <a:lstStyle/>
          <a:p>
            <a:pPr>
              <a:defRPr/>
            </a:pPr>
            <a:fld id="{FDBA73B2-0607-47E6-8885-654ABFD45413}" type="slidenum">
              <a:rPr lang="en-GB" smtClean="0">
                <a:latin typeface="Arial" pitchFamily="34" charset="0"/>
              </a:rPr>
              <a:pPr>
                <a:defRPr/>
              </a:pPr>
              <a:t>10</a:t>
            </a:fld>
            <a:endParaRPr lang="en-GB" smtClean="0">
              <a:latin typeface="Arial" pitchFamily="34" charset="0"/>
            </a:endParaRPr>
          </a:p>
        </p:txBody>
      </p:sp>
      <p:sp>
        <p:nvSpPr>
          <p:cNvPr id="92164" name="Rectangle 4"/>
          <p:cNvSpPr>
            <a:spLocks noGrp="1" noRot="1" noChangeAspect="1" noChangeArrowheads="1" noTextEdit="1"/>
          </p:cNvSpPr>
          <p:nvPr>
            <p:ph type="sldImg"/>
          </p:nvPr>
        </p:nvSpPr>
        <p:spPr>
          <a:ln/>
        </p:spPr>
      </p:sp>
      <p:sp>
        <p:nvSpPr>
          <p:cNvPr id="92165"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Сила ветра</a:t>
            </a:r>
          </a:p>
          <a:p>
            <a:pPr eaLnBrk="1" hangingPunct="1"/>
            <a:r>
              <a:rPr lang="ru-RU" b="1" dirty="0" smtClean="0">
                <a:latin typeface="Arial" pitchFamily="34" charset="0"/>
              </a:rPr>
              <a:t>Анемометры</a:t>
            </a:r>
          </a:p>
          <a:p>
            <a:pPr eaLnBrk="1" hangingPunct="1"/>
            <a:r>
              <a:rPr lang="ru-RU" dirty="0" smtClean="0">
                <a:latin typeface="Arial" pitchFamily="34" charset="0"/>
              </a:rPr>
              <a:t>Правила, применяемые для измерения направления ветра, используются и при размещении прибора для измерения силы ветра.   </a:t>
            </a:r>
          </a:p>
          <a:p>
            <a:pPr eaLnBrk="1" hangingPunct="1"/>
            <a:endParaRPr lang="ru-RU" b="1" dirty="0" smtClean="0">
              <a:latin typeface="Arial" pitchFamily="34" charset="0"/>
            </a:endParaRPr>
          </a:p>
          <a:p>
            <a:pPr eaLnBrk="1" hangingPunct="1"/>
            <a:r>
              <a:rPr lang="ru-RU" b="1" dirty="0" smtClean="0">
                <a:latin typeface="Arial" pitchFamily="34" charset="0"/>
              </a:rPr>
              <a:t>Сила ветра</a:t>
            </a:r>
            <a:endParaRPr lang="ru-RU" dirty="0" smtClean="0">
              <a:latin typeface="Arial" pitchFamily="34" charset="0"/>
            </a:endParaRPr>
          </a:p>
          <a:p>
            <a:pPr eaLnBrk="1" hangingPunct="1"/>
            <a:r>
              <a:rPr lang="ru-RU" dirty="0" smtClean="0">
                <a:latin typeface="Arial" pitchFamily="34" charset="0"/>
              </a:rPr>
              <a:t>Два важнейших фактора, которые необходимо учитывать – это нижняя и верхняя границы силы ветра. У многих классов на этот счет имеются специальные инструкции для гоночных комитетов. Главный судья может использовать их, но только как рекомендации. Окончательное решение о том, проводить гонку или нет, принимает главный судья.</a:t>
            </a:r>
          </a:p>
          <a:p>
            <a:pPr eaLnBrk="1" hangingPunct="1"/>
            <a:r>
              <a:rPr lang="ru-RU" dirty="0" smtClean="0">
                <a:solidFill>
                  <a:srgbClr val="FF3607"/>
                </a:solidFill>
                <a:latin typeface="Arial" pitchFamily="34" charset="0"/>
              </a:rPr>
              <a:t>Главный судья обязан следовать инструкциям, касающимся диапазона ветра. Если опубликовано, что минимальная скорость ветра для проведения гонки – 4 узла, гонка должна стартовать при этих условиях, даже если позже ожидается усиление ветра. С другой стороны, гонка не должна стартовать, если условия выходят за пределы, обозначенные в инструкции.        </a:t>
            </a:r>
          </a:p>
          <a:p>
            <a:pPr eaLnBrk="1" hangingPunct="1"/>
            <a:r>
              <a:rPr lang="ru-RU" dirty="0" smtClean="0">
                <a:latin typeface="Arial" pitchFamily="34" charset="0"/>
              </a:rPr>
              <a:t>Нижняя граница силы ветра для большинства швертботов на крупных соревнованиях - около 4 узлов. Если ветер слабее указанного, рекомендуется не проводить гонку. Помните, что флот должен пройти всю дистанцию, и поэтому ветер должен «заполнять» всю зону гонок, а не только участок в непосредственной близости к стартовой линии.   </a:t>
            </a:r>
            <a:endParaRPr lang="en-GB" dirty="0" smtClean="0">
              <a:latin typeface="Arial" pitchFamily="34" charset="0"/>
            </a:endParaRPr>
          </a:p>
          <a:p>
            <a:pPr eaLnBrk="1" hangingPunct="1"/>
            <a:r>
              <a:rPr lang="ru-RU" dirty="0" smtClean="0">
                <a:latin typeface="Arial" pitchFamily="34" charset="0"/>
              </a:rPr>
              <a:t>Верхние границы силы ветра гораздо сложнее установить, и они могут значительно колебаться, в зависимости от конструкции лодок и состояния моря. Необходимо учитывать следующие важные факторы: </a:t>
            </a:r>
          </a:p>
          <a:p>
            <a:pPr eaLnBrk="1" hangingPunct="1"/>
            <a:r>
              <a:rPr lang="ru-RU" dirty="0" smtClean="0">
                <a:latin typeface="Arial" pitchFamily="34" charset="0"/>
              </a:rPr>
              <a:t>Не опасно ли проводить гонку? Смогут ли спасатели безопасно вытащить людей из воды? Это гонка или борьба за выживание? Наступает момент при очень сильном ветре, когда яхты перестают соревноваться друг с другом, а просто стараются пройти дистанцию. </a:t>
            </a:r>
          </a:p>
          <a:p>
            <a:pPr eaLnBrk="1" hangingPunct="1"/>
            <a:r>
              <a:rPr lang="ru-RU" dirty="0" smtClean="0">
                <a:latin typeface="Arial" pitchFamily="34" charset="0"/>
              </a:rPr>
              <a:t>Проще не давать старт гонке в таких условиях, чем дать старт, и затем быть вынужденным прекратить гонку.  Этот аспект работы главного судьи всегда вызывает споры. Одни считают, что гонка должна состояться, другие уверены, что не нужно давать старт. Далее в нашем Руководстве этот вопрос будет рассматриваться более детально.  </a:t>
            </a:r>
          </a:p>
          <a:p>
            <a:pPr eaLnBrk="1" hangingPunct="1"/>
            <a:endParaRPr lang="ru-RU" dirty="0" smtClean="0">
              <a:latin typeface="Arial" pitchFamily="34" charset="0"/>
            </a:endParaRPr>
          </a:p>
          <a:p>
            <a:pPr eaLnBrk="1" hangingPunct="1"/>
            <a:r>
              <a:rPr lang="ru-RU" dirty="0" smtClean="0">
                <a:latin typeface="Arial" pitchFamily="34" charset="0"/>
              </a:rPr>
              <a:t>Концепция ИСАФ для крупных соревнований:</a:t>
            </a:r>
          </a:p>
          <a:p>
            <a:pPr eaLnBrk="1" hangingPunct="1"/>
            <a:r>
              <a:rPr lang="ru-RU" dirty="0" smtClean="0">
                <a:latin typeface="Arial" pitchFamily="34" charset="0"/>
              </a:rPr>
              <a:t>А) Нижний предел скорости ветра – старт гонки не должен быть дан при скорости ветра меньше 4 узлов (6 узлов для досок) по всей зоне гонок. Этот «нижний предел» может быть и выше при сильном течении в зоне гонок.</a:t>
            </a:r>
          </a:p>
          <a:p>
            <a:pPr eaLnBrk="1" hangingPunct="1"/>
            <a:r>
              <a:rPr lang="ru-RU" dirty="0" smtClean="0">
                <a:latin typeface="Arial" pitchFamily="34" charset="0"/>
              </a:rPr>
              <a:t>Б) Верхний предел скорости ветра – старт гонки не должен быть дан при скорости ветра свыше 25 узлов. Если старт гонке был дан, и сила ветра превысила 25 узлов, можно позволить гонке продолжаться при условии, что нет опасности для жизни. Для </a:t>
            </a:r>
            <a:r>
              <a:rPr lang="ru-RU" dirty="0" err="1" smtClean="0">
                <a:latin typeface="Arial" pitchFamily="34" charset="0"/>
              </a:rPr>
              <a:t>многокорпусников</a:t>
            </a:r>
            <a:r>
              <a:rPr lang="ru-RU" dirty="0" smtClean="0">
                <a:latin typeface="Arial" pitchFamily="34" charset="0"/>
              </a:rPr>
              <a:t> и высокоскоростных швертботов этот лимит должен быть на 5 узлов ниже. Для большинства килевых яхт верхний предел может быть на 2-5 узлов ниже при большой волне или порывистом ветре. Эти пределы могут также варьироваться в зависимости от состояния моря, течения или резких изменений скорости ветра. </a:t>
            </a:r>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3187" name="Rectangle 7"/>
          <p:cNvSpPr>
            <a:spLocks noGrp="1" noChangeArrowheads="1"/>
          </p:cNvSpPr>
          <p:nvPr>
            <p:ph type="sldNum" sz="quarter" idx="5"/>
          </p:nvPr>
        </p:nvSpPr>
        <p:spPr/>
        <p:txBody>
          <a:bodyPr/>
          <a:lstStyle/>
          <a:p>
            <a:pPr>
              <a:defRPr/>
            </a:pPr>
            <a:fld id="{C7375403-83AF-4067-BC44-E4FB993464B5}" type="slidenum">
              <a:rPr lang="en-GB" smtClean="0">
                <a:latin typeface="Arial" pitchFamily="34" charset="0"/>
              </a:rPr>
              <a:pPr>
                <a:defRPr/>
              </a:pPr>
              <a:t>11</a:t>
            </a:fld>
            <a:endParaRPr lang="en-GB" smtClean="0">
              <a:latin typeface="Arial" pitchFamily="34" charset="0"/>
            </a:endParaRPr>
          </a:p>
        </p:txBody>
      </p:sp>
      <p:sp>
        <p:nvSpPr>
          <p:cNvPr id="93188" name="Rectangle 4"/>
          <p:cNvSpPr>
            <a:spLocks noGrp="1" noRot="1" noChangeAspect="1" noChangeArrowheads="1" noTextEdit="1"/>
          </p:cNvSpPr>
          <p:nvPr>
            <p:ph type="sldImg"/>
          </p:nvPr>
        </p:nvSpPr>
        <p:spPr>
          <a:ln/>
        </p:spPr>
      </p:sp>
      <p:sp>
        <p:nvSpPr>
          <p:cNvPr id="93189" name="Rectangle 5"/>
          <p:cNvSpPr>
            <a:spLocks noGrp="1" noChangeAspect="1" noChangeArrowheads="1"/>
          </p:cNvSpPr>
          <p:nvPr>
            <p:ph type="body" idx="1"/>
          </p:nvPr>
        </p:nvSpPr>
        <p:spPr>
          <a:noFill/>
          <a:ln/>
        </p:spPr>
        <p:txBody>
          <a:bodyPr/>
          <a:lstStyle/>
          <a:p>
            <a:pPr eaLnBrk="1" hangingPunct="1">
              <a:lnSpc>
                <a:spcPct val="90000"/>
              </a:lnSpc>
            </a:pPr>
            <a:r>
              <a:rPr lang="ru-RU" sz="850" b="1" dirty="0" smtClean="0">
                <a:latin typeface="Arial" pitchFamily="34" charset="0"/>
              </a:rPr>
              <a:t>Конфигурация дистанции</a:t>
            </a:r>
          </a:p>
          <a:p>
            <a:pPr eaLnBrk="1" hangingPunct="1">
              <a:lnSpc>
                <a:spcPct val="90000"/>
              </a:lnSpc>
            </a:pPr>
            <a:endParaRPr lang="ru-RU" sz="850" b="1" dirty="0" smtClean="0">
              <a:latin typeface="Arial" pitchFamily="34" charset="0"/>
            </a:endParaRPr>
          </a:p>
          <a:p>
            <a:pPr eaLnBrk="1" hangingPunct="1">
              <a:lnSpc>
                <a:spcPct val="90000"/>
              </a:lnSpc>
            </a:pPr>
            <a:r>
              <a:rPr lang="ru-RU" sz="850" dirty="0" smtClean="0">
                <a:latin typeface="Arial" pitchFamily="34" charset="0"/>
              </a:rPr>
              <a:t>В прошлом дистанция представляла собой комбинацию курсов </a:t>
            </a:r>
            <a:r>
              <a:rPr lang="ru-RU" sz="850" dirty="0" err="1" smtClean="0">
                <a:latin typeface="Arial" pitchFamily="34" charset="0"/>
              </a:rPr>
              <a:t>лавировки</a:t>
            </a:r>
            <a:r>
              <a:rPr lang="ru-RU" sz="850" dirty="0" smtClean="0">
                <a:latin typeface="Arial" pitchFamily="34" charset="0"/>
              </a:rPr>
              <a:t>, бакштага и фордевинда, где каждый участок дистанции – проверка особых тактических навыков и навыков управления яхтой.  В последнее время многие классы предпочитают тип дистанции, состоящий из </a:t>
            </a:r>
            <a:r>
              <a:rPr lang="ru-RU" sz="850" dirty="0" err="1" smtClean="0">
                <a:latin typeface="Arial" pitchFamily="34" charset="0"/>
              </a:rPr>
              <a:t>лавировок</a:t>
            </a:r>
            <a:r>
              <a:rPr lang="ru-RU" sz="850" dirty="0" smtClean="0">
                <a:latin typeface="Arial" pitchFamily="34" charset="0"/>
              </a:rPr>
              <a:t> и фордевиндов (петля), без длинных участков дистанции, проходимых бакштагом, так как здесь сложно найти возможности для обгона соперника. Исключением являются длинные маршрутные гонки, где часто желаемое разнообразие получается из-за изменений погоды.  </a:t>
            </a:r>
            <a:endParaRPr lang="en-GB" sz="850" dirty="0" smtClean="0">
              <a:latin typeface="Arial" pitchFamily="34" charset="0"/>
            </a:endParaRPr>
          </a:p>
          <a:p>
            <a:pPr eaLnBrk="1" hangingPunct="1">
              <a:lnSpc>
                <a:spcPct val="90000"/>
              </a:lnSpc>
            </a:pPr>
            <a:r>
              <a:rPr lang="ru-RU" sz="850" dirty="0" smtClean="0">
                <a:latin typeface="Arial" pitchFamily="34" charset="0"/>
              </a:rPr>
              <a:t>Некоторые дистанции</a:t>
            </a:r>
            <a:r>
              <a:rPr lang="ru-RU" sz="850" b="1" dirty="0" smtClean="0">
                <a:latin typeface="Arial" pitchFamily="34" charset="0"/>
              </a:rPr>
              <a:t> </a:t>
            </a:r>
            <a:r>
              <a:rPr lang="ru-RU" sz="850" dirty="0" smtClean="0">
                <a:latin typeface="Arial" pitchFamily="34" charset="0"/>
              </a:rPr>
              <a:t>не имеют правильной геометрической формы. Гоночные комитеты часто используют вехи</a:t>
            </a:r>
            <a:r>
              <a:rPr lang="en-US" sz="850" dirty="0" smtClean="0">
                <a:latin typeface="Arial" pitchFamily="34" charset="0"/>
              </a:rPr>
              <a:t>/</a:t>
            </a:r>
            <a:r>
              <a:rPr lang="ru-RU" sz="850" dirty="0" smtClean="0">
                <a:latin typeface="Arial" pitchFamily="34" charset="0"/>
              </a:rPr>
              <a:t>маяки в бухтах или другие стационарные знаки, так как это  удобно. Для некоторых гонок, в качестве знаков используются также географические объекты, например, острова.  </a:t>
            </a:r>
          </a:p>
          <a:p>
            <a:pPr eaLnBrk="1" hangingPunct="1">
              <a:lnSpc>
                <a:spcPct val="90000"/>
              </a:lnSpc>
            </a:pPr>
            <a:r>
              <a:rPr lang="ru-RU" sz="850" dirty="0" smtClean="0">
                <a:latin typeface="Arial" pitchFamily="34" charset="0"/>
              </a:rPr>
              <a:t>Перед принятием решения относительно конфигурации дистанции, главному судье и гоночному комитету следует пообщаться с Ассоциацией класса. Представители класса лучше знакомы с характеристиками яхт и с тем, какая форма дистанции лучше подойдет для данного соревнования. </a:t>
            </a:r>
          </a:p>
          <a:p>
            <a:pPr eaLnBrk="1" hangingPunct="1">
              <a:lnSpc>
                <a:spcPct val="90000"/>
              </a:lnSpc>
            </a:pPr>
            <a:r>
              <a:rPr lang="ru-RU" sz="850" dirty="0" smtClean="0">
                <a:latin typeface="Arial" pitchFamily="34" charset="0"/>
              </a:rPr>
              <a:t>Хороший главный судья не будет навязывать свою точку зрения классу, но он должен уметь объяснить, как может выбор той или иной дистанции повлиять на качество проведения соревнования. Местные особенности, которые могут отрицательно повлиять на качество проведения соревнования, также должны приниматься во внимание Ассоциацией класса на ранней стадии планирования. </a:t>
            </a:r>
          </a:p>
          <a:p>
            <a:pPr eaLnBrk="1" hangingPunct="1">
              <a:lnSpc>
                <a:spcPct val="90000"/>
              </a:lnSpc>
            </a:pPr>
            <a:r>
              <a:rPr lang="ru-RU" sz="850" dirty="0" smtClean="0">
                <a:latin typeface="Arial" pitchFamily="34" charset="0"/>
              </a:rPr>
              <a:t>Независимо от конфигурации, при выборе дистанции необходимо учитывать также общепринятые нормы и здравый смысл. Дистанция гонки должна быть последовательной и не сложной. Даже для дистанции с </a:t>
            </a:r>
            <a:r>
              <a:rPr lang="ru-RU" sz="850" dirty="0" err="1" smtClean="0">
                <a:latin typeface="Arial" pitchFamily="34" charset="0"/>
              </a:rPr>
              <a:t>огибанием</a:t>
            </a:r>
            <a:r>
              <a:rPr lang="ru-RU" sz="850" dirty="0" smtClean="0">
                <a:latin typeface="Arial" pitchFamily="34" charset="0"/>
              </a:rPr>
              <a:t> навигационных знаков, все знаки, которые можно пройти с обеих сторон, должны огибаться все время либо левым, либо правым бортом. Верхние знаки чаще предпочитают огибать левым бортом, потому что так проще следить за соблюдением правила правого-левого галса. Поэтому на крупных соревнованиях, где нет географических ограничений, всегда используются </a:t>
            </a:r>
            <a:r>
              <a:rPr lang="ru-RU" sz="850" dirty="0" err="1" smtClean="0">
                <a:latin typeface="Arial" pitchFamily="34" charset="0"/>
              </a:rPr>
              <a:t>огибания</a:t>
            </a:r>
            <a:r>
              <a:rPr lang="ru-RU" sz="850" dirty="0" smtClean="0">
                <a:latin typeface="Arial" pitchFamily="34" charset="0"/>
              </a:rPr>
              <a:t> левым бортом. Исключением являются матчевые гонки, где организаторы стремятся к максимальной тактической сложности и часто предписывают </a:t>
            </a:r>
            <a:r>
              <a:rPr lang="ru-RU" sz="850" dirty="0" err="1" smtClean="0">
                <a:latin typeface="Arial" pitchFamily="34" charset="0"/>
              </a:rPr>
              <a:t>огибания</a:t>
            </a:r>
            <a:r>
              <a:rPr lang="ru-RU" sz="850" dirty="0" smtClean="0">
                <a:latin typeface="Arial" pitchFamily="34" charset="0"/>
              </a:rPr>
              <a:t> правым бортом. Следует избегать петель вокруг знаков.</a:t>
            </a:r>
            <a:endParaRPr lang="en-US" sz="850" dirty="0" smtClean="0">
              <a:latin typeface="Arial" pitchFamily="34" charset="0"/>
            </a:endParaRPr>
          </a:p>
          <a:p>
            <a:pPr eaLnBrk="1" hangingPunct="1">
              <a:lnSpc>
                <a:spcPct val="90000"/>
              </a:lnSpc>
            </a:pPr>
            <a:endParaRPr lang="en-GB" sz="850" dirty="0" smtClean="0">
              <a:latin typeface="Arial" pitchFamily="34" charset="0"/>
            </a:endParaRPr>
          </a:p>
          <a:p>
            <a:pPr eaLnBrk="1" hangingPunct="1">
              <a:lnSpc>
                <a:spcPct val="90000"/>
              </a:lnSpc>
            </a:pPr>
            <a:r>
              <a:rPr lang="ru-RU" sz="850" dirty="0" smtClean="0">
                <a:latin typeface="Arial" pitchFamily="34" charset="0"/>
              </a:rPr>
              <a:t>Когда флот идет в </a:t>
            </a:r>
            <a:r>
              <a:rPr lang="ru-RU" sz="850" dirty="0" err="1" smtClean="0">
                <a:latin typeface="Arial" pitchFamily="34" charset="0"/>
              </a:rPr>
              <a:t>лавировку</a:t>
            </a:r>
            <a:r>
              <a:rPr lang="ru-RU" sz="850" dirty="0" smtClean="0">
                <a:latin typeface="Arial" pitchFamily="34" charset="0"/>
              </a:rPr>
              <a:t> против ветра, он имеет тенденцию растягиваться – лидирующие яхты используют чистый ветер и встречают меньше помех со стороны других яхт. Идя курсом фордевинд лидирующие яхты могут попадать в ветровую тень, и остальной флот подтягивается ближе. По этой причине, и потому что старт против ветра является самым справедливым, гонку следует начинать с </a:t>
            </a:r>
            <a:r>
              <a:rPr lang="ru-RU" sz="850" dirty="0" err="1" smtClean="0">
                <a:latin typeface="Arial" pitchFamily="34" charset="0"/>
              </a:rPr>
              <a:t>лавировки</a:t>
            </a:r>
            <a:r>
              <a:rPr lang="ru-RU" sz="850" dirty="0" smtClean="0">
                <a:latin typeface="Arial" pitchFamily="34" charset="0"/>
              </a:rPr>
              <a:t> против ветра или ставить участок дистанции, который яхты пройдут в </a:t>
            </a:r>
            <a:r>
              <a:rPr lang="ru-RU" sz="850" dirty="0" err="1" smtClean="0">
                <a:latin typeface="Arial" pitchFamily="34" charset="0"/>
              </a:rPr>
              <a:t>лавировку</a:t>
            </a:r>
            <a:r>
              <a:rPr lang="ru-RU" sz="850" dirty="0" smtClean="0">
                <a:latin typeface="Arial" pitchFamily="34" charset="0"/>
              </a:rPr>
              <a:t>, как можно скорее после старта. </a:t>
            </a:r>
          </a:p>
          <a:p>
            <a:pPr eaLnBrk="1" hangingPunct="1">
              <a:lnSpc>
                <a:spcPct val="90000"/>
              </a:lnSpc>
            </a:pPr>
            <a:r>
              <a:rPr lang="ru-RU" sz="850" dirty="0" smtClean="0">
                <a:latin typeface="Arial" pitchFamily="34" charset="0"/>
              </a:rPr>
              <a:t>    </a:t>
            </a:r>
            <a:endParaRPr lang="en-GB" sz="850" dirty="0" smtClean="0">
              <a:latin typeface="Arial" pitchFamily="34" charset="0"/>
            </a:endParaRPr>
          </a:p>
          <a:p>
            <a:pPr eaLnBrk="1" hangingPunct="1">
              <a:lnSpc>
                <a:spcPct val="90000"/>
              </a:lnSpc>
            </a:pPr>
            <a:r>
              <a:rPr lang="ru-RU" sz="850" dirty="0" smtClean="0">
                <a:latin typeface="Arial" pitchFamily="34" charset="0"/>
              </a:rPr>
              <a:t>Выбор типа дистанции, который будет использоваться на регате или для отдельной гонки в серии, зависит и от таких факторов как доступная площадь акватории, ожидаемая сила ветра и скорость соревнующихся на дистанции яхт. Не смотря на то, что правила класса для определенных (главных) соревнований могут описывать желаемую конфигурацию дистанции, гоночная инструкция всегда может ее изменить, и действительно, в некоторых случаях, это бывает необходимо. </a:t>
            </a:r>
          </a:p>
          <a:p>
            <a:pPr eaLnBrk="1" hangingPunct="1">
              <a:lnSpc>
                <a:spcPct val="90000"/>
              </a:lnSpc>
            </a:pPr>
            <a:endParaRPr lang="en-GB" sz="850" dirty="0" smtClean="0">
              <a:latin typeface="Arial" pitchFamily="34" charset="0"/>
            </a:endParaRPr>
          </a:p>
          <a:p>
            <a:pPr eaLnBrk="1" hangingPunct="1">
              <a:lnSpc>
                <a:spcPct val="90000"/>
              </a:lnSpc>
            </a:pPr>
            <a:r>
              <a:rPr lang="ru-RU" sz="850" b="1" dirty="0" smtClean="0">
                <a:latin typeface="Arial" pitchFamily="34" charset="0"/>
              </a:rPr>
              <a:t>Ворота </a:t>
            </a:r>
          </a:p>
          <a:p>
            <a:pPr eaLnBrk="1" hangingPunct="1">
              <a:lnSpc>
                <a:spcPct val="90000"/>
              </a:lnSpc>
            </a:pPr>
            <a:r>
              <a:rPr lang="ru-RU" sz="850" dirty="0" smtClean="0">
                <a:latin typeface="Arial" pitchFamily="34" charset="0"/>
              </a:rPr>
              <a:t>Ворота обычно ставятся в качестве нижнего знака. Это дает рулевому, желающему идти в левую сторону дистанции на </a:t>
            </a:r>
            <a:r>
              <a:rPr lang="ru-RU" sz="850" dirty="0" err="1" smtClean="0">
                <a:latin typeface="Arial" pitchFamily="34" charset="0"/>
              </a:rPr>
              <a:t>лавировке</a:t>
            </a:r>
            <a:r>
              <a:rPr lang="ru-RU" sz="850" dirty="0" smtClean="0">
                <a:latin typeface="Arial" pitchFamily="34" charset="0"/>
              </a:rPr>
              <a:t>, возможность огибать знак ворот правым бортом и, таким образом, избежать необходимость расхождения с флотом, идущим по ветру.   </a:t>
            </a:r>
            <a:endParaRPr lang="en-GB" sz="850" dirty="0" smtClean="0">
              <a:latin typeface="Arial" pitchFamily="34" charset="0"/>
            </a:endParaRPr>
          </a:p>
          <a:p>
            <a:pPr eaLnBrk="1" hangingPunct="1">
              <a:lnSpc>
                <a:spcPct val="90000"/>
              </a:lnSpc>
            </a:pPr>
            <a:r>
              <a:rPr lang="ru-RU" sz="850" dirty="0" smtClean="0">
                <a:latin typeface="Arial" pitchFamily="34" charset="0"/>
              </a:rPr>
              <a:t>Ширина ворот будет зависеть от размера флота, скорости яхт и состояния моря. Минимальная ширина должна быть 7 длин корпуса, чтобы между зонами 3 длин обоих знаков ворот была еще одна длина корпуса. Нормальной практикой считается выставлять ворота шириной от 9 до 10 длин корпуса. Рекомендуемая максимальная ширина ворот - 10 длин корпуса. </a:t>
            </a:r>
            <a:endParaRPr lang="en-GB" sz="850" dirty="0" smtClean="0">
              <a:latin typeface="Arial" pitchFamily="34" charset="0"/>
            </a:endParaRPr>
          </a:p>
          <a:p>
            <a:pPr eaLnBrk="1" hangingPunct="1">
              <a:lnSpc>
                <a:spcPct val="90000"/>
              </a:lnSpc>
            </a:pPr>
            <a:endParaRPr lang="ru-RU" sz="850" dirty="0" smtClean="0">
              <a:latin typeface="Arial" pitchFamily="34" charset="0"/>
            </a:endParaRPr>
          </a:p>
          <a:p>
            <a:pPr eaLnBrk="1" hangingPunct="1">
              <a:lnSpc>
                <a:spcPct val="90000"/>
              </a:lnSpc>
            </a:pPr>
            <a:r>
              <a:rPr lang="ru-RU" sz="850" b="1" dirty="0" smtClean="0">
                <a:latin typeface="Arial" pitchFamily="34" charset="0"/>
              </a:rPr>
              <a:t>Оттяжной знак</a:t>
            </a:r>
            <a:endParaRPr lang="en-GB" sz="850" b="1" dirty="0" smtClean="0">
              <a:latin typeface="Arial" pitchFamily="34" charset="0"/>
            </a:endParaRPr>
          </a:p>
          <a:p>
            <a:pPr eaLnBrk="1" hangingPunct="1">
              <a:lnSpc>
                <a:spcPct val="90000"/>
              </a:lnSpc>
            </a:pPr>
            <a:r>
              <a:rPr lang="ru-RU" sz="850" dirty="0" smtClean="0">
                <a:latin typeface="Arial" pitchFamily="34" charset="0"/>
              </a:rPr>
              <a:t>Этот термин применяется к знаку, который выставляется примерно в 50 – 100 метрах влево от первого знака. Он выставляется для того, чтобы увести флот от первого знака до того, как яхты легли на полный курс и поставили спинакеры, </a:t>
            </a:r>
            <a:r>
              <a:rPr lang="ru-RU" sz="850" dirty="0" smtClean="0">
                <a:solidFill>
                  <a:srgbClr val="FF3607"/>
                </a:solidFill>
                <a:latin typeface="Arial" pitchFamily="34" charset="0"/>
              </a:rPr>
              <a:t>если они  используются</a:t>
            </a:r>
            <a:r>
              <a:rPr lang="ru-RU" sz="850" dirty="0" smtClean="0">
                <a:latin typeface="Arial" pitchFamily="34" charset="0"/>
              </a:rPr>
              <a:t>. Его расположение – дистанция и угол относительно первого знака – очень сильно зависят от специфики класса, и необходимо запросить рекомендации ассоциации класса еще на ранней стадии планирования.  </a:t>
            </a:r>
            <a:endParaRPr lang="en-GB" sz="850"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txBox="1">
            <a:spLocks noGrp="1" noChangeArrowheads="1"/>
          </p:cNvSpPr>
          <p:nvPr/>
        </p:nvSpPr>
        <p:spPr bwMode="auto">
          <a:xfrm>
            <a:off x="131763" y="9547225"/>
            <a:ext cx="2984500" cy="250825"/>
          </a:xfrm>
          <a:prstGeom prst="rect">
            <a:avLst/>
          </a:prstGeom>
          <a:noFill/>
          <a:ln w="9525">
            <a:noFill/>
            <a:miter lim="800000"/>
            <a:headEnd/>
            <a:tailEnd/>
          </a:ln>
        </p:spPr>
        <p:txBody>
          <a:bodyPr lIns="96616" tIns="48308" rIns="96616" bIns="48308" anchor="b"/>
          <a:lstStyle/>
          <a:p>
            <a:pPr defTabSz="966788"/>
            <a:r>
              <a:rPr lang="en-GB" sz="1000" b="0">
                <a:solidFill>
                  <a:schemeClr val="tx1"/>
                </a:solidFill>
              </a:rPr>
              <a:t>February 2006 – Part 2 Fleet Racing</a:t>
            </a:r>
          </a:p>
        </p:txBody>
      </p:sp>
      <p:sp>
        <p:nvSpPr>
          <p:cNvPr id="94211" name="Rectangle 7"/>
          <p:cNvSpPr txBox="1">
            <a:spLocks noGrp="1" noChangeArrowheads="1"/>
          </p:cNvSpPr>
          <p:nvPr/>
        </p:nvSpPr>
        <p:spPr bwMode="auto">
          <a:xfrm>
            <a:off x="3660775" y="9547225"/>
            <a:ext cx="2984500" cy="250825"/>
          </a:xfrm>
          <a:prstGeom prst="rect">
            <a:avLst/>
          </a:prstGeom>
          <a:noFill/>
          <a:ln w="9525">
            <a:noFill/>
            <a:miter lim="800000"/>
            <a:headEnd/>
            <a:tailEnd/>
          </a:ln>
        </p:spPr>
        <p:txBody>
          <a:bodyPr lIns="96616" tIns="48308" rIns="96616" bIns="48308" anchor="b"/>
          <a:lstStyle/>
          <a:p>
            <a:pPr algn="r" defTabSz="966788"/>
            <a:fld id="{E749EF38-8B5A-45E7-AE8E-C7A90E433435}" type="slidenum">
              <a:rPr lang="en-GB" sz="1000" b="0">
                <a:solidFill>
                  <a:schemeClr val="tx1"/>
                </a:solidFill>
              </a:rPr>
              <a:pPr algn="r" defTabSz="966788"/>
              <a:t>12</a:t>
            </a:fld>
            <a:endParaRPr lang="en-GB" sz="1000" b="0">
              <a:solidFill>
                <a:schemeClr val="tx1"/>
              </a:solidFill>
            </a:endParaRPr>
          </a:p>
        </p:txBody>
      </p:sp>
      <p:sp>
        <p:nvSpPr>
          <p:cNvPr id="94212" name="Rectangle 4"/>
          <p:cNvSpPr>
            <a:spLocks noGrp="1" noRot="1" noChangeAspect="1" noChangeArrowheads="1" noTextEdit="1"/>
          </p:cNvSpPr>
          <p:nvPr>
            <p:ph type="sldImg"/>
          </p:nvPr>
        </p:nvSpPr>
        <p:spPr>
          <a:ln/>
        </p:spPr>
      </p:sp>
      <p:sp>
        <p:nvSpPr>
          <p:cNvPr id="94213" name="Rectangle 5"/>
          <p:cNvSpPr>
            <a:spLocks noGrp="1" noChangeAspect="1" noChangeArrowheads="1"/>
          </p:cNvSpPr>
          <p:nvPr>
            <p:ph type="body" idx="1"/>
          </p:nvPr>
        </p:nvSpPr>
        <p:spPr>
          <a:noFill/>
          <a:ln/>
        </p:spPr>
        <p:txBody>
          <a:bodyPr/>
          <a:lstStyle/>
          <a:p>
            <a:pPr eaLnBrk="1" hangingPunct="1">
              <a:lnSpc>
                <a:spcPct val="80000"/>
              </a:lnSpc>
            </a:pPr>
            <a:r>
              <a:rPr lang="ru-RU" sz="900" b="1" dirty="0" smtClean="0">
                <a:latin typeface="Arial" pitchFamily="34" charset="0"/>
              </a:rPr>
              <a:t>Ворота </a:t>
            </a:r>
          </a:p>
          <a:p>
            <a:pPr eaLnBrk="1" hangingPunct="1">
              <a:lnSpc>
                <a:spcPct val="80000"/>
              </a:lnSpc>
            </a:pPr>
            <a:r>
              <a:rPr lang="ru-RU" sz="900" dirty="0" smtClean="0">
                <a:latin typeface="Arial" pitchFamily="34" charset="0"/>
              </a:rPr>
              <a:t>Ворота обычно ставятся в качестве подветренного знака.  Это дает рулевому, желающему идти в левую сторону дистанции на </a:t>
            </a:r>
            <a:r>
              <a:rPr lang="ru-RU" sz="900" dirty="0" err="1" smtClean="0">
                <a:latin typeface="Arial" pitchFamily="34" charset="0"/>
              </a:rPr>
              <a:t>лавировке</a:t>
            </a:r>
            <a:r>
              <a:rPr lang="ru-RU" sz="900" dirty="0" smtClean="0">
                <a:latin typeface="Arial" pitchFamily="34" charset="0"/>
              </a:rPr>
              <a:t>, возможность огибать знак ворот правым бортом и, таким образом, избежать необходимость расхождения с флотом, идущим по ветру.   </a:t>
            </a:r>
            <a:endParaRPr lang="en-GB" sz="900" dirty="0" smtClean="0">
              <a:latin typeface="Arial" pitchFamily="34" charset="0"/>
            </a:endParaRPr>
          </a:p>
          <a:p>
            <a:pPr eaLnBrk="1" hangingPunct="1">
              <a:lnSpc>
                <a:spcPct val="80000"/>
              </a:lnSpc>
            </a:pPr>
            <a:r>
              <a:rPr lang="ru-RU" sz="900" dirty="0" smtClean="0">
                <a:latin typeface="Arial" pitchFamily="34" charset="0"/>
              </a:rPr>
              <a:t>Ширина ворот будет зависеть от размера флота, скорости яхт и состояния моря. Минимальная ширина должна быть 7 длин корпуса, чтобы между зонами 3 длин обоих знаков ворот была еще одна длина корпуса. Нормальная практика - устанавливать ворота шириной от 9 до 10 длин корпуса. Рекомендуемая максимальная ширина ворот - 10 длин корпуса. </a:t>
            </a:r>
            <a:endParaRPr lang="en-GB" sz="900" dirty="0" smtClean="0">
              <a:latin typeface="Arial" pitchFamily="34" charset="0"/>
            </a:endParaRPr>
          </a:p>
          <a:p>
            <a:pPr eaLnBrk="1" hangingPunct="1">
              <a:lnSpc>
                <a:spcPct val="80000"/>
              </a:lnSpc>
            </a:pPr>
            <a:endParaRPr lang="en-GB" sz="900" b="1" dirty="0" smtClean="0">
              <a:latin typeface="Arial" pitchFamily="34" charset="0"/>
            </a:endParaRPr>
          </a:p>
          <a:p>
            <a:pPr eaLnBrk="1" hangingPunct="1">
              <a:lnSpc>
                <a:spcPct val="80000"/>
              </a:lnSpc>
            </a:pPr>
            <a:endParaRPr lang="ru-RU" sz="900" b="1" dirty="0" smtClean="0">
              <a:latin typeface="Arial" pitchFamily="34" charset="0"/>
            </a:endParaRPr>
          </a:p>
          <a:p>
            <a:pPr eaLnBrk="1" hangingPunct="1">
              <a:lnSpc>
                <a:spcPct val="80000"/>
              </a:lnSpc>
            </a:pPr>
            <a:endParaRPr lang="en-GB" sz="900"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5235" name="Rectangle 7"/>
          <p:cNvSpPr>
            <a:spLocks noGrp="1" noChangeArrowheads="1"/>
          </p:cNvSpPr>
          <p:nvPr>
            <p:ph type="sldNum" sz="quarter" idx="5"/>
          </p:nvPr>
        </p:nvSpPr>
        <p:spPr/>
        <p:txBody>
          <a:bodyPr/>
          <a:lstStyle/>
          <a:p>
            <a:pPr>
              <a:defRPr/>
            </a:pPr>
            <a:fld id="{994220ED-AF72-4EFF-9CD7-0235B5496703}" type="slidenum">
              <a:rPr lang="en-GB" smtClean="0">
                <a:latin typeface="Arial" pitchFamily="34" charset="0"/>
              </a:rPr>
              <a:pPr>
                <a:defRPr/>
              </a:pPr>
              <a:t>13</a:t>
            </a:fld>
            <a:endParaRPr lang="en-GB" smtClean="0">
              <a:latin typeface="Arial" pitchFamily="34" charset="0"/>
            </a:endParaRPr>
          </a:p>
        </p:txBody>
      </p:sp>
      <p:sp>
        <p:nvSpPr>
          <p:cNvPr id="95236" name="Rectangle 2"/>
          <p:cNvSpPr>
            <a:spLocks noGrp="1" noRot="1" noChangeAspect="1" noChangeArrowheads="1" noTextEdit="1"/>
          </p:cNvSpPr>
          <p:nvPr>
            <p:ph type="sldImg"/>
          </p:nvPr>
        </p:nvSpPr>
        <p:spPr>
          <a:xfrm>
            <a:off x="1844675" y="125413"/>
            <a:ext cx="2897188" cy="2171700"/>
          </a:xfrm>
          <a:ln/>
        </p:spPr>
      </p:sp>
      <p:sp>
        <p:nvSpPr>
          <p:cNvPr id="95237" name="Rectangle 3"/>
          <p:cNvSpPr>
            <a:spLocks noGrp="1" noChangeAspect="1" noChangeArrowheads="1"/>
          </p:cNvSpPr>
          <p:nvPr>
            <p:ph type="body" idx="1"/>
          </p:nvPr>
        </p:nvSpPr>
        <p:spPr>
          <a:xfrm>
            <a:off x="563563" y="2562225"/>
            <a:ext cx="6108700" cy="6840538"/>
          </a:xfrm>
          <a:noFill/>
          <a:ln/>
        </p:spPr>
        <p:txBody>
          <a:bodyPr/>
          <a:lstStyle/>
          <a:p>
            <a:pPr eaLnBrk="1" hangingPunct="1"/>
            <a:r>
              <a:rPr lang="ru-RU" b="1" dirty="0" smtClean="0">
                <a:latin typeface="Arial" pitchFamily="34" charset="0"/>
              </a:rPr>
              <a:t>Треугольник – </a:t>
            </a:r>
            <a:r>
              <a:rPr lang="ru-RU" b="1" dirty="0" err="1" smtClean="0">
                <a:latin typeface="Arial" pitchFamily="34" charset="0"/>
              </a:rPr>
              <a:t>лавировка</a:t>
            </a:r>
            <a:r>
              <a:rPr lang="ru-RU" b="1" dirty="0" smtClean="0">
                <a:latin typeface="Arial" pitchFamily="34" charset="0"/>
              </a:rPr>
              <a:t> – полный курс (Треугольник – петля) </a:t>
            </a:r>
          </a:p>
          <a:p>
            <a:pPr eaLnBrk="1" hangingPunct="1"/>
            <a:r>
              <a:rPr lang="ru-RU" dirty="0" smtClean="0">
                <a:latin typeface="Arial" pitchFamily="34" charset="0"/>
              </a:rPr>
              <a:t>Эта дистанция всегда была известна как Олимпийская. Сейчас это не так. Дистанция, известная всем как «треугольник – петля», больше не используется на Олимпиадах, потому что в условиях этой регаты, она уже не позволяет эффективно использовать ресурсы и время.   </a:t>
            </a:r>
          </a:p>
          <a:p>
            <a:pPr eaLnBrk="1" hangingPunct="1"/>
            <a:r>
              <a:rPr lang="ru-RU" dirty="0" smtClean="0">
                <a:latin typeface="Arial" pitchFamily="34" charset="0"/>
              </a:rPr>
              <a:t>Однако, когда соревнования проводятся в одном классе, и ему требуются участки, проходимые бакштагами, предпочтение нужно отдавать именно треугольной дистанции. Ее преимущество в том, что если соответствующим образом выставить 2-й знак, можно получить разные углы для полных курсов. Некоторые классы предпочитают равнобедренный треугольник – 60</a:t>
            </a:r>
            <a:r>
              <a:rPr lang="en-US" dirty="0" smtClean="0">
                <a:latin typeface="Arial" pitchFamily="34" charset="0"/>
                <a:cs typeface="Arial" pitchFamily="34" charset="0"/>
              </a:rPr>
              <a:t>°</a:t>
            </a:r>
            <a:r>
              <a:rPr lang="ru-RU" dirty="0" smtClean="0">
                <a:latin typeface="Arial" pitchFamily="34" charset="0"/>
                <a:cs typeface="Arial" pitchFamily="34" charset="0"/>
              </a:rPr>
              <a:t> на всех знаках. Другие классы предпочитают чуть более полный бакштаг, и тогда устанавливают угол 45</a:t>
            </a:r>
            <a:r>
              <a:rPr lang="en-US" dirty="0" smtClean="0">
                <a:latin typeface="Arial" pitchFamily="34" charset="0"/>
                <a:cs typeface="Arial" pitchFamily="34" charset="0"/>
              </a:rPr>
              <a:t>°</a:t>
            </a:r>
            <a:r>
              <a:rPr lang="ru-RU" dirty="0" smtClean="0">
                <a:latin typeface="Arial" pitchFamily="34" charset="0"/>
                <a:cs typeface="Arial" pitchFamily="34" charset="0"/>
              </a:rPr>
              <a:t> между 1 и 2 знаками и 90</a:t>
            </a:r>
            <a:r>
              <a:rPr lang="en-US" dirty="0" smtClean="0">
                <a:latin typeface="Arial" pitchFamily="34" charset="0"/>
                <a:cs typeface="Arial" pitchFamily="34" charset="0"/>
              </a:rPr>
              <a:t>°</a:t>
            </a:r>
            <a:r>
              <a:rPr lang="ru-RU" dirty="0" smtClean="0">
                <a:latin typeface="Arial" pitchFamily="34" charset="0"/>
                <a:cs typeface="Arial" pitchFamily="34" charset="0"/>
              </a:rPr>
              <a:t> на 2 знаке. Наконец, есть классы, которым нравится «крутой бакштаг» и «полный» бакштаг. Этого можно добиться, установив угол 70</a:t>
            </a:r>
            <a:r>
              <a:rPr lang="en-US" dirty="0" smtClean="0">
                <a:latin typeface="Arial" pitchFamily="34" charset="0"/>
                <a:cs typeface="Arial" pitchFamily="34" charset="0"/>
              </a:rPr>
              <a:t>°</a:t>
            </a:r>
            <a:r>
              <a:rPr lang="ru-RU" dirty="0" smtClean="0">
                <a:latin typeface="Arial" pitchFamily="34" charset="0"/>
                <a:cs typeface="Arial" pitchFamily="34" charset="0"/>
              </a:rPr>
              <a:t> на первом знаке. Тогда на участке дистанции от знака 1 до знака 2 будет «крутой» бакштаг, и «полный» бакштаг между знаками 2 и 4.  </a:t>
            </a:r>
          </a:p>
          <a:p>
            <a:pPr eaLnBrk="1" hangingPunct="1"/>
            <a:endParaRPr lang="ru-RU" dirty="0" smtClean="0">
              <a:latin typeface="Arial" pitchFamily="34" charset="0"/>
            </a:endParaRPr>
          </a:p>
          <a:p>
            <a:pPr eaLnBrk="1" hangingPunct="1"/>
            <a:r>
              <a:rPr lang="ru-RU" dirty="0" smtClean="0">
                <a:latin typeface="Arial" pitchFamily="34" charset="0"/>
              </a:rPr>
              <a:t>Во время подготовки к соревнованиям необходимо запросить рекомендации ассоциации класса о наиболее подходящем угле полного курса для конкретного класса яхт. </a:t>
            </a:r>
          </a:p>
          <a:p>
            <a:pPr eaLnBrk="1" hangingPunct="1"/>
            <a:r>
              <a:rPr lang="ru-RU" dirty="0" smtClean="0">
                <a:latin typeface="Arial" pitchFamily="34" charset="0"/>
              </a:rPr>
              <a:t>Петля предусматривает реализацию двух других аспектов парусной гонки – </a:t>
            </a:r>
            <a:r>
              <a:rPr lang="ru-RU" dirty="0" err="1" smtClean="0">
                <a:latin typeface="Arial" pitchFamily="34" charset="0"/>
              </a:rPr>
              <a:t>лавировки</a:t>
            </a:r>
            <a:r>
              <a:rPr lang="ru-RU" dirty="0" smtClean="0">
                <a:latin typeface="Arial" pitchFamily="34" charset="0"/>
              </a:rPr>
              <a:t> и фордевинда. </a:t>
            </a:r>
          </a:p>
          <a:p>
            <a:pPr eaLnBrk="1" hangingPunct="1"/>
            <a:endParaRPr lang="ru-RU" b="1" dirty="0" smtClean="0">
              <a:latin typeface="Arial" pitchFamily="34" charset="0"/>
            </a:endParaRPr>
          </a:p>
          <a:p>
            <a:pPr eaLnBrk="1" hangingPunct="1"/>
            <a:r>
              <a:rPr lang="ru-RU" b="1" dirty="0" smtClean="0">
                <a:latin typeface="Arial" pitchFamily="34" charset="0"/>
              </a:rPr>
              <a:t>Положение стартовой и финишной линий</a:t>
            </a:r>
            <a:endParaRPr lang="en-GB" b="1" dirty="0" smtClean="0">
              <a:latin typeface="Arial" pitchFamily="34" charset="0"/>
            </a:endParaRPr>
          </a:p>
          <a:p>
            <a:pPr eaLnBrk="1" hangingPunct="1"/>
            <a:r>
              <a:rPr lang="ru-RU" dirty="0" smtClean="0">
                <a:latin typeface="Arial" pitchFamily="34" charset="0"/>
              </a:rPr>
              <a:t>Обычно стартовую линию выставляют</a:t>
            </a:r>
            <a:r>
              <a:rPr lang="ru-RU" b="1" dirty="0" smtClean="0">
                <a:latin typeface="Arial" pitchFamily="34" charset="0"/>
              </a:rPr>
              <a:t> </a:t>
            </a:r>
            <a:r>
              <a:rPr lang="ru-RU" dirty="0" smtClean="0">
                <a:latin typeface="Arial" pitchFamily="34" charset="0"/>
              </a:rPr>
              <a:t>примерно на 50 метров ниже по ветру от знака 4.</a:t>
            </a:r>
          </a:p>
          <a:p>
            <a:pPr eaLnBrk="1" hangingPunct="1"/>
            <a:endParaRPr lang="ru-RU" dirty="0" smtClean="0">
              <a:latin typeface="Arial" pitchFamily="34" charset="0"/>
            </a:endParaRPr>
          </a:p>
          <a:p>
            <a:pPr eaLnBrk="1" hangingPunct="1"/>
            <a:r>
              <a:rPr lang="ru-RU" dirty="0" smtClean="0">
                <a:latin typeface="Arial" pitchFamily="34" charset="0"/>
              </a:rPr>
              <a:t>Если зона гонок ограничена, некоторые гоночные комитеты выставляют стартовую линию выше знака 4. При этом необходимо обеспечить достаточное расстояние между стартовой линией и первым знаком, которое позволит флоту растянуться до подхода к знаку 1.</a:t>
            </a:r>
          </a:p>
          <a:p>
            <a:pPr eaLnBrk="1" hangingPunct="1"/>
            <a:endParaRPr lang="ru-RU" dirty="0" smtClean="0">
              <a:latin typeface="Arial" pitchFamily="34" charset="0"/>
            </a:endParaRPr>
          </a:p>
          <a:p>
            <a:pPr eaLnBrk="1" hangingPunct="1"/>
            <a:r>
              <a:rPr lang="ru-RU" dirty="0" smtClean="0">
                <a:latin typeface="Arial" pitchFamily="34" charset="0"/>
              </a:rPr>
              <a:t>Традиционное расположение финишной линии на такой дистанции – приблизительно 50 метров выше знака 1. Это позволяет флоту финишировать в </a:t>
            </a:r>
            <a:r>
              <a:rPr lang="ru-RU" dirty="0" err="1" smtClean="0">
                <a:latin typeface="Arial" pitchFamily="34" charset="0"/>
              </a:rPr>
              <a:t>лавировку</a:t>
            </a:r>
            <a:r>
              <a:rPr lang="ru-RU" dirty="0" smtClean="0">
                <a:latin typeface="Arial" pitchFamily="34" charset="0"/>
              </a:rPr>
              <a:t> против ветра, и обычно судьям так легче записывать финишные места. Однако, если в день проводится более одной гонки подряд – такое расположение финишной линии неудобно.  Приходится тратить больше времени на ожидание, пока флот вернется в зону старта. </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Чтобы избежать этого, стартовую линию укорачивают, и получается финишная линия. Здесь необходимо быть предельно внимательными при записи финиширующих яхт, так как номера на парусах могут плохо просматриваться.  </a:t>
            </a:r>
            <a:endParaRPr lang="en-GB"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6259" name="Rectangle 7"/>
          <p:cNvSpPr>
            <a:spLocks noGrp="1" noChangeArrowheads="1"/>
          </p:cNvSpPr>
          <p:nvPr>
            <p:ph type="sldNum" sz="quarter" idx="5"/>
          </p:nvPr>
        </p:nvSpPr>
        <p:spPr/>
        <p:txBody>
          <a:bodyPr/>
          <a:lstStyle/>
          <a:p>
            <a:pPr>
              <a:defRPr/>
            </a:pPr>
            <a:fld id="{A8F7341E-CACF-4662-B80E-5D185B6E308A}" type="slidenum">
              <a:rPr lang="en-GB" smtClean="0">
                <a:latin typeface="Arial" pitchFamily="34" charset="0"/>
              </a:rPr>
              <a:pPr>
                <a:defRPr/>
              </a:pPr>
              <a:t>14</a:t>
            </a:fld>
            <a:endParaRPr lang="en-GB" smtClean="0">
              <a:latin typeface="Arial" pitchFamily="34" charset="0"/>
            </a:endParaRPr>
          </a:p>
        </p:txBody>
      </p:sp>
      <p:sp>
        <p:nvSpPr>
          <p:cNvPr id="96260" name="Rectangle 2"/>
          <p:cNvSpPr>
            <a:spLocks noGrp="1" noRot="1" noChangeAspect="1" noChangeArrowheads="1" noTextEdit="1"/>
          </p:cNvSpPr>
          <p:nvPr>
            <p:ph type="sldImg"/>
          </p:nvPr>
        </p:nvSpPr>
        <p:spPr>
          <a:xfrm>
            <a:off x="1979613" y="125413"/>
            <a:ext cx="2897187" cy="2171700"/>
          </a:xfrm>
          <a:ln/>
        </p:spPr>
      </p:sp>
      <p:sp>
        <p:nvSpPr>
          <p:cNvPr id="96261" name="Rectangle 3"/>
          <p:cNvSpPr>
            <a:spLocks noGrp="1" noChangeAspect="1" noChangeArrowheads="1"/>
          </p:cNvSpPr>
          <p:nvPr>
            <p:ph type="body" idx="1"/>
          </p:nvPr>
        </p:nvSpPr>
        <p:spPr>
          <a:noFill/>
          <a:ln/>
        </p:spPr>
        <p:txBody>
          <a:bodyPr/>
          <a:lstStyle/>
          <a:p>
            <a:pPr eaLnBrk="1" hangingPunct="1"/>
            <a:r>
              <a:rPr lang="ru-RU" b="1" dirty="0" err="1" smtClean="0">
                <a:latin typeface="Arial" pitchFamily="34" charset="0"/>
              </a:rPr>
              <a:t>Лавировка</a:t>
            </a:r>
            <a:r>
              <a:rPr lang="ru-RU" b="1" dirty="0" smtClean="0">
                <a:latin typeface="Arial" pitchFamily="34" charset="0"/>
              </a:rPr>
              <a:t> – полный курс (петля)</a:t>
            </a:r>
          </a:p>
          <a:p>
            <a:pPr eaLnBrk="1" hangingPunct="1"/>
            <a:r>
              <a:rPr lang="ru-RU" dirty="0" smtClean="0">
                <a:latin typeface="Arial" pitchFamily="34" charset="0"/>
              </a:rPr>
              <a:t>Такую дистанцию выставлять проще всего. Если гоняется большой флот, требуется дополнительный буй, чтобы знак 4 мог быть воротами.  </a:t>
            </a:r>
          </a:p>
          <a:p>
            <a:pPr eaLnBrk="1" hangingPunct="1"/>
            <a:endParaRPr lang="ru-RU" dirty="0" smtClean="0">
              <a:latin typeface="Arial" pitchFamily="34" charset="0"/>
            </a:endParaRPr>
          </a:p>
          <a:p>
            <a:pPr eaLnBrk="1" hangingPunct="1"/>
            <a:r>
              <a:rPr lang="ru-RU" dirty="0" smtClean="0">
                <a:latin typeface="Arial" pitchFamily="34" charset="0"/>
              </a:rPr>
              <a:t>Ворота рекомендованы для такой дистанции, потому что после того как флот растягивается на </a:t>
            </a:r>
            <a:r>
              <a:rPr lang="ru-RU" dirty="0" err="1" smtClean="0">
                <a:latin typeface="Arial" pitchFamily="34" charset="0"/>
              </a:rPr>
              <a:t>лавировке</a:t>
            </a:r>
            <a:r>
              <a:rPr lang="ru-RU" dirty="0" smtClean="0">
                <a:latin typeface="Arial" pitchFamily="34" charset="0"/>
              </a:rPr>
              <a:t>, последние яхты начинают подтягиваться к лидерам на попутном курсе. Ворота дают гонщикам возможность выбирать сторону следующей </a:t>
            </a:r>
            <a:r>
              <a:rPr lang="ru-RU" dirty="0" err="1" smtClean="0">
                <a:latin typeface="Arial" pitchFamily="34" charset="0"/>
              </a:rPr>
              <a:t>лавировки</a:t>
            </a:r>
            <a:r>
              <a:rPr lang="ru-RU" dirty="0" smtClean="0">
                <a:latin typeface="Arial" pitchFamily="34" charset="0"/>
              </a:rPr>
              <a:t>, не вынуждая их расходиться с яхтами, идущими вниз под спинакерами. </a:t>
            </a:r>
          </a:p>
          <a:p>
            <a:pPr eaLnBrk="1" hangingPunct="1"/>
            <a:endParaRPr lang="ru-RU" b="1" dirty="0" smtClean="0">
              <a:latin typeface="Arial" pitchFamily="34" charset="0"/>
            </a:endParaRPr>
          </a:p>
          <a:p>
            <a:pPr eaLnBrk="1" hangingPunct="1"/>
            <a:r>
              <a:rPr lang="ru-RU" b="1" dirty="0" smtClean="0">
                <a:latin typeface="Arial" pitchFamily="34" charset="0"/>
              </a:rPr>
              <a:t>Положение стартовой и финишной линий</a:t>
            </a:r>
          </a:p>
          <a:p>
            <a:pPr eaLnBrk="1" hangingPunct="1"/>
            <a:r>
              <a:rPr lang="ru-RU" dirty="0" smtClean="0">
                <a:latin typeface="Arial" pitchFamily="34" charset="0"/>
              </a:rPr>
              <a:t>Обычно стартовую линию выставляют примерно на 50 метров ниже по ветру от знака 4.</a:t>
            </a:r>
          </a:p>
          <a:p>
            <a:pPr eaLnBrk="1" hangingPunct="1"/>
            <a:r>
              <a:rPr lang="ru-RU" dirty="0" smtClean="0">
                <a:latin typeface="Arial" pitchFamily="34" charset="0"/>
              </a:rPr>
              <a:t>Поскольку</a:t>
            </a:r>
            <a:r>
              <a:rPr lang="ru-RU" b="1" dirty="0" smtClean="0">
                <a:latin typeface="Arial" pitchFamily="34" charset="0"/>
              </a:rPr>
              <a:t> </a:t>
            </a:r>
            <a:r>
              <a:rPr lang="ru-RU" dirty="0" smtClean="0">
                <a:latin typeface="Arial" pitchFamily="34" charset="0"/>
              </a:rPr>
              <a:t>дистанцию, состоящую из</a:t>
            </a:r>
            <a:r>
              <a:rPr lang="ru-RU" b="1" dirty="0" smtClean="0">
                <a:latin typeface="Arial" pitchFamily="34" charset="0"/>
              </a:rPr>
              <a:t> </a:t>
            </a:r>
            <a:r>
              <a:rPr lang="ru-RU" dirty="0" err="1" smtClean="0">
                <a:latin typeface="Arial" pitchFamily="34" charset="0"/>
              </a:rPr>
              <a:t>лавировок</a:t>
            </a:r>
            <a:r>
              <a:rPr lang="ru-RU" dirty="0" smtClean="0">
                <a:latin typeface="Arial" pitchFamily="34" charset="0"/>
              </a:rPr>
              <a:t> и полных курсов, часто используют при проведении  более одной гонки в день, и время старта второй и последующих гонок не указано, стартовая линия (укороченная) становится финишной линией. </a:t>
            </a:r>
          </a:p>
          <a:p>
            <a:pPr eaLnBrk="1" hangingPunct="1"/>
            <a:endParaRPr lang="ru-RU" dirty="0" smtClean="0">
              <a:latin typeface="Arial" pitchFamily="34" charset="0"/>
            </a:endParaRPr>
          </a:p>
          <a:p>
            <a:pPr eaLnBrk="1" hangingPunct="1"/>
            <a:r>
              <a:rPr lang="ru-RU" dirty="0" smtClean="0">
                <a:latin typeface="Arial" pitchFamily="34" charset="0"/>
              </a:rPr>
              <a:t>Некоторые классы переносят финишную линию на 50 метров на ветер от знака 1 для последней гонки дня. </a:t>
            </a:r>
            <a:endParaRPr lang="ru-RU" b="1"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7283" name="Rectangle 7"/>
          <p:cNvSpPr>
            <a:spLocks noGrp="1" noChangeArrowheads="1"/>
          </p:cNvSpPr>
          <p:nvPr>
            <p:ph type="sldNum" sz="quarter" idx="5"/>
          </p:nvPr>
        </p:nvSpPr>
        <p:spPr/>
        <p:txBody>
          <a:bodyPr/>
          <a:lstStyle/>
          <a:p>
            <a:pPr>
              <a:defRPr/>
            </a:pPr>
            <a:fld id="{3D451931-9837-4558-9F2A-2F51BB3E9AC7}" type="slidenum">
              <a:rPr lang="en-GB" smtClean="0">
                <a:latin typeface="Arial" pitchFamily="34" charset="0"/>
              </a:rPr>
              <a:pPr>
                <a:defRPr/>
              </a:pPr>
              <a:t>15</a:t>
            </a:fld>
            <a:endParaRPr lang="en-GB" smtClean="0">
              <a:latin typeface="Arial" pitchFamily="34" charset="0"/>
            </a:endParaRPr>
          </a:p>
        </p:txBody>
      </p:sp>
      <p:sp>
        <p:nvSpPr>
          <p:cNvPr id="97284" name="Rectangle 2"/>
          <p:cNvSpPr>
            <a:spLocks noGrp="1" noRot="1" noChangeAspect="1" noChangeArrowheads="1" noTextEdit="1"/>
          </p:cNvSpPr>
          <p:nvPr>
            <p:ph type="sldImg"/>
          </p:nvPr>
        </p:nvSpPr>
        <p:spPr>
          <a:xfrm>
            <a:off x="1844675" y="125413"/>
            <a:ext cx="2897188" cy="2171700"/>
          </a:xfrm>
          <a:ln/>
        </p:spPr>
      </p:sp>
      <p:sp>
        <p:nvSpPr>
          <p:cNvPr id="97285"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Трапеция</a:t>
            </a:r>
          </a:p>
          <a:p>
            <a:pPr eaLnBrk="1" hangingPunct="1"/>
            <a:r>
              <a:rPr lang="ru-RU" dirty="0" smtClean="0">
                <a:latin typeface="Arial" pitchFamily="34" charset="0"/>
              </a:rPr>
              <a:t>Благодаря использованию трапеции на нескольких последних Олимпийских регатах, она получила название «Олимпийской» дистанции. Это неправильно.</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Трапеция это две дистанции «</a:t>
            </a:r>
            <a:r>
              <a:rPr lang="ru-RU" dirty="0" err="1" smtClean="0">
                <a:latin typeface="Arial" pitchFamily="34" charset="0"/>
              </a:rPr>
              <a:t>лавировка</a:t>
            </a:r>
            <a:r>
              <a:rPr lang="ru-RU" dirty="0" smtClean="0">
                <a:latin typeface="Arial" pitchFamily="34" charset="0"/>
              </a:rPr>
              <a:t> – полный курс», выставленные параллельно друг другу. Она предназначена для размещения одновременно двух классов или двух групп одного класса на одной дистанции с использованием одной стартовой и одной финишной линий. Участок дистанции, проходимый бакштагом, между знаками 1 и 2 служит «прослойкой» между внутренней и наружной петлями. Длина этого участка дистанции между знаками 1 и 2 должна составлять примерно 2</a:t>
            </a:r>
            <a:r>
              <a:rPr lang="en-US" dirty="0" smtClean="0">
                <a:latin typeface="Arial" pitchFamily="34" charset="0"/>
              </a:rPr>
              <a:t>/</a:t>
            </a:r>
            <a:r>
              <a:rPr lang="ru-RU" dirty="0" smtClean="0">
                <a:latin typeface="Arial" pitchFamily="34" charset="0"/>
              </a:rPr>
              <a:t>3 от длины первого участка дистанции.   </a:t>
            </a:r>
          </a:p>
          <a:p>
            <a:pPr eaLnBrk="1" hangingPunct="1"/>
            <a:endParaRPr lang="ru-RU" dirty="0" smtClean="0">
              <a:latin typeface="Arial" pitchFamily="34" charset="0"/>
            </a:endParaRPr>
          </a:p>
          <a:p>
            <a:pPr eaLnBrk="1" hangingPunct="1"/>
            <a:r>
              <a:rPr lang="ru-RU" dirty="0" smtClean="0">
                <a:latin typeface="Arial" pitchFamily="34" charset="0"/>
              </a:rPr>
              <a:t>Для трапеции требуется больше водного пространства, чем для других типов дистанций.</a:t>
            </a:r>
          </a:p>
          <a:p>
            <a:pPr eaLnBrk="1" hangingPunct="1"/>
            <a:endParaRPr lang="ru-RU" dirty="0" smtClean="0">
              <a:latin typeface="Arial" pitchFamily="34" charset="0"/>
            </a:endParaRPr>
          </a:p>
          <a:p>
            <a:pPr eaLnBrk="1" hangingPunct="1"/>
            <a:r>
              <a:rPr lang="ru-RU" dirty="0" smtClean="0">
                <a:latin typeface="Arial" pitchFamily="34" charset="0"/>
              </a:rPr>
              <a:t>Эта дистанция самая сложная для выставления и корректировки к новому направлению ветра, если он изменился после старта гонки. </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Длина дистанции должна быть такой, чтобы первая яхта каждого флота имела как можно больше шансов уложиться в планируемое время гонки. Очень важно правильно установить длину дистанции, особенно, когда гоняются два класса с разными скоростями. Иначе яхты более быстрого класса смогут довольно легко догнать яхты более медленного класса.  </a:t>
            </a:r>
          </a:p>
          <a:p>
            <a:pPr eaLnBrk="1" hangingPunct="1"/>
            <a:r>
              <a:rPr lang="ru-RU" dirty="0" smtClean="0">
                <a:latin typeface="Arial" pitchFamily="34" charset="0"/>
              </a:rPr>
              <a:t>  </a:t>
            </a:r>
            <a:endParaRPr lang="en-GB" dirty="0" smtClean="0">
              <a:latin typeface="Arial" pitchFamily="34" charset="0"/>
            </a:endParaRPr>
          </a:p>
          <a:p>
            <a:pPr eaLnBrk="1" hangingPunct="1"/>
            <a:r>
              <a:rPr lang="ru-RU" dirty="0" smtClean="0">
                <a:latin typeface="Arial" pitchFamily="34" charset="0"/>
              </a:rPr>
              <a:t>Другой недостаток такого типа дистанции состоит в том, что иногда ветровые условия на внутренней и наружной петле могут отличаться по силе и направлению.   </a:t>
            </a:r>
            <a:endParaRPr lang="en-GB" dirty="0" smtClean="0">
              <a:latin typeface="Arial" pitchFamily="34" charset="0"/>
            </a:endParaRPr>
          </a:p>
          <a:p>
            <a:pPr eaLnBrk="1" hangingPunct="1"/>
            <a:r>
              <a:rPr lang="ru-RU" dirty="0" smtClean="0">
                <a:latin typeface="Arial" pitchFamily="34" charset="0"/>
              </a:rPr>
              <a:t>Если ресурсы позволят, то вместо трапеции для двух соревнующихся классов лучше использовать две дистанции типа «петля» с двумя гоночными комитетами, чем один гоночный комитет на одной дистанции с двумя соревнующимися классами. </a:t>
            </a:r>
          </a:p>
          <a:p>
            <a:pPr eaLnBrk="1" hangingPunct="1"/>
            <a:endParaRPr lang="ru-RU" dirty="0" smtClean="0">
              <a:latin typeface="Arial" pitchFamily="34" charset="0"/>
            </a:endParaRPr>
          </a:p>
          <a:p>
            <a:pPr eaLnBrk="1" hangingPunct="1"/>
            <a:r>
              <a:rPr lang="ru-RU" b="1" dirty="0" smtClean="0">
                <a:latin typeface="Arial" pitchFamily="34" charset="0"/>
              </a:rPr>
              <a:t>Ворота</a:t>
            </a:r>
            <a:endParaRPr lang="en-GB" b="1" dirty="0" smtClean="0">
              <a:latin typeface="Arial" pitchFamily="34" charset="0"/>
            </a:endParaRPr>
          </a:p>
          <a:p>
            <a:pPr eaLnBrk="1" hangingPunct="1"/>
            <a:r>
              <a:rPr lang="ru-RU" dirty="0" smtClean="0">
                <a:latin typeface="Arial" pitchFamily="34" charset="0"/>
              </a:rPr>
              <a:t>Ворота обычно используются в качестве знаков 3 и 4. Знак 4</a:t>
            </a:r>
            <a:r>
              <a:rPr lang="en-US" dirty="0" smtClean="0">
                <a:latin typeface="Arial" pitchFamily="34" charset="0"/>
              </a:rPr>
              <a:t>S/</a:t>
            </a:r>
            <a:r>
              <a:rPr lang="ru-RU" dirty="0" smtClean="0">
                <a:latin typeface="Arial" pitchFamily="34" charset="0"/>
              </a:rPr>
              <a:t>4</a:t>
            </a:r>
            <a:r>
              <a:rPr lang="en-US" dirty="0" smtClean="0">
                <a:latin typeface="Arial" pitchFamily="34" charset="0"/>
              </a:rPr>
              <a:t>P</a:t>
            </a:r>
            <a:r>
              <a:rPr lang="ru-RU" dirty="0" smtClean="0">
                <a:latin typeface="Arial" pitchFamily="34" charset="0"/>
              </a:rPr>
              <a:t> (4 для правого борта</a:t>
            </a:r>
            <a:r>
              <a:rPr lang="en-US" dirty="0" smtClean="0">
                <a:latin typeface="Arial" pitchFamily="34" charset="0"/>
              </a:rPr>
              <a:t>/</a:t>
            </a:r>
            <a:r>
              <a:rPr lang="ru-RU" dirty="0" smtClean="0">
                <a:latin typeface="Arial" pitchFamily="34" charset="0"/>
              </a:rPr>
              <a:t>4 для левого борта) должны выставляться после старта (второго старта в случае старта нескольких флотов), но не для медальной гонки, если она проводится. </a:t>
            </a:r>
          </a:p>
          <a:p>
            <a:pPr eaLnBrk="1" hangingPunct="1"/>
            <a:endParaRPr lang="ru-RU" dirty="0" smtClean="0">
              <a:latin typeface="Arial" pitchFamily="34" charset="0"/>
            </a:endParaRPr>
          </a:p>
          <a:p>
            <a:pPr eaLnBrk="1" hangingPunct="1"/>
            <a:r>
              <a:rPr lang="ru-RU" b="1" dirty="0" smtClean="0">
                <a:latin typeface="Arial" pitchFamily="34" charset="0"/>
              </a:rPr>
              <a:t>Положение стартовой и финишной линии </a:t>
            </a:r>
            <a:endParaRPr lang="en-GB" b="1" dirty="0" smtClean="0">
              <a:latin typeface="Arial" pitchFamily="34" charset="0"/>
            </a:endParaRPr>
          </a:p>
          <a:p>
            <a:pPr eaLnBrk="1" hangingPunct="1"/>
            <a:r>
              <a:rPr lang="ru-RU" dirty="0" smtClean="0">
                <a:latin typeface="Arial" pitchFamily="34" charset="0"/>
              </a:rPr>
              <a:t>Обычно стартовую линию выставляют примерно на 50 метров ниже по ветру от знака 4.</a:t>
            </a:r>
          </a:p>
          <a:p>
            <a:pPr eaLnBrk="1" hangingPunct="1"/>
            <a:endParaRPr lang="ru-RU" dirty="0" smtClean="0">
              <a:latin typeface="Arial" pitchFamily="34" charset="0"/>
            </a:endParaRPr>
          </a:p>
          <a:p>
            <a:pPr eaLnBrk="1" hangingPunct="1"/>
            <a:r>
              <a:rPr lang="ru-RU" dirty="0" smtClean="0">
                <a:latin typeface="Arial" pitchFamily="34" charset="0"/>
              </a:rPr>
              <a:t>Финишная линия выставляется так, чтобы участок дистанции от знака 3 до финиша яхты проходили в бакштаг. </a:t>
            </a:r>
            <a:endParaRPr lang="en-GB" dirty="0" smtClean="0">
              <a:latin typeface="Arial" pitchFamily="34" charset="0"/>
            </a:endParaRPr>
          </a:p>
          <a:p>
            <a:pPr eaLnBrk="1" hangingPunct="1"/>
            <a:endParaRPr lang="en-GB" dirty="0" smtClean="0">
              <a:latin typeface="Arial" pitchFamily="34" charset="0"/>
            </a:endParaRPr>
          </a:p>
          <a:p>
            <a:pPr eaLnBrk="1" hangingPunct="1"/>
            <a:endParaRPr lang="en-GB" b="1"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8307" name="Rectangle 7"/>
          <p:cNvSpPr>
            <a:spLocks noGrp="1" noChangeArrowheads="1"/>
          </p:cNvSpPr>
          <p:nvPr>
            <p:ph type="sldNum" sz="quarter" idx="5"/>
          </p:nvPr>
        </p:nvSpPr>
        <p:spPr/>
        <p:txBody>
          <a:bodyPr/>
          <a:lstStyle/>
          <a:p>
            <a:pPr>
              <a:defRPr/>
            </a:pPr>
            <a:fld id="{7B11E75F-CFA7-42EF-B28A-B563F5D3D66E}" type="slidenum">
              <a:rPr lang="en-GB" smtClean="0">
                <a:latin typeface="Arial" pitchFamily="34" charset="0"/>
              </a:rPr>
              <a:pPr>
                <a:defRPr/>
              </a:pPr>
              <a:t>16</a:t>
            </a:fld>
            <a:endParaRPr lang="en-GB" smtClean="0">
              <a:latin typeface="Arial" pitchFamily="34" charset="0"/>
            </a:endParaRPr>
          </a:p>
        </p:txBody>
      </p:sp>
      <p:sp>
        <p:nvSpPr>
          <p:cNvPr id="98308" name="Rectangle 2"/>
          <p:cNvSpPr>
            <a:spLocks noGrp="1" noRot="1" noChangeAspect="1" noChangeArrowheads="1" noTextEdit="1"/>
          </p:cNvSpPr>
          <p:nvPr>
            <p:ph type="sldImg"/>
          </p:nvPr>
        </p:nvSpPr>
        <p:spPr>
          <a:xfrm>
            <a:off x="1979613" y="125413"/>
            <a:ext cx="2897187" cy="2171700"/>
          </a:xfrm>
          <a:ln/>
        </p:spPr>
      </p:sp>
      <p:sp>
        <p:nvSpPr>
          <p:cNvPr id="98309"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Описание дистанции в гоночной инструкции</a:t>
            </a:r>
          </a:p>
          <a:p>
            <a:pPr eaLnBrk="1" hangingPunct="1"/>
            <a:r>
              <a:rPr lang="ru-RU" smtClean="0">
                <a:latin typeface="Arial" pitchFamily="34" charset="0"/>
              </a:rPr>
              <a:t>Очень важно, чтобы во всем мире описывали дистанцию одним и тем же способом, во избежание недоразумений.   </a:t>
            </a:r>
          </a:p>
          <a:p>
            <a:pPr eaLnBrk="1" hangingPunct="1"/>
            <a:endParaRPr lang="ru-RU" smtClean="0">
              <a:latin typeface="Arial" pitchFamily="34" charset="0"/>
            </a:endParaRPr>
          </a:p>
          <a:p>
            <a:pPr eaLnBrk="1" hangingPunct="1"/>
            <a:r>
              <a:rPr lang="ru-RU" smtClean="0">
                <a:latin typeface="Arial" pitchFamily="34" charset="0"/>
              </a:rPr>
              <a:t>Этот слайд показывает, какой текст включается в ГИ на всех крупных соревнованиях. Тип дистанции обозначается буквами (</a:t>
            </a:r>
            <a:r>
              <a:rPr lang="en-US" smtClean="0">
                <a:latin typeface="Arial" pitchFamily="34" charset="0"/>
              </a:rPr>
              <a:t>W </a:t>
            </a:r>
            <a:r>
              <a:rPr lang="ru-RU" smtClean="0">
                <a:latin typeface="Arial" pitchFamily="34" charset="0"/>
              </a:rPr>
              <a:t>для типа Лавировка – полный курс, </a:t>
            </a:r>
            <a:r>
              <a:rPr lang="en-US" smtClean="0">
                <a:latin typeface="Arial" pitchFamily="34" charset="0"/>
              </a:rPr>
              <a:t>I</a:t>
            </a:r>
            <a:r>
              <a:rPr lang="ru-RU" smtClean="0">
                <a:latin typeface="Arial" pitchFamily="34" charset="0"/>
              </a:rPr>
              <a:t> – для внутренней петли трапеции, </a:t>
            </a:r>
            <a:r>
              <a:rPr lang="en-US" smtClean="0">
                <a:latin typeface="Arial" pitchFamily="34" charset="0"/>
              </a:rPr>
              <a:t>O</a:t>
            </a:r>
            <a:r>
              <a:rPr lang="ru-RU" smtClean="0">
                <a:latin typeface="Arial" pitchFamily="34" charset="0"/>
              </a:rPr>
              <a:t> – для наружной петли трапеции). Цифра рядом с буквой указывает на число петель, которые нужно пройти.  </a:t>
            </a:r>
          </a:p>
          <a:p>
            <a:pPr eaLnBrk="1" hangingPunct="1"/>
            <a:endParaRPr lang="ru-RU" b="1" smtClean="0">
              <a:latin typeface="Arial" pitchFamily="34" charset="0"/>
            </a:endParaRPr>
          </a:p>
          <a:p>
            <a:pPr eaLnBrk="1" hangingPunct="1"/>
            <a:endParaRPr lang="ru-RU" b="1" smtClean="0">
              <a:latin typeface="Arial" pitchFamily="34" charset="0"/>
            </a:endParaRPr>
          </a:p>
          <a:p>
            <a:pPr eaLnBrk="1" hangingPunct="1"/>
            <a:endParaRPr lang="ru-RU" b="1"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txBox="1">
            <a:spLocks noGrp="1" noChangeArrowheads="1"/>
          </p:cNvSpPr>
          <p:nvPr/>
        </p:nvSpPr>
        <p:spPr bwMode="auto">
          <a:xfrm>
            <a:off x="131763" y="9547225"/>
            <a:ext cx="2984500" cy="250825"/>
          </a:xfrm>
          <a:prstGeom prst="rect">
            <a:avLst/>
          </a:prstGeom>
          <a:noFill/>
          <a:ln w="9525">
            <a:noFill/>
            <a:miter lim="800000"/>
            <a:headEnd/>
            <a:tailEnd/>
          </a:ln>
        </p:spPr>
        <p:txBody>
          <a:bodyPr lIns="96616" tIns="48308" rIns="96616" bIns="48308" anchor="b"/>
          <a:lstStyle/>
          <a:p>
            <a:pPr defTabSz="966788"/>
            <a:r>
              <a:rPr lang="en-GB" sz="1000" b="0">
                <a:solidFill>
                  <a:schemeClr val="tx1"/>
                </a:solidFill>
              </a:rPr>
              <a:t>February 2006 – Part 2 Fleet Racing</a:t>
            </a:r>
          </a:p>
        </p:txBody>
      </p:sp>
      <p:sp>
        <p:nvSpPr>
          <p:cNvPr id="99331" name="Rectangle 7"/>
          <p:cNvSpPr txBox="1">
            <a:spLocks noGrp="1" noChangeArrowheads="1"/>
          </p:cNvSpPr>
          <p:nvPr/>
        </p:nvSpPr>
        <p:spPr bwMode="auto">
          <a:xfrm>
            <a:off x="3660775" y="9547225"/>
            <a:ext cx="2984500" cy="250825"/>
          </a:xfrm>
          <a:prstGeom prst="rect">
            <a:avLst/>
          </a:prstGeom>
          <a:noFill/>
          <a:ln w="9525">
            <a:noFill/>
            <a:miter lim="800000"/>
            <a:headEnd/>
            <a:tailEnd/>
          </a:ln>
        </p:spPr>
        <p:txBody>
          <a:bodyPr lIns="96616" tIns="48308" rIns="96616" bIns="48308" anchor="b"/>
          <a:lstStyle/>
          <a:p>
            <a:pPr algn="r" defTabSz="966788"/>
            <a:fld id="{A7B860A0-3B4E-47F5-A6EB-D72BF2E999DB}" type="slidenum">
              <a:rPr lang="en-GB" sz="1000" b="0">
                <a:solidFill>
                  <a:schemeClr val="tx1"/>
                </a:solidFill>
              </a:rPr>
              <a:pPr algn="r" defTabSz="966788"/>
              <a:t>17</a:t>
            </a:fld>
            <a:endParaRPr lang="en-GB" sz="1000" b="0">
              <a:solidFill>
                <a:schemeClr val="tx1"/>
              </a:solidFill>
            </a:endParaRPr>
          </a:p>
        </p:txBody>
      </p:sp>
      <p:sp>
        <p:nvSpPr>
          <p:cNvPr id="99332" name="Rectangle 2"/>
          <p:cNvSpPr>
            <a:spLocks noGrp="1" noRot="1" noChangeAspect="1" noChangeArrowheads="1" noTextEdit="1"/>
          </p:cNvSpPr>
          <p:nvPr>
            <p:ph type="sldImg"/>
          </p:nvPr>
        </p:nvSpPr>
        <p:spPr>
          <a:xfrm>
            <a:off x="1979613" y="125413"/>
            <a:ext cx="2897187" cy="2171700"/>
          </a:xfrm>
          <a:ln/>
        </p:spPr>
      </p:sp>
      <p:sp>
        <p:nvSpPr>
          <p:cNvPr id="99333"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Расположение зоны гонок</a:t>
            </a:r>
          </a:p>
          <a:p>
            <a:pPr eaLnBrk="1" hangingPunct="1"/>
            <a:r>
              <a:rPr lang="ru-RU" dirty="0" smtClean="0">
                <a:latin typeface="Arial" pitchFamily="34" charset="0"/>
              </a:rPr>
              <a:t>Местоположение дистанции нужно выбирать таким образом, чтобы обеспечить как можно более справедливые гоночные условия. Необходимо принимать во внимание такие факторы как течение, неустойчивый ветер возле возвышенностей или зданий, мелководья. Бывает лучше пройти больше кругов по небольшой дистанции, при этом избежав непредсказуемые ветра или мели, которые могут выгодно использоваться теми, кто знаком с местными условиями.</a:t>
            </a:r>
          </a:p>
          <a:p>
            <a:pPr eaLnBrk="1" hangingPunct="1"/>
            <a:endParaRPr lang="ru-RU" dirty="0" smtClean="0">
              <a:latin typeface="Arial" pitchFamily="34" charset="0"/>
            </a:endParaRPr>
          </a:p>
          <a:p>
            <a:pPr eaLnBrk="1" hangingPunct="1"/>
            <a:r>
              <a:rPr lang="ru-RU" dirty="0" smtClean="0">
                <a:latin typeface="Arial" pitchFamily="34" charset="0"/>
              </a:rPr>
              <a:t>Предполагается, что в этом случае дистанция будет выставлена специально для конкретной гонки с отдельными знаками и стартовой и финишной линиями, расположенными в зависимости от направления ветра. Если гонка проходит вокруг стационарных буев или относительно береговых знаков, положение стартовой и финишной линий может варьироваться, в зависимости от направления ветра. </a:t>
            </a:r>
            <a:endParaRPr lang="en-US"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У некоторых клубов есть определенная зона гонок, которая может быть даже обозначена на карте. Имея координаты дистанции, главный судья каждого клуба всегда выставляет ее в одном и том же месте. Для регат с несколькими дистанциями каждому главному судье дистанции также заранее будет отведена его зона гонок, обозначенная координатами. Если главному судье необходимо самому выбрать место  проведения гонки, ему понадобится:</a:t>
            </a:r>
          </a:p>
          <a:p>
            <a:pPr eaLnBrk="1" hangingPunct="1"/>
            <a:r>
              <a:rPr lang="ru-RU" dirty="0" smtClean="0">
                <a:solidFill>
                  <a:schemeClr val="accent2"/>
                </a:solidFill>
                <a:latin typeface="Arial" pitchFamily="34" charset="0"/>
              </a:rPr>
              <a:t>- карта зоны гонок </a:t>
            </a:r>
            <a:r>
              <a:rPr lang="ru-RU" dirty="0" smtClean="0">
                <a:solidFill>
                  <a:srgbClr val="FF0000"/>
                </a:solidFill>
                <a:latin typeface="Arial" pitchFamily="34" charset="0"/>
              </a:rPr>
              <a:t>с указанными на ней характерными особенностями, которые можно использовать для определения местоположения </a:t>
            </a:r>
            <a:r>
              <a:rPr lang="en-US" dirty="0" smtClean="0">
                <a:solidFill>
                  <a:srgbClr val="FF0000"/>
                </a:solidFill>
                <a:latin typeface="Arial" pitchFamily="34" charset="0"/>
              </a:rPr>
              <a:t>[</a:t>
            </a:r>
            <a:r>
              <a:rPr lang="ru-RU" dirty="0" smtClean="0">
                <a:solidFill>
                  <a:srgbClr val="FF0000"/>
                </a:solidFill>
                <a:latin typeface="Arial" pitchFamily="34" charset="0"/>
              </a:rPr>
              <a:t>глубины</a:t>
            </a:r>
            <a:r>
              <a:rPr lang="en-US" dirty="0" smtClean="0">
                <a:solidFill>
                  <a:srgbClr val="FF0000"/>
                </a:solidFill>
                <a:latin typeface="Arial" pitchFamily="34" charset="0"/>
              </a:rPr>
              <a:t>,</a:t>
            </a:r>
            <a:r>
              <a:rPr lang="ru-RU" dirty="0" smtClean="0">
                <a:solidFill>
                  <a:srgbClr val="FF0000"/>
                </a:solidFill>
                <a:latin typeface="Arial" pitchFamily="34" charset="0"/>
              </a:rPr>
              <a:t> береговые ориентиры</a:t>
            </a:r>
            <a:r>
              <a:rPr lang="en-US" dirty="0" smtClean="0">
                <a:solidFill>
                  <a:srgbClr val="FF0000"/>
                </a:solidFill>
                <a:latin typeface="Arial" pitchFamily="34" charset="0"/>
              </a:rPr>
              <a:t>]</a:t>
            </a:r>
            <a:r>
              <a:rPr lang="ru-RU" dirty="0" smtClean="0">
                <a:solidFill>
                  <a:schemeClr val="accent2"/>
                </a:solidFill>
                <a:latin typeface="Arial" pitchFamily="34" charset="0"/>
              </a:rPr>
              <a:t>;</a:t>
            </a:r>
          </a:p>
          <a:p>
            <a:pPr eaLnBrk="1" hangingPunct="1"/>
            <a:r>
              <a:rPr lang="ru-RU" dirty="0" smtClean="0">
                <a:solidFill>
                  <a:srgbClr val="FF0000"/>
                </a:solidFill>
                <a:latin typeface="Arial" pitchFamily="34" charset="0"/>
              </a:rPr>
              <a:t>- картонный шаблон или контур выбранной формы дистанции </a:t>
            </a:r>
            <a:r>
              <a:rPr lang="ru-RU" dirty="0" smtClean="0">
                <a:solidFill>
                  <a:schemeClr val="accent2"/>
                </a:solidFill>
                <a:latin typeface="Arial" pitchFamily="34" charset="0"/>
              </a:rPr>
              <a:t>на прозрачной пленке (например, накладная прозрачная пленка), сделанный в масштабе карты</a:t>
            </a:r>
            <a:r>
              <a:rPr lang="ru-RU" dirty="0" smtClean="0">
                <a:solidFill>
                  <a:srgbClr val="FF0000"/>
                </a:solidFill>
                <a:latin typeface="Arial" pitchFamily="34" charset="0"/>
              </a:rPr>
              <a:t>;</a:t>
            </a:r>
          </a:p>
          <a:p>
            <a:pPr eaLnBrk="1" hangingPunct="1">
              <a:buFontTx/>
              <a:buChar char="-"/>
            </a:pPr>
            <a:r>
              <a:rPr lang="ru-RU" dirty="0" smtClean="0">
                <a:solidFill>
                  <a:schemeClr val="accent2"/>
                </a:solidFill>
                <a:latin typeface="Arial" pitchFamily="34" charset="0"/>
              </a:rPr>
              <a:t> инструменты для переноса компасного курса на карту или с карты;</a:t>
            </a:r>
          </a:p>
          <a:p>
            <a:pPr eaLnBrk="1" hangingPunct="1">
              <a:buFontTx/>
              <a:buChar char="-"/>
            </a:pPr>
            <a:r>
              <a:rPr lang="ru-RU" dirty="0" smtClean="0">
                <a:solidFill>
                  <a:schemeClr val="accent2"/>
                </a:solidFill>
                <a:latin typeface="Arial" pitchFamily="34" charset="0"/>
              </a:rPr>
              <a:t> </a:t>
            </a:r>
            <a:r>
              <a:rPr lang="ru-RU" dirty="0" smtClean="0">
                <a:solidFill>
                  <a:srgbClr val="FF0000"/>
                </a:solidFill>
                <a:latin typeface="Arial" pitchFamily="34" charset="0"/>
              </a:rPr>
              <a:t>знание</a:t>
            </a:r>
            <a:r>
              <a:rPr lang="en-US" dirty="0" smtClean="0">
                <a:solidFill>
                  <a:srgbClr val="FF0000"/>
                </a:solidFill>
                <a:latin typeface="Arial" pitchFamily="34" charset="0"/>
              </a:rPr>
              <a:t> </a:t>
            </a:r>
            <a:r>
              <a:rPr lang="ru-RU" dirty="0" smtClean="0">
                <a:solidFill>
                  <a:srgbClr val="FF0000"/>
                </a:solidFill>
                <a:latin typeface="Arial" pitchFamily="34" charset="0"/>
              </a:rPr>
              <a:t>того, как на карте отмечены расстояния </a:t>
            </a:r>
            <a:r>
              <a:rPr lang="en-US" dirty="0" smtClean="0">
                <a:solidFill>
                  <a:srgbClr val="FF0000"/>
                </a:solidFill>
                <a:latin typeface="Arial" pitchFamily="34" charset="0"/>
              </a:rPr>
              <a:t>[</a:t>
            </a:r>
            <a:r>
              <a:rPr lang="ru-RU" dirty="0" smtClean="0">
                <a:solidFill>
                  <a:srgbClr val="FF0000"/>
                </a:solidFill>
                <a:latin typeface="Arial" pitchFamily="34" charset="0"/>
              </a:rPr>
              <a:t>цена деления на координатной сетке</a:t>
            </a:r>
            <a:r>
              <a:rPr lang="en-US" dirty="0" smtClean="0">
                <a:solidFill>
                  <a:srgbClr val="FF0000"/>
                </a:solidFill>
                <a:latin typeface="Arial" pitchFamily="34" charset="0"/>
              </a:rPr>
              <a:t>]</a:t>
            </a:r>
            <a:r>
              <a:rPr lang="ru-RU" dirty="0" smtClean="0">
                <a:solidFill>
                  <a:schemeClr val="accent2"/>
                </a:solidFill>
                <a:latin typeface="Arial" pitchFamily="34" charset="0"/>
              </a:rPr>
              <a:t>.</a:t>
            </a:r>
          </a:p>
          <a:p>
            <a:pPr eaLnBrk="1" hangingPunct="1"/>
            <a:endParaRPr lang="ru-RU" dirty="0" smtClean="0">
              <a:solidFill>
                <a:schemeClr val="accent2"/>
              </a:solidFill>
              <a:latin typeface="Arial" pitchFamily="34" charset="0"/>
            </a:endParaRPr>
          </a:p>
          <a:p>
            <a:pPr eaLnBrk="1" hangingPunct="1"/>
            <a:r>
              <a:rPr lang="ru-RU" dirty="0" smtClean="0">
                <a:latin typeface="Arial" pitchFamily="34" charset="0"/>
              </a:rPr>
              <a:t>Шаблон дистанции показывает, насколько свободен главный судья в выборе местоположения дистанции с учетом направления ветра на ограниченной акватории. Он также помогает выявить необходимость </a:t>
            </a:r>
            <a:r>
              <a:rPr lang="ru-RU" dirty="0" err="1" smtClean="0">
                <a:latin typeface="Arial" pitchFamily="34" charset="0"/>
              </a:rPr>
              <a:t>огибания</a:t>
            </a:r>
            <a:r>
              <a:rPr lang="ru-RU" dirty="0" smtClean="0">
                <a:latin typeface="Arial" pitchFamily="34" charset="0"/>
              </a:rPr>
              <a:t> знаков правым бортом, хотя </a:t>
            </a:r>
            <a:r>
              <a:rPr lang="ru-RU" dirty="0" err="1" smtClean="0">
                <a:latin typeface="Arial" pitchFamily="34" charset="0"/>
              </a:rPr>
              <a:t>огибания</a:t>
            </a:r>
            <a:r>
              <a:rPr lang="ru-RU" dirty="0" smtClean="0">
                <a:latin typeface="Arial" pitchFamily="34" charset="0"/>
              </a:rPr>
              <a:t> левым бортом всегда предпочтительнее во избежание </a:t>
            </a:r>
            <a:r>
              <a:rPr lang="en-US" dirty="0" smtClean="0">
                <a:latin typeface="Arial" pitchFamily="34" charset="0"/>
              </a:rPr>
              <a:t>“</a:t>
            </a:r>
            <a:r>
              <a:rPr lang="ru-RU" dirty="0" smtClean="0">
                <a:latin typeface="Arial" pitchFamily="34" charset="0"/>
              </a:rPr>
              <a:t>свалки</a:t>
            </a:r>
            <a:r>
              <a:rPr lang="en-US" dirty="0" smtClean="0">
                <a:latin typeface="Arial" pitchFamily="34" charset="0"/>
              </a:rPr>
              <a:t>”</a:t>
            </a:r>
            <a:r>
              <a:rPr lang="ru-RU" dirty="0" smtClean="0">
                <a:latin typeface="Arial" pitchFamily="34" charset="0"/>
              </a:rPr>
              <a:t> на верхнем знаке. </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На открытой воде процедура гораздо проще. Использование </a:t>
            </a:r>
            <a:r>
              <a:rPr lang="en-US" dirty="0" smtClean="0">
                <a:latin typeface="Arial" pitchFamily="34" charset="0"/>
              </a:rPr>
              <a:t>GPS </a:t>
            </a:r>
            <a:r>
              <a:rPr lang="ru-RU" dirty="0" smtClean="0">
                <a:latin typeface="Arial" pitchFamily="34" charset="0"/>
              </a:rPr>
              <a:t>упростило процедуру выставления знаков, но нужно быть внимательным во время передачи данных с </a:t>
            </a:r>
            <a:r>
              <a:rPr lang="en-US" dirty="0" smtClean="0">
                <a:latin typeface="Arial" pitchFamily="34" charset="0"/>
              </a:rPr>
              <a:t>GPS</a:t>
            </a:r>
            <a:r>
              <a:rPr lang="ru-RU" dirty="0" smtClean="0">
                <a:latin typeface="Arial" pitchFamily="34" charset="0"/>
              </a:rPr>
              <a:t> по радиостанции.   </a:t>
            </a:r>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0355" name="Rectangle 7"/>
          <p:cNvSpPr>
            <a:spLocks noGrp="1" noChangeArrowheads="1"/>
          </p:cNvSpPr>
          <p:nvPr>
            <p:ph type="sldNum" sz="quarter" idx="5"/>
          </p:nvPr>
        </p:nvSpPr>
        <p:spPr/>
        <p:txBody>
          <a:bodyPr/>
          <a:lstStyle/>
          <a:p>
            <a:pPr>
              <a:defRPr/>
            </a:pPr>
            <a:fld id="{5A6E5C12-B706-4E0D-B6CE-368B0B63B2EA}" type="slidenum">
              <a:rPr lang="en-GB" smtClean="0">
                <a:latin typeface="Arial" pitchFamily="34" charset="0"/>
              </a:rPr>
              <a:pPr>
                <a:defRPr/>
              </a:pPr>
              <a:t>18</a:t>
            </a:fld>
            <a:endParaRPr lang="en-GB" smtClean="0">
              <a:latin typeface="Arial" pitchFamily="34" charset="0"/>
            </a:endParaRPr>
          </a:p>
        </p:txBody>
      </p:sp>
      <p:sp>
        <p:nvSpPr>
          <p:cNvPr id="100356" name="Rectangle 2"/>
          <p:cNvSpPr>
            <a:spLocks noGrp="1" noRot="1" noChangeAspect="1" noChangeArrowheads="1" noTextEdit="1"/>
          </p:cNvSpPr>
          <p:nvPr>
            <p:ph type="sldImg"/>
          </p:nvPr>
        </p:nvSpPr>
        <p:spPr>
          <a:xfrm>
            <a:off x="1979613" y="125413"/>
            <a:ext cx="2897187" cy="2171700"/>
          </a:xfrm>
          <a:ln/>
        </p:spPr>
      </p:sp>
      <p:sp>
        <p:nvSpPr>
          <p:cNvPr id="100357" name="Rectangle 3"/>
          <p:cNvSpPr>
            <a:spLocks noGrp="1" noChangeAspect="1" noChangeArrowheads="1"/>
          </p:cNvSpPr>
          <p:nvPr>
            <p:ph type="body" idx="1"/>
          </p:nvPr>
        </p:nvSpPr>
        <p:spPr>
          <a:noFill/>
          <a:ln/>
        </p:spPr>
        <p:txBody>
          <a:bodyPr/>
          <a:lstStyle/>
          <a:p>
            <a:pPr eaLnBrk="1" hangingPunct="1"/>
            <a:r>
              <a:rPr lang="ru-RU" sz="900" b="1" dirty="0" smtClean="0">
                <a:latin typeface="Arial" pitchFamily="34" charset="0"/>
              </a:rPr>
              <a:t>Участок дистанции к наветренному знаку (</a:t>
            </a:r>
            <a:r>
              <a:rPr lang="ru-RU" sz="900" b="1" dirty="0" err="1" smtClean="0">
                <a:latin typeface="Arial" pitchFamily="34" charset="0"/>
              </a:rPr>
              <a:t>Лавировка</a:t>
            </a:r>
            <a:r>
              <a:rPr lang="ru-RU" sz="900" b="1" dirty="0" smtClean="0">
                <a:latin typeface="Arial" pitchFamily="34" charset="0"/>
              </a:rPr>
              <a:t>)</a:t>
            </a:r>
            <a:endParaRPr lang="en-GB" sz="900" b="1" dirty="0" smtClean="0">
              <a:latin typeface="Arial" pitchFamily="34" charset="0"/>
            </a:endParaRPr>
          </a:p>
          <a:p>
            <a:pPr eaLnBrk="1" hangingPunct="1"/>
            <a:r>
              <a:rPr lang="ru-RU" sz="900" dirty="0" smtClean="0">
                <a:latin typeface="Arial" pitchFamily="34" charset="0"/>
              </a:rPr>
              <a:t>Он одинаковый для всех типов дистанции описанных ранее. (Петля, треугольник – петля, трапеция)</a:t>
            </a:r>
          </a:p>
          <a:p>
            <a:pPr eaLnBrk="1" hangingPunct="1"/>
            <a:r>
              <a:rPr lang="ru-RU" sz="900" b="1" dirty="0" smtClean="0">
                <a:latin typeface="Arial" pitchFamily="34" charset="0"/>
              </a:rPr>
              <a:t>Выставление знака 1</a:t>
            </a:r>
            <a:endParaRPr lang="en-GB" sz="900" b="1" dirty="0" smtClean="0">
              <a:latin typeface="Arial" pitchFamily="34" charset="0"/>
            </a:endParaRPr>
          </a:p>
          <a:p>
            <a:pPr eaLnBrk="1" hangingPunct="1"/>
            <a:r>
              <a:rPr lang="ru-RU" sz="900" dirty="0" smtClean="0">
                <a:latin typeface="Arial" pitchFamily="34" charset="0"/>
              </a:rPr>
              <a:t>Самый быстрый и эффективный способ правильного выставления первого знака заключается в следующем:</a:t>
            </a:r>
          </a:p>
          <a:p>
            <a:pPr eaLnBrk="1" hangingPunct="1">
              <a:buFontTx/>
              <a:buChar char="•"/>
            </a:pPr>
            <a:r>
              <a:rPr lang="ru-RU" sz="900" dirty="0" smtClean="0">
                <a:latin typeface="Arial" pitchFamily="34" charset="0"/>
              </a:rPr>
              <a:t> Установите на якорь судно ГК</a:t>
            </a:r>
          </a:p>
          <a:p>
            <a:pPr eaLnBrk="1" hangingPunct="1">
              <a:buFontTx/>
              <a:buChar char="•"/>
            </a:pPr>
            <a:r>
              <a:rPr lang="ru-RU" sz="900" dirty="0" smtClean="0">
                <a:latin typeface="Arial" pitchFamily="34" charset="0"/>
              </a:rPr>
              <a:t> Катер-установщик знака 1 подходит лагом к судну ГК и, используя </a:t>
            </a:r>
            <a:r>
              <a:rPr lang="en-US" sz="900" dirty="0" smtClean="0">
                <a:latin typeface="Arial" pitchFamily="34" charset="0"/>
              </a:rPr>
              <a:t>GPS</a:t>
            </a:r>
            <a:r>
              <a:rPr lang="ru-RU" sz="900" dirty="0" smtClean="0">
                <a:latin typeface="Arial" pitchFamily="34" charset="0"/>
              </a:rPr>
              <a:t>, отмечает позицию судна ГК. Эти данные сохраняются на весь день, если судно ГК не меняет места.</a:t>
            </a:r>
          </a:p>
          <a:p>
            <a:pPr eaLnBrk="1" hangingPunct="1">
              <a:buFontTx/>
              <a:buChar char="•"/>
            </a:pPr>
            <a:r>
              <a:rPr lang="ru-RU" sz="900" dirty="0" smtClean="0">
                <a:latin typeface="Arial" pitchFamily="34" charset="0"/>
              </a:rPr>
              <a:t> Затем катер-установщик двигается, согласно компасному курсу и расстоянию, указанному главным судьей, используя </a:t>
            </a:r>
            <a:r>
              <a:rPr lang="en-US" sz="900" dirty="0" smtClean="0">
                <a:latin typeface="Arial" pitchFamily="34" charset="0"/>
              </a:rPr>
              <a:t>GPS</a:t>
            </a:r>
            <a:r>
              <a:rPr lang="ru-RU" sz="900" dirty="0" smtClean="0">
                <a:latin typeface="Arial" pitchFamily="34" charset="0"/>
              </a:rPr>
              <a:t>, до тех пор, пока не отойдет на необходимое расстояние. </a:t>
            </a:r>
          </a:p>
          <a:p>
            <a:pPr eaLnBrk="1" hangingPunct="1">
              <a:buFontTx/>
              <a:buChar char="•"/>
            </a:pPr>
            <a:r>
              <a:rPr lang="ru-RU" sz="900" dirty="0" smtClean="0">
                <a:latin typeface="Arial" pitchFamily="34" charset="0"/>
              </a:rPr>
              <a:t> Катер-установщик остается в этой точке, но не встает на якорь и не ставит знак. Он остается в этом месте строго против ветра от судна ГК до тех пор, пока не поступит команда выставлять знак. </a:t>
            </a:r>
          </a:p>
          <a:p>
            <a:pPr eaLnBrk="1" hangingPunct="1">
              <a:buFontTx/>
              <a:buChar char="•"/>
            </a:pPr>
            <a:r>
              <a:rPr lang="ru-RU" sz="900" dirty="0" smtClean="0">
                <a:latin typeface="Arial" pitchFamily="34" charset="0"/>
              </a:rPr>
              <a:t>  В это время он сообщает главному судье информацию о любых изменениях силы или направления ветра.</a:t>
            </a:r>
          </a:p>
          <a:p>
            <a:pPr eaLnBrk="1" hangingPunct="1">
              <a:buFontTx/>
              <a:buChar char="•"/>
            </a:pPr>
            <a:endParaRPr lang="ru-RU" sz="900" dirty="0" smtClean="0">
              <a:latin typeface="Arial" pitchFamily="34" charset="0"/>
            </a:endParaRPr>
          </a:p>
          <a:p>
            <a:pPr eaLnBrk="1" hangingPunct="1"/>
            <a:r>
              <a:rPr lang="ru-RU" sz="900" dirty="0" smtClean="0">
                <a:latin typeface="Arial" pitchFamily="34" charset="0"/>
              </a:rPr>
              <a:t>Этот способ позволяет главному судье выставить знак 1 в самый последний момент, тем самым сокращая вероятность того, что изменение ветра повлияет на правильность дистанции. </a:t>
            </a:r>
          </a:p>
          <a:p>
            <a:pPr eaLnBrk="1" hangingPunct="1">
              <a:buFontTx/>
              <a:buChar char="•"/>
            </a:pPr>
            <a:endParaRPr lang="ru-RU" sz="900" dirty="0" smtClean="0">
              <a:latin typeface="Arial" pitchFamily="34" charset="0"/>
            </a:endParaRPr>
          </a:p>
          <a:p>
            <a:pPr eaLnBrk="1" hangingPunct="1"/>
            <a:r>
              <a:rPr lang="ru-RU" sz="900" b="1" dirty="0" smtClean="0">
                <a:latin typeface="Arial" pitchFamily="34" charset="0"/>
              </a:rPr>
              <a:t>Длина</a:t>
            </a:r>
            <a:r>
              <a:rPr lang="ru-RU" sz="900" dirty="0" smtClean="0">
                <a:latin typeface="Arial" pitchFamily="34" charset="0"/>
              </a:rPr>
              <a:t> </a:t>
            </a:r>
            <a:r>
              <a:rPr lang="ru-RU" sz="900" b="1" dirty="0" smtClean="0">
                <a:latin typeface="Arial" pitchFamily="34" charset="0"/>
              </a:rPr>
              <a:t>участка дистанции</a:t>
            </a:r>
            <a:endParaRPr lang="en-GB" sz="900" b="1" dirty="0" smtClean="0">
              <a:latin typeface="Arial" pitchFamily="34" charset="0"/>
            </a:endParaRPr>
          </a:p>
          <a:p>
            <a:pPr eaLnBrk="1" hangingPunct="1"/>
            <a:r>
              <a:rPr lang="ru-RU" sz="900" dirty="0" smtClean="0">
                <a:latin typeface="Arial" pitchFamily="34" charset="0"/>
              </a:rPr>
              <a:t>Очень важно выставить правильную длину участка дистанции от знака до знака, и для этого необходимо учитывать следующие факторы:</a:t>
            </a:r>
          </a:p>
          <a:p>
            <a:pPr eaLnBrk="1" hangingPunct="1">
              <a:buFontTx/>
              <a:buChar char="•"/>
            </a:pPr>
            <a:r>
              <a:rPr lang="ru-RU" sz="900" dirty="0" smtClean="0">
                <a:latin typeface="Arial" pitchFamily="34" charset="0"/>
              </a:rPr>
              <a:t> Продолжительность гонки – сейчас во многих гоночных инструкциях указывают целевое время финиша первой яхты. Очень важно рассчитать какой длины должны быть отрезки дистанции от знака до знака, чтобы уложиться в это целевое время. </a:t>
            </a:r>
          </a:p>
          <a:p>
            <a:pPr eaLnBrk="1" hangingPunct="1">
              <a:buFontTx/>
              <a:buChar char="•"/>
            </a:pPr>
            <a:r>
              <a:rPr lang="ru-RU" sz="900" dirty="0" smtClean="0">
                <a:latin typeface="Arial" pitchFamily="34" charset="0"/>
              </a:rPr>
              <a:t> Скорость лодок в разный ветер и при разной волне.</a:t>
            </a:r>
          </a:p>
          <a:p>
            <a:pPr eaLnBrk="1" hangingPunct="1">
              <a:buFontTx/>
              <a:buChar char="•"/>
            </a:pPr>
            <a:r>
              <a:rPr lang="ru-RU" sz="900" dirty="0" smtClean="0">
                <a:latin typeface="Arial" pitchFamily="34" charset="0"/>
              </a:rPr>
              <a:t> Площадь поверхности воды, которую можно использовать для выставления дистанции в каждом конкретном направлении.</a:t>
            </a:r>
          </a:p>
          <a:p>
            <a:pPr eaLnBrk="1" hangingPunct="1">
              <a:buFontTx/>
              <a:buChar char="•"/>
            </a:pPr>
            <a:r>
              <a:rPr lang="ru-RU" sz="900" dirty="0" smtClean="0">
                <a:latin typeface="Arial" pitchFamily="34" charset="0"/>
              </a:rPr>
              <a:t> Устойчивость</a:t>
            </a:r>
            <a:r>
              <a:rPr lang="en-US" sz="900" dirty="0" smtClean="0">
                <a:latin typeface="Arial" pitchFamily="34" charset="0"/>
              </a:rPr>
              <a:t>/</a:t>
            </a:r>
            <a:r>
              <a:rPr lang="ru-RU" sz="900" dirty="0" smtClean="0">
                <a:latin typeface="Arial" pitchFamily="34" charset="0"/>
              </a:rPr>
              <a:t>неустойчивость ветра.</a:t>
            </a:r>
          </a:p>
          <a:p>
            <a:pPr eaLnBrk="1" hangingPunct="1">
              <a:buFontTx/>
              <a:buChar char="•"/>
            </a:pPr>
            <a:r>
              <a:rPr lang="ru-RU" sz="900" dirty="0" smtClean="0">
                <a:latin typeface="Arial" pitchFamily="34" charset="0"/>
              </a:rPr>
              <a:t> Ограничения, наложенные гоночной инструкцией. В некоторых ГИ указано контрольное время для прохождения знака 1. Лодки должны обогнуть знак 1 в течение этого контрольного времени, иначе гонка будет прекращена. </a:t>
            </a:r>
          </a:p>
          <a:p>
            <a:pPr eaLnBrk="1" hangingPunct="1"/>
            <a:endParaRPr lang="ru-RU" sz="900" dirty="0" smtClean="0">
              <a:latin typeface="Arial" pitchFamily="34" charset="0"/>
            </a:endParaRPr>
          </a:p>
          <a:p>
            <a:pPr eaLnBrk="1" hangingPunct="1"/>
            <a:r>
              <a:rPr lang="ru-RU" sz="900" dirty="0" smtClean="0">
                <a:latin typeface="Arial" pitchFamily="34" charset="0"/>
              </a:rPr>
              <a:t>Хорошей практикой считается, если главный судья постоянно записывает скорость ветра, время прохождения каждого участка дистанции для каждого класса, с которым он работает. Эта база данных бесценна и очень помогает правильно определить размер дистанции. </a:t>
            </a:r>
          </a:p>
          <a:p>
            <a:pPr eaLnBrk="1" hangingPunct="1"/>
            <a:endParaRPr lang="ru-RU" sz="900" dirty="0" smtClean="0">
              <a:latin typeface="Arial" pitchFamily="34" charset="0"/>
            </a:endParaRPr>
          </a:p>
          <a:p>
            <a:pPr eaLnBrk="1" hangingPunct="1"/>
            <a:r>
              <a:rPr lang="ru-RU" sz="900" b="1" dirty="0" smtClean="0">
                <a:latin typeface="Arial" pitchFamily="34" charset="0"/>
              </a:rPr>
              <a:t>Боковые течения</a:t>
            </a:r>
            <a:endParaRPr lang="en-GB" sz="900" b="1" dirty="0" smtClean="0">
              <a:latin typeface="Arial" pitchFamily="34" charset="0"/>
            </a:endParaRPr>
          </a:p>
          <a:p>
            <a:pPr eaLnBrk="1" hangingPunct="1"/>
            <a:r>
              <a:rPr lang="ru-RU" sz="900" dirty="0" smtClean="0">
                <a:latin typeface="Arial" pitchFamily="34" charset="0"/>
              </a:rPr>
              <a:t>Течение, перпендикулярное ветру, создает дополнительные сложности для главного судьи. Знак 1 может выставляться не строго против ветра. Течение, которое сносит лодки в сторону, когда они идут в </a:t>
            </a:r>
            <a:r>
              <a:rPr lang="ru-RU" sz="900" dirty="0" err="1" smtClean="0">
                <a:latin typeface="Arial" pitchFamily="34" charset="0"/>
              </a:rPr>
              <a:t>лавировку</a:t>
            </a:r>
            <a:r>
              <a:rPr lang="ru-RU" sz="900" dirty="0" smtClean="0">
                <a:latin typeface="Arial" pitchFamily="34" charset="0"/>
              </a:rPr>
              <a:t> против ветра, компенсируется путем переноса знака вниз по течению. Это описано далее в этом Руководстве.  </a:t>
            </a:r>
          </a:p>
          <a:p>
            <a:pPr eaLnBrk="1" hangingPunct="1"/>
            <a:endParaRPr lang="en-GB" sz="90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1379" name="Rectangle 7"/>
          <p:cNvSpPr>
            <a:spLocks noGrp="1" noChangeArrowheads="1"/>
          </p:cNvSpPr>
          <p:nvPr>
            <p:ph type="sldNum" sz="quarter" idx="5"/>
          </p:nvPr>
        </p:nvSpPr>
        <p:spPr/>
        <p:txBody>
          <a:bodyPr/>
          <a:lstStyle/>
          <a:p>
            <a:pPr>
              <a:defRPr/>
            </a:pPr>
            <a:fld id="{6092D7D4-A8BA-44F0-AD0E-7CCAFBA073A3}" type="slidenum">
              <a:rPr lang="en-GB" smtClean="0">
                <a:latin typeface="Arial" pitchFamily="34" charset="0"/>
              </a:rPr>
              <a:pPr>
                <a:defRPr/>
              </a:pPr>
              <a:t>19</a:t>
            </a:fld>
            <a:endParaRPr lang="en-GB" smtClean="0">
              <a:latin typeface="Arial" pitchFamily="34" charset="0"/>
            </a:endParaRPr>
          </a:p>
        </p:txBody>
      </p:sp>
      <p:sp>
        <p:nvSpPr>
          <p:cNvPr id="101380" name="Rectangle 2"/>
          <p:cNvSpPr>
            <a:spLocks noGrp="1" noRot="1" noChangeAspect="1" noChangeArrowheads="1" noTextEdit="1"/>
          </p:cNvSpPr>
          <p:nvPr>
            <p:ph type="sldImg"/>
          </p:nvPr>
        </p:nvSpPr>
        <p:spPr>
          <a:xfrm>
            <a:off x="1979613" y="125413"/>
            <a:ext cx="2897187" cy="2171700"/>
          </a:xfrm>
          <a:ln/>
        </p:spPr>
      </p:sp>
      <p:sp>
        <p:nvSpPr>
          <p:cNvPr id="101381"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Участок дистанции к подветренному знаку</a:t>
            </a:r>
          </a:p>
          <a:p>
            <a:pPr eaLnBrk="1" hangingPunct="1"/>
            <a:r>
              <a:rPr lang="ru-RU" dirty="0" smtClean="0">
                <a:latin typeface="Arial" pitchFamily="34" charset="0"/>
              </a:rPr>
              <a:t>Точность выставления этого участка дистанции по отношению к направлению ветра имеет большое значение. Крайне важно дать яхтам возможность идти к нижнему знаку, используя тактику для обгона соперников, и возможность нести спинакеры на обоих галсах.   </a:t>
            </a:r>
            <a:endParaRPr lang="ru-RU" b="1" dirty="0" smtClean="0">
              <a:latin typeface="Arial" pitchFamily="34" charset="0"/>
            </a:endParaRPr>
          </a:p>
          <a:p>
            <a:pPr eaLnBrk="1" hangingPunct="1"/>
            <a:endParaRPr lang="ru-RU" b="1" dirty="0" smtClean="0">
              <a:latin typeface="Arial" pitchFamily="34" charset="0"/>
            </a:endParaRPr>
          </a:p>
          <a:p>
            <a:pPr eaLnBrk="1" hangingPunct="1"/>
            <a:r>
              <a:rPr lang="ru-RU" dirty="0" smtClean="0">
                <a:latin typeface="Arial" pitchFamily="34" charset="0"/>
              </a:rPr>
              <a:t>Этого можно добиться, только если нижний знак выставлен с максимальной погрешностью в 5</a:t>
            </a:r>
            <a:r>
              <a:rPr lang="en-GB" baseline="30000" dirty="0" smtClean="0">
                <a:latin typeface="Arial" pitchFamily="34" charset="0"/>
              </a:rPr>
              <a:t>0</a:t>
            </a:r>
            <a:r>
              <a:rPr lang="ru-RU" baseline="30000" dirty="0" smtClean="0">
                <a:latin typeface="Arial" pitchFamily="34" charset="0"/>
              </a:rPr>
              <a:t> </a:t>
            </a:r>
            <a:r>
              <a:rPr lang="ru-RU" dirty="0" smtClean="0">
                <a:latin typeface="Arial" pitchFamily="34" charset="0"/>
              </a:rPr>
              <a:t> к направлению ветра. При более значимом расхождении все лодки будут идти одним галсом, и тогда вероятность обгона соперника существенно сократится. </a:t>
            </a:r>
          </a:p>
          <a:p>
            <a:pPr eaLnBrk="1" hangingPunct="1"/>
            <a:endParaRPr lang="ru-RU" dirty="0" smtClean="0">
              <a:latin typeface="Arial" pitchFamily="34" charset="0"/>
            </a:endParaRPr>
          </a:p>
          <a:p>
            <a:pPr eaLnBrk="1" hangingPunct="1"/>
            <a:r>
              <a:rPr lang="ru-RU" dirty="0" smtClean="0">
                <a:latin typeface="Arial" pitchFamily="34" charset="0"/>
              </a:rPr>
              <a:t> </a:t>
            </a:r>
            <a:r>
              <a:rPr lang="ru-RU" b="1" dirty="0" smtClean="0">
                <a:latin typeface="Arial" pitchFamily="34" charset="0"/>
              </a:rPr>
              <a:t>Поперечное (боковое) течение</a:t>
            </a:r>
          </a:p>
          <a:p>
            <a:pPr eaLnBrk="1" hangingPunct="1"/>
            <a:r>
              <a:rPr lang="ru-RU" dirty="0" smtClean="0">
                <a:latin typeface="Arial" pitchFamily="34" charset="0"/>
              </a:rPr>
              <a:t>Оно может повлиять на гонку на этом участке дистанции больше, чем на </a:t>
            </a:r>
            <a:r>
              <a:rPr lang="ru-RU" dirty="0" err="1" smtClean="0">
                <a:latin typeface="Arial" pitchFamily="34" charset="0"/>
              </a:rPr>
              <a:t>лавировке</a:t>
            </a:r>
            <a:r>
              <a:rPr lang="ru-RU" dirty="0" smtClean="0">
                <a:latin typeface="Arial" pitchFamily="34" charset="0"/>
              </a:rPr>
              <a:t>. </a:t>
            </a:r>
          </a:p>
          <a:p>
            <a:pPr eaLnBrk="1" hangingPunct="1"/>
            <a:r>
              <a:rPr lang="ru-RU" dirty="0" smtClean="0">
                <a:latin typeface="Arial" pitchFamily="34" charset="0"/>
              </a:rPr>
              <a:t>К сожалению, когда на дистанции есть поперечное течение, главный судья должен принять компромиссное решение между точностью выставления участков дистанции к наветренному и подветренному знакам. Об этой проблеме говорится далее в руководстве. </a:t>
            </a:r>
          </a:p>
          <a:p>
            <a:pPr eaLnBrk="1" hangingPunct="1"/>
            <a:endParaRPr lang="ru-RU" b="1"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3971" name="Rectangle 7"/>
          <p:cNvSpPr>
            <a:spLocks noGrp="1" noChangeArrowheads="1"/>
          </p:cNvSpPr>
          <p:nvPr>
            <p:ph type="sldNum" sz="quarter" idx="5"/>
          </p:nvPr>
        </p:nvSpPr>
        <p:spPr/>
        <p:txBody>
          <a:bodyPr/>
          <a:lstStyle/>
          <a:p>
            <a:pPr>
              <a:defRPr/>
            </a:pPr>
            <a:fld id="{D9DF91C8-F8A3-4938-9935-6269CDCA6FA5}" type="slidenum">
              <a:rPr lang="en-GB" smtClean="0">
                <a:latin typeface="Arial" pitchFamily="34" charset="0"/>
              </a:rPr>
              <a:pPr>
                <a:defRPr/>
              </a:pPr>
              <a:t>2</a:t>
            </a:fld>
            <a:endParaRPr lang="en-GB" smtClean="0">
              <a:latin typeface="Arial" pitchFamily="34" charset="0"/>
            </a:endParaRPr>
          </a:p>
        </p:txBody>
      </p:sp>
      <p:sp>
        <p:nvSpPr>
          <p:cNvPr id="83972" name="Rectangle 2052"/>
          <p:cNvSpPr>
            <a:spLocks noGrp="1" noRot="1" noChangeAspect="1" noChangeArrowheads="1" noTextEdit="1"/>
          </p:cNvSpPr>
          <p:nvPr>
            <p:ph type="sldImg"/>
          </p:nvPr>
        </p:nvSpPr>
        <p:spPr>
          <a:ln/>
        </p:spPr>
      </p:sp>
      <p:sp>
        <p:nvSpPr>
          <p:cNvPr id="83973" name="Rectangle 2053"/>
          <p:cNvSpPr>
            <a:spLocks noGrp="1" noChangeAspect="1" noChangeArrowheads="1"/>
          </p:cNvSpPr>
          <p:nvPr>
            <p:ph type="body" idx="1"/>
          </p:nvPr>
        </p:nvSpPr>
        <p:spPr>
          <a:noFill/>
          <a:ln/>
        </p:spPr>
        <p:txBody>
          <a:bodyPr/>
          <a:lstStyle/>
          <a:p>
            <a:pPr eaLnBrk="1" hangingPunct="1"/>
            <a:r>
              <a:rPr lang="ru-RU" sz="900" b="1" dirty="0" smtClean="0">
                <a:latin typeface="Arial" pitchFamily="34" charset="0"/>
              </a:rPr>
              <a:t>Предисловие к четвертому изданию Руководства по проведению соревнований</a:t>
            </a:r>
            <a:endParaRPr lang="en-GB" sz="900" b="1" dirty="0" smtClean="0">
              <a:latin typeface="Arial" pitchFamily="34" charset="0"/>
            </a:endParaRPr>
          </a:p>
          <a:p>
            <a:pPr eaLnBrk="1" hangingPunct="1"/>
            <a:endParaRPr lang="en-GB" sz="900" b="1" dirty="0" smtClean="0">
              <a:latin typeface="Arial" pitchFamily="34" charset="0"/>
            </a:endParaRPr>
          </a:p>
          <a:p>
            <a:pPr eaLnBrk="1" hangingPunct="1"/>
            <a:r>
              <a:rPr lang="ru-RU" sz="900" dirty="0" smtClean="0">
                <a:latin typeface="Arial" pitchFamily="34" charset="0"/>
              </a:rPr>
              <a:t>Руководство полностью переписано в 2005 году с использованием нового формата, основанного на программе </a:t>
            </a:r>
            <a:r>
              <a:rPr lang="en-GB" sz="900" dirty="0" err="1" smtClean="0">
                <a:latin typeface="Arial" pitchFamily="34" charset="0"/>
              </a:rPr>
              <a:t>Powerpoint</a:t>
            </a:r>
            <a:r>
              <a:rPr lang="en-GB" sz="900" dirty="0" smtClean="0">
                <a:latin typeface="Arial" pitchFamily="34" charset="0"/>
              </a:rPr>
              <a:t>.</a:t>
            </a:r>
          </a:p>
          <a:p>
            <a:pPr eaLnBrk="1" hangingPunct="1"/>
            <a:endParaRPr lang="ru-RU" sz="900" dirty="0" smtClean="0">
              <a:latin typeface="Arial" pitchFamily="34" charset="0"/>
            </a:endParaRPr>
          </a:p>
          <a:p>
            <a:pPr eaLnBrk="1" hangingPunct="1"/>
            <a:r>
              <a:rPr lang="ru-RU" sz="900" dirty="0" smtClean="0">
                <a:latin typeface="Arial" pitchFamily="34" charset="0"/>
              </a:rPr>
              <a:t>Книжный вариант может быть получен путем печати страниц заметок в</a:t>
            </a:r>
            <a:r>
              <a:rPr lang="en-GB" sz="900" dirty="0" smtClean="0">
                <a:latin typeface="Arial" pitchFamily="34" charset="0"/>
              </a:rPr>
              <a:t> </a:t>
            </a:r>
            <a:r>
              <a:rPr lang="en-GB" sz="900" dirty="0" err="1" smtClean="0">
                <a:latin typeface="Arial" pitchFamily="34" charset="0"/>
              </a:rPr>
              <a:t>Powerpoint</a:t>
            </a:r>
            <a:r>
              <a:rPr lang="en-GB" sz="900" dirty="0" smtClean="0">
                <a:latin typeface="Arial" pitchFamily="34" charset="0"/>
              </a:rPr>
              <a:t>.</a:t>
            </a:r>
          </a:p>
          <a:p>
            <a:pPr eaLnBrk="1" hangingPunct="1"/>
            <a:endParaRPr lang="ru-RU" sz="900" dirty="0" smtClean="0">
              <a:latin typeface="Arial" pitchFamily="34" charset="0"/>
            </a:endParaRPr>
          </a:p>
          <a:p>
            <a:pPr eaLnBrk="1" hangingPunct="1"/>
            <a:r>
              <a:rPr lang="ru-RU" sz="900" dirty="0" smtClean="0">
                <a:latin typeface="Arial" pitchFamily="34" charset="0"/>
              </a:rPr>
              <a:t>Благодаря новому формату и использованию гибких возможностей презентации</a:t>
            </a:r>
            <a:r>
              <a:rPr lang="en-GB" sz="900" dirty="0" smtClean="0">
                <a:latin typeface="Arial" pitchFamily="34" charset="0"/>
              </a:rPr>
              <a:t> </a:t>
            </a:r>
            <a:r>
              <a:rPr lang="en-GB" sz="900" dirty="0" err="1" smtClean="0">
                <a:latin typeface="Arial" pitchFamily="34" charset="0"/>
              </a:rPr>
              <a:t>Powerpoint</a:t>
            </a:r>
            <a:r>
              <a:rPr lang="en-GB" sz="900" dirty="0" smtClean="0">
                <a:latin typeface="Arial" pitchFamily="34" charset="0"/>
              </a:rPr>
              <a:t>, </a:t>
            </a:r>
            <a:r>
              <a:rPr lang="ru-RU" sz="900" dirty="0" smtClean="0">
                <a:latin typeface="Arial" pitchFamily="34" charset="0"/>
              </a:rPr>
              <a:t>порядок показа слайдов и представленные заметки отражают логическое развитие регаты от её замысла до завершения.</a:t>
            </a:r>
            <a:endParaRPr lang="en-GB" sz="900" dirty="0" smtClean="0">
              <a:latin typeface="Arial" pitchFamily="34" charset="0"/>
            </a:endParaRPr>
          </a:p>
          <a:p>
            <a:pPr eaLnBrk="1" hangingPunct="1"/>
            <a:endParaRPr lang="ru-RU" sz="900" dirty="0" smtClean="0">
              <a:latin typeface="Arial" pitchFamily="34" charset="0"/>
            </a:endParaRPr>
          </a:p>
          <a:p>
            <a:pPr eaLnBrk="1" hangingPunct="1"/>
            <a:r>
              <a:rPr lang="ru-RU" sz="900" dirty="0" smtClean="0">
                <a:latin typeface="Arial" pitchFamily="34" charset="0"/>
              </a:rPr>
              <a:t>Эти слайды предназначены для использования всеми инструкторами семинаров по организации соревнований, после соответствующей адаптации к уровню и особым требованиям соревнования. Такая адаптация может быть сделана путем «сокрытия» слайдов, которые не являются необходимыми для конкретной группы обучаемых. Например, в части 1 в разделе «Расположение прессы» можно скрыть слайды с 49 по 56, и они не будут отображаться на экране во время презентации. Они описывают очень специфическую область и, скорее всего, не понадобятся на некоторых соревнованиях.</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Другим изменением стало разделение Руководства на части, в каждой из которых рассматриваются различные вопросы проведения гонок.</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Всем следует прочитать и усвоить часть 1</a:t>
            </a:r>
            <a:r>
              <a:rPr lang="en-GB" sz="900" dirty="0" smtClean="0">
                <a:latin typeface="Arial" pitchFamily="34" charset="0"/>
              </a:rPr>
              <a:t> – </a:t>
            </a:r>
            <a:r>
              <a:rPr lang="ru-RU" sz="900" dirty="0" smtClean="0">
                <a:latin typeface="Arial" pitchFamily="34" charset="0"/>
              </a:rPr>
              <a:t>Организация и проведение регаты</a:t>
            </a:r>
            <a:r>
              <a:rPr lang="en-GB" sz="900" dirty="0" smtClean="0">
                <a:latin typeface="Arial" pitchFamily="34" charset="0"/>
              </a:rPr>
              <a:t>. </a:t>
            </a:r>
            <a:r>
              <a:rPr lang="ru-RU" sz="900" dirty="0" smtClean="0">
                <a:latin typeface="Arial" pitchFamily="34" charset="0"/>
              </a:rPr>
              <a:t>Она охватывает все аспекты </a:t>
            </a:r>
            <a:r>
              <a:rPr lang="ru-RU" sz="900" b="1" dirty="0" smtClean="0">
                <a:latin typeface="Arial" pitchFamily="34" charset="0"/>
              </a:rPr>
              <a:t>организации соревнования.</a:t>
            </a:r>
          </a:p>
          <a:p>
            <a:pPr eaLnBrk="1" hangingPunct="1"/>
            <a:endParaRPr lang="ru-RU" sz="900" dirty="0" smtClean="0">
              <a:latin typeface="Arial" pitchFamily="34" charset="0"/>
            </a:endParaRPr>
          </a:p>
          <a:p>
            <a:pPr eaLnBrk="1" hangingPunct="1"/>
            <a:r>
              <a:rPr lang="ru-RU" sz="900" dirty="0" smtClean="0">
                <a:latin typeface="Arial" pitchFamily="34" charset="0"/>
              </a:rPr>
              <a:t>В частях со 2 по 5 рассматриваются вопросы </a:t>
            </a:r>
            <a:r>
              <a:rPr lang="ru-RU" sz="900" b="1" dirty="0" smtClean="0">
                <a:latin typeface="Arial" pitchFamily="34" charset="0"/>
              </a:rPr>
              <a:t>управления гонками на воде</a:t>
            </a:r>
            <a:r>
              <a:rPr lang="ru-RU" sz="900" dirty="0" smtClean="0">
                <a:latin typeface="Arial" pitchFamily="34" charset="0"/>
              </a:rPr>
              <a:t> для различных видов гонок.</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Наконец, большим преимуществом системы является то, что содержание презентации может быть быстро обновлено простой заменой отдельных страниц.</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Руководство подготовлено </a:t>
            </a:r>
            <a:r>
              <a:rPr lang="en-GB" sz="900" dirty="0" smtClean="0">
                <a:latin typeface="Arial" pitchFamily="34" charset="0"/>
              </a:rPr>
              <a:t>Tony Lockett</a:t>
            </a:r>
            <a:r>
              <a:rPr lang="ru-RU" sz="900" dirty="0" smtClean="0">
                <a:latin typeface="Arial" pitchFamily="34" charset="0"/>
              </a:rPr>
              <a:t>.</a:t>
            </a:r>
            <a:endParaRPr lang="en-GB" sz="900" dirty="0" smtClean="0">
              <a:latin typeface="Arial" pitchFamily="34" charset="0"/>
            </a:endParaRPr>
          </a:p>
          <a:p>
            <a:pPr eaLnBrk="1" hangingPunct="1"/>
            <a:endParaRPr lang="pl-PL" sz="900" dirty="0" smtClean="0">
              <a:solidFill>
                <a:srgbClr val="FF0000"/>
              </a:solidFill>
              <a:latin typeface="Arial" pitchFamily="34" charset="0"/>
            </a:endParaRPr>
          </a:p>
          <a:p>
            <a:pPr eaLnBrk="1" hangingPunct="1"/>
            <a:r>
              <a:rPr lang="ru-RU" sz="900" dirty="0" smtClean="0">
                <a:latin typeface="Arial" pitchFamily="34" charset="0"/>
              </a:rPr>
              <a:t>Эта редакция содержит исправления и обновления, сделанные в</a:t>
            </a:r>
            <a:r>
              <a:rPr lang="pl-PL" sz="900" dirty="0" smtClean="0">
                <a:latin typeface="Arial" pitchFamily="34" charset="0"/>
              </a:rPr>
              <a:t> 2006-2007</a:t>
            </a:r>
            <a:r>
              <a:rPr lang="ru-RU" sz="900" dirty="0" smtClean="0">
                <a:latin typeface="Arial" pitchFamily="34" charset="0"/>
              </a:rPr>
              <a:t> годах</a:t>
            </a:r>
            <a:r>
              <a:rPr lang="pl-PL" sz="900" dirty="0" smtClean="0">
                <a:latin typeface="Arial" pitchFamily="34" charset="0"/>
              </a:rPr>
              <a:t>, Tomasz Chamera </a:t>
            </a:r>
            <a:r>
              <a:rPr lang="ru-RU" sz="900" dirty="0" smtClean="0">
                <a:latin typeface="Arial" pitchFamily="34" charset="0"/>
              </a:rPr>
              <a:t>и </a:t>
            </a:r>
            <a:r>
              <a:rPr lang="pl-PL" sz="900" dirty="0" smtClean="0">
                <a:latin typeface="Arial" pitchFamily="34" charset="0"/>
              </a:rPr>
              <a:t>Nino Shmueli.</a:t>
            </a:r>
            <a:endParaRPr lang="es-ES_tradnl" sz="900" dirty="0" smtClean="0">
              <a:latin typeface="Arial" pitchFamily="34" charset="0"/>
            </a:endParaRPr>
          </a:p>
          <a:p>
            <a:pPr eaLnBrk="1" hangingPunct="1"/>
            <a:endParaRPr lang="es-ES_tradnl" sz="900" dirty="0" smtClean="0">
              <a:latin typeface="Arial" pitchFamily="34" charset="0"/>
            </a:endParaRPr>
          </a:p>
          <a:p>
            <a:pPr eaLnBrk="1" hangingPunct="1"/>
            <a:r>
              <a:rPr lang="ru-RU" sz="900" dirty="0" smtClean="0">
                <a:latin typeface="Arial" pitchFamily="34" charset="0"/>
              </a:rPr>
              <a:t>Также она приведена в соответствие с Правилами парусных гонок</a:t>
            </a:r>
            <a:r>
              <a:rPr lang="es-ES_tradnl" sz="900" dirty="0" smtClean="0">
                <a:latin typeface="Arial" pitchFamily="34" charset="0"/>
              </a:rPr>
              <a:t> 2009-2012.</a:t>
            </a:r>
            <a:endParaRPr lang="ru-RU" sz="900" dirty="0" smtClean="0">
              <a:latin typeface="Arial" pitchFamily="34" charset="0"/>
            </a:endParaRPr>
          </a:p>
          <a:p>
            <a:pPr eaLnBrk="1" hangingPunct="1"/>
            <a:endParaRPr lang="ru-RU" sz="900" dirty="0" smtClean="0">
              <a:latin typeface="Arial" pitchFamily="34" charset="0"/>
            </a:endParaRPr>
          </a:p>
          <a:p>
            <a:pPr eaLnBrk="1" hangingPunct="1"/>
            <a:r>
              <a:rPr lang="ru-RU" sz="900" dirty="0" smtClean="0">
                <a:latin typeface="Arial" pitchFamily="34" charset="0"/>
              </a:rPr>
              <a:t>-----------------------------------------------------------------------------------------------------------------------------</a:t>
            </a:r>
          </a:p>
          <a:p>
            <a:pPr eaLnBrk="1" hangingPunct="1"/>
            <a:r>
              <a:rPr lang="ru-RU" sz="900" b="1" dirty="0" smtClean="0">
                <a:latin typeface="Arial" pitchFamily="34" charset="0"/>
              </a:rPr>
              <a:t>Замечания по русскому переводу</a:t>
            </a:r>
          </a:p>
          <a:p>
            <a:pPr eaLnBrk="1" hangingPunct="1"/>
            <a:r>
              <a:rPr lang="ru-RU" sz="900" dirty="0" smtClean="0">
                <a:latin typeface="Arial" pitchFamily="34" charset="0"/>
              </a:rPr>
              <a:t>В некоторых местах текста, если описываемые заграничные нормы отличаются от российских реалий (названия и разделение судейских должностей, требования </a:t>
            </a:r>
            <a:r>
              <a:rPr lang="ru-RU" sz="900" dirty="0" err="1" smtClean="0">
                <a:latin typeface="Arial" pitchFamily="34" charset="0"/>
              </a:rPr>
              <a:t>Минспорттуризма</a:t>
            </a:r>
            <a:r>
              <a:rPr lang="ru-RU" sz="900" dirty="0" smtClean="0">
                <a:latin typeface="Arial" pitchFamily="34" charset="0"/>
              </a:rPr>
              <a:t> РФ и т.п.), к переводу добавлены уточнения, описывающие, как то или иное положение действует в России. Так же добавлены комментарии, облегчающие, по мнению переводчиков, понимание смысла текста. </a:t>
            </a:r>
          </a:p>
          <a:p>
            <a:pPr eaLnBrk="1" hangingPunct="1"/>
            <a:r>
              <a:rPr lang="ru-RU" sz="900" dirty="0" smtClean="0">
                <a:latin typeface="Arial" pitchFamily="34" charset="0"/>
              </a:rPr>
              <a:t>Отличающиеся от оригинального текста уточнения и комментарии переводчиков выделены </a:t>
            </a:r>
            <a:r>
              <a:rPr lang="en-US" sz="900" b="1" dirty="0" smtClean="0">
                <a:latin typeface="Arial" pitchFamily="34" charset="0"/>
              </a:rPr>
              <a:t>[</a:t>
            </a:r>
            <a:r>
              <a:rPr lang="ru-RU" sz="900" b="1" dirty="0" smtClean="0">
                <a:latin typeface="Arial" pitchFamily="34" charset="0"/>
              </a:rPr>
              <a:t>жирным шрифтом в квадратных скобках</a:t>
            </a:r>
            <a:r>
              <a:rPr lang="en-US" sz="900" b="1" dirty="0" smtClean="0">
                <a:latin typeface="Arial" pitchFamily="34" charset="0"/>
              </a:rPr>
              <a:t>]</a:t>
            </a:r>
            <a:r>
              <a:rPr lang="ru-RU" sz="900" dirty="0" smtClean="0">
                <a:latin typeface="Arial" pitchFamily="34" charset="0"/>
              </a:rPr>
              <a:t>.</a:t>
            </a:r>
          </a:p>
          <a:p>
            <a:pPr eaLnBrk="1" hangingPunct="1"/>
            <a:r>
              <a:rPr lang="ru-RU" sz="900" dirty="0" smtClean="0">
                <a:latin typeface="Arial" pitchFamily="34" charset="0"/>
              </a:rPr>
              <a:t>Термин «</a:t>
            </a:r>
            <a:r>
              <a:rPr lang="en-US" sz="900" dirty="0" smtClean="0">
                <a:latin typeface="Arial" pitchFamily="34" charset="0"/>
              </a:rPr>
              <a:t>Race Officer</a:t>
            </a:r>
            <a:r>
              <a:rPr lang="ru-RU" sz="900" dirty="0" smtClean="0">
                <a:latin typeface="Arial" pitchFamily="34" charset="0"/>
              </a:rPr>
              <a:t> </a:t>
            </a:r>
            <a:r>
              <a:rPr lang="en-US" sz="900" dirty="0" smtClean="0">
                <a:latin typeface="Arial" pitchFamily="34" charset="0"/>
              </a:rPr>
              <a:t>(RO)</a:t>
            </a:r>
            <a:r>
              <a:rPr lang="ru-RU" sz="900" dirty="0" smtClean="0">
                <a:latin typeface="Arial" pitchFamily="34" charset="0"/>
              </a:rPr>
              <a:t>» переведен </a:t>
            </a:r>
            <a:r>
              <a:rPr lang="en-US" sz="900" dirty="0" smtClean="0">
                <a:latin typeface="Arial" pitchFamily="34" charset="0"/>
              </a:rPr>
              <a:t>- </a:t>
            </a:r>
            <a:r>
              <a:rPr lang="ru-RU" sz="900" dirty="0" smtClean="0">
                <a:latin typeface="Arial" pitchFamily="34" charset="0"/>
              </a:rPr>
              <a:t>«старший судья», а «</a:t>
            </a:r>
            <a:r>
              <a:rPr lang="en-US" sz="900" dirty="0" smtClean="0">
                <a:latin typeface="Arial" pitchFamily="34" charset="0"/>
              </a:rPr>
              <a:t>Principal Race Officer (PRO)</a:t>
            </a:r>
            <a:r>
              <a:rPr lang="ru-RU" sz="900" dirty="0" smtClean="0">
                <a:latin typeface="Arial" pitchFamily="34" charset="0"/>
              </a:rPr>
              <a:t>» – «главный судья».</a:t>
            </a:r>
            <a:endParaRPr lang="en-GB" sz="900" dirty="0" smtClean="0">
              <a:latin typeface="Arial" pitchFamily="34" charset="0"/>
            </a:endParaRPr>
          </a:p>
          <a:p>
            <a:pPr eaLnBrk="1" hangingPunct="1"/>
            <a:endParaRPr lang="pl-PL" sz="1000"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2403" name="Rectangle 7"/>
          <p:cNvSpPr>
            <a:spLocks noGrp="1" noChangeArrowheads="1"/>
          </p:cNvSpPr>
          <p:nvPr>
            <p:ph type="sldNum" sz="quarter" idx="5"/>
          </p:nvPr>
        </p:nvSpPr>
        <p:spPr/>
        <p:txBody>
          <a:bodyPr/>
          <a:lstStyle/>
          <a:p>
            <a:pPr>
              <a:defRPr/>
            </a:pPr>
            <a:fld id="{DECE2540-5D5A-4C40-89AE-6DA7FB041A8E}" type="slidenum">
              <a:rPr lang="en-GB" smtClean="0">
                <a:latin typeface="Arial" pitchFamily="34" charset="0"/>
              </a:rPr>
              <a:pPr>
                <a:defRPr/>
              </a:pPr>
              <a:t>20</a:t>
            </a:fld>
            <a:endParaRPr lang="en-GB" smtClean="0">
              <a:latin typeface="Arial" pitchFamily="34" charset="0"/>
            </a:endParaRPr>
          </a:p>
        </p:txBody>
      </p:sp>
      <p:sp>
        <p:nvSpPr>
          <p:cNvPr id="102404" name="Rectangle 2"/>
          <p:cNvSpPr>
            <a:spLocks noGrp="1" noRot="1" noChangeAspect="1" noChangeArrowheads="1" noTextEdit="1"/>
          </p:cNvSpPr>
          <p:nvPr>
            <p:ph type="sldImg"/>
          </p:nvPr>
        </p:nvSpPr>
        <p:spPr>
          <a:xfrm>
            <a:off x="1979613" y="125413"/>
            <a:ext cx="2897187" cy="2171700"/>
          </a:xfrm>
          <a:ln/>
        </p:spPr>
      </p:sp>
      <p:sp>
        <p:nvSpPr>
          <p:cNvPr id="102405"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Участок дистанции, проходимый полным курсом</a:t>
            </a:r>
          </a:p>
          <a:p>
            <a:pPr eaLnBrk="1" hangingPunct="1"/>
            <a:r>
              <a:rPr lang="ru-RU" dirty="0" smtClean="0">
                <a:latin typeface="Arial" pitchFamily="34" charset="0"/>
              </a:rPr>
              <a:t>Некоторым классам нравится ощущение глиссирования на полном курсе. </a:t>
            </a:r>
          </a:p>
          <a:p>
            <a:pPr eaLnBrk="1" hangingPunct="1"/>
            <a:r>
              <a:rPr lang="ru-RU" dirty="0" smtClean="0">
                <a:latin typeface="Arial" pitchFamily="34" charset="0"/>
              </a:rPr>
              <a:t>Лучший тип дистанции в этом случае – треугольник. Для разных классов существуют разные оптимальные углы полных курсов к направлению ветра. Еще на ранней стадии подготовки соревнования главный судья должен проконсультироваться с ассоциацией класса по поводу наиболее подходящего угла полного курса для данного класса яхт, участвующих в гонках. </a:t>
            </a:r>
            <a:endParaRPr lang="ru-RU" b="1"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Для крупных соревнований существует следующая политика:</a:t>
            </a:r>
          </a:p>
          <a:p>
            <a:pPr eaLnBrk="1" hangingPunct="1">
              <a:buFontTx/>
              <a:buChar char="•"/>
            </a:pPr>
            <a:r>
              <a:rPr lang="ru-RU" dirty="0" smtClean="0">
                <a:latin typeface="Arial" pitchFamily="34" charset="0"/>
              </a:rPr>
              <a:t> Внутренний угол полного курса  - </a:t>
            </a:r>
            <a:r>
              <a:rPr lang="pl-PL" dirty="0" smtClean="0">
                <a:latin typeface="Arial" pitchFamily="34" charset="0"/>
              </a:rPr>
              <a:t>70</a:t>
            </a:r>
            <a:r>
              <a:rPr lang="pl-PL" baseline="30000" dirty="0" smtClean="0">
                <a:latin typeface="Arial" pitchFamily="34" charset="0"/>
              </a:rPr>
              <a:t>o</a:t>
            </a:r>
            <a:r>
              <a:rPr lang="ru-RU" baseline="30000" dirty="0" smtClean="0">
                <a:latin typeface="Arial" pitchFamily="34" charset="0"/>
              </a:rPr>
              <a:t> </a:t>
            </a:r>
            <a:r>
              <a:rPr lang="ru-RU" dirty="0" smtClean="0">
                <a:latin typeface="Arial" pitchFamily="34" charset="0"/>
              </a:rPr>
              <a:t> для яхт без спинакеров и досок.</a:t>
            </a:r>
          </a:p>
          <a:p>
            <a:pPr eaLnBrk="1" hangingPunct="1">
              <a:buFontTx/>
              <a:buChar char="•"/>
            </a:pPr>
            <a:r>
              <a:rPr lang="ru-RU" dirty="0" smtClean="0">
                <a:latin typeface="Arial" pitchFamily="34" charset="0"/>
              </a:rPr>
              <a:t> Внутренний угол полного курса  - 6</a:t>
            </a:r>
            <a:r>
              <a:rPr lang="pl-PL" dirty="0" smtClean="0">
                <a:latin typeface="Arial" pitchFamily="34" charset="0"/>
              </a:rPr>
              <a:t>0</a:t>
            </a:r>
            <a:r>
              <a:rPr lang="pl-PL" baseline="30000" dirty="0" smtClean="0">
                <a:latin typeface="Arial" pitchFamily="34" charset="0"/>
              </a:rPr>
              <a:t>o</a:t>
            </a:r>
            <a:r>
              <a:rPr lang="ru-RU" baseline="30000" dirty="0" smtClean="0">
                <a:latin typeface="Arial" pitchFamily="34" charset="0"/>
              </a:rPr>
              <a:t> </a:t>
            </a:r>
            <a:r>
              <a:rPr lang="ru-RU" dirty="0" smtClean="0">
                <a:latin typeface="Arial" pitchFamily="34" charset="0"/>
              </a:rPr>
              <a:t> для яхт со спинакерами</a:t>
            </a:r>
          </a:p>
          <a:p>
            <a:pPr eaLnBrk="1" hangingPunct="1"/>
            <a:endParaRPr lang="ru-RU" dirty="0" smtClean="0">
              <a:latin typeface="Arial" pitchFamily="34" charset="0"/>
            </a:endParaRPr>
          </a:p>
          <a:p>
            <a:pPr eaLnBrk="1" hangingPunct="1"/>
            <a:r>
              <a:rPr lang="ru-RU" b="1" dirty="0" smtClean="0">
                <a:latin typeface="Arial" pitchFamily="34" charset="0"/>
              </a:rPr>
              <a:t>Расположение знака 2 – ребровой знак</a:t>
            </a:r>
          </a:p>
          <a:p>
            <a:pPr eaLnBrk="1" hangingPunct="1"/>
            <a:r>
              <a:rPr lang="ru-RU" dirty="0" smtClean="0">
                <a:latin typeface="Arial" pitchFamily="34" charset="0"/>
              </a:rPr>
              <a:t>Для правильного выставления знака 2 можно:</a:t>
            </a:r>
          </a:p>
          <a:p>
            <a:pPr eaLnBrk="1" hangingPunct="1">
              <a:buFontTx/>
              <a:buChar char="•"/>
            </a:pPr>
            <a:r>
              <a:rPr lang="ru-RU" dirty="0" smtClean="0">
                <a:latin typeface="Arial" pitchFamily="34" charset="0"/>
              </a:rPr>
              <a:t> Передать установщику координаты знака согласно </a:t>
            </a:r>
            <a:r>
              <a:rPr lang="en-US" dirty="0" smtClean="0">
                <a:latin typeface="Arial" pitchFamily="34" charset="0"/>
              </a:rPr>
              <a:t>GPS. </a:t>
            </a:r>
            <a:r>
              <a:rPr lang="ru-RU" dirty="0" smtClean="0">
                <a:latin typeface="Arial" pitchFamily="34" charset="0"/>
              </a:rPr>
              <a:t>Здесь могут возникнуть ошибки.</a:t>
            </a:r>
            <a:endParaRPr lang="en-US" dirty="0" smtClean="0">
              <a:latin typeface="Arial" pitchFamily="34" charset="0"/>
            </a:endParaRPr>
          </a:p>
          <a:p>
            <a:pPr eaLnBrk="1" hangingPunct="1">
              <a:buFontTx/>
              <a:buChar char="•"/>
            </a:pPr>
            <a:r>
              <a:rPr lang="en-US" dirty="0" smtClean="0">
                <a:latin typeface="Arial" pitchFamily="34" charset="0"/>
              </a:rPr>
              <a:t> </a:t>
            </a:r>
            <a:r>
              <a:rPr lang="ru-RU" dirty="0" smtClean="0">
                <a:latin typeface="Arial" pitchFamily="34" charset="0"/>
              </a:rPr>
              <a:t>Или сообщить установщику первого знака курс и расстояние от знака 1 до знака 2. Помните, что у этого установщика есть </a:t>
            </a:r>
            <a:r>
              <a:rPr lang="en-US" dirty="0" smtClean="0">
                <a:latin typeface="Arial" pitchFamily="34" charset="0"/>
              </a:rPr>
              <a:t>GPS </a:t>
            </a:r>
            <a:r>
              <a:rPr lang="ru-RU" dirty="0" smtClean="0">
                <a:latin typeface="Arial" pitchFamily="34" charset="0"/>
              </a:rPr>
              <a:t>координаты судна ГК. И также он устанавливал знак 1. Отметив на </a:t>
            </a:r>
            <a:r>
              <a:rPr lang="en-US" dirty="0" smtClean="0">
                <a:latin typeface="Arial" pitchFamily="34" charset="0"/>
              </a:rPr>
              <a:t>GPS </a:t>
            </a:r>
            <a:r>
              <a:rPr lang="ru-RU" dirty="0" smtClean="0">
                <a:latin typeface="Arial" pitchFamily="34" charset="0"/>
              </a:rPr>
              <a:t>позицию знака 1, он может выдержать точный курс и расстояние до знака 2. Преимущество этого способа в том, что не нужно передавать по рации координаты </a:t>
            </a:r>
            <a:r>
              <a:rPr lang="en-US" dirty="0" smtClean="0">
                <a:latin typeface="Arial" pitchFamily="34" charset="0"/>
              </a:rPr>
              <a:t>GPS.</a:t>
            </a:r>
            <a:r>
              <a:rPr lang="ru-RU" dirty="0" smtClean="0">
                <a:latin typeface="Arial" pitchFamily="34" charset="0"/>
              </a:rPr>
              <a:t> Таким образом, ошибки, которые могут возникнуть при передаче широты и долготы, исключены. </a:t>
            </a:r>
          </a:p>
          <a:p>
            <a:pPr eaLnBrk="1" hangingPunct="1"/>
            <a:endParaRPr lang="ru-RU"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3427" name="Rectangle 7"/>
          <p:cNvSpPr>
            <a:spLocks noGrp="1" noChangeArrowheads="1"/>
          </p:cNvSpPr>
          <p:nvPr>
            <p:ph type="sldNum" sz="quarter" idx="5"/>
          </p:nvPr>
        </p:nvSpPr>
        <p:spPr/>
        <p:txBody>
          <a:bodyPr/>
          <a:lstStyle/>
          <a:p>
            <a:pPr>
              <a:defRPr/>
            </a:pPr>
            <a:fld id="{7F06F996-0D35-47D1-9B0F-5A9E1A563881}" type="slidenum">
              <a:rPr lang="en-GB" smtClean="0">
                <a:latin typeface="Arial" pitchFamily="34" charset="0"/>
              </a:rPr>
              <a:pPr>
                <a:defRPr/>
              </a:pPr>
              <a:t>21</a:t>
            </a:fld>
            <a:endParaRPr lang="en-GB" smtClean="0">
              <a:latin typeface="Arial" pitchFamily="34" charset="0"/>
            </a:endParaRPr>
          </a:p>
        </p:txBody>
      </p:sp>
      <p:sp>
        <p:nvSpPr>
          <p:cNvPr id="103428" name="Rectangle 2"/>
          <p:cNvSpPr>
            <a:spLocks noGrp="1" noRot="1" noChangeAspect="1" noChangeArrowheads="1" noTextEdit="1"/>
          </p:cNvSpPr>
          <p:nvPr>
            <p:ph type="sldImg"/>
          </p:nvPr>
        </p:nvSpPr>
        <p:spPr>
          <a:xfrm>
            <a:off x="1979613" y="125413"/>
            <a:ext cx="2897187" cy="2171700"/>
          </a:xfrm>
          <a:ln/>
        </p:spPr>
      </p:sp>
      <p:sp>
        <p:nvSpPr>
          <p:cNvPr id="103429" name="Rectangle 3"/>
          <p:cNvSpPr>
            <a:spLocks noGrp="1" noChangeAspect="1" noChangeArrowheads="1"/>
          </p:cNvSpPr>
          <p:nvPr>
            <p:ph type="body" idx="1"/>
          </p:nvPr>
        </p:nvSpPr>
        <p:spPr>
          <a:xfrm>
            <a:off x="563563" y="2489200"/>
            <a:ext cx="6108700" cy="6840538"/>
          </a:xfrm>
          <a:noFill/>
          <a:ln/>
        </p:spPr>
        <p:txBody>
          <a:bodyPr/>
          <a:lstStyle/>
          <a:p>
            <a:pPr eaLnBrk="1" hangingPunct="1"/>
            <a:r>
              <a:rPr lang="ru-RU" b="1" dirty="0" smtClean="0">
                <a:latin typeface="Arial" pitchFamily="34" charset="0"/>
              </a:rPr>
              <a:t>Оттяжной знак</a:t>
            </a:r>
          </a:p>
          <a:p>
            <a:pPr eaLnBrk="1" hangingPunct="1"/>
            <a:r>
              <a:rPr lang="ru-RU" dirty="0" smtClean="0">
                <a:latin typeface="Arial" pitchFamily="34" charset="0"/>
              </a:rPr>
              <a:t>Этот знак используется некоторыми классами, чтобы разделить яхты, которые только что легли на полный курс и находятся в процессе постановки спинакера, и яхты, подходящие к знаку 1 в </a:t>
            </a:r>
            <a:r>
              <a:rPr lang="ru-RU" dirty="0" err="1" smtClean="0">
                <a:latin typeface="Arial" pitchFamily="34" charset="0"/>
              </a:rPr>
              <a:t>лавировку</a:t>
            </a:r>
            <a:r>
              <a:rPr lang="ru-RU" dirty="0" smtClean="0">
                <a:latin typeface="Arial" pitchFamily="34" charset="0"/>
              </a:rPr>
              <a:t>.</a:t>
            </a:r>
          </a:p>
          <a:p>
            <a:pPr eaLnBrk="1" hangingPunct="1"/>
            <a:endParaRPr lang="ru-RU" dirty="0" smtClean="0">
              <a:latin typeface="Arial" pitchFamily="34" charset="0"/>
            </a:endParaRPr>
          </a:p>
          <a:p>
            <a:pPr eaLnBrk="1" hangingPunct="1"/>
            <a:r>
              <a:rPr lang="ru-RU" dirty="0" smtClean="0">
                <a:latin typeface="Arial" pitchFamily="34" charset="0"/>
              </a:rPr>
              <a:t>Угол и расстояние от знака 1, на котором выставляется оттяжной знак, очень сильно зависят от специфики класса. Это еще один вопрос, который необходимо обсудить главному судье с ассоциацией класса на самом раннем этапе подготовки к соревнованию.</a:t>
            </a:r>
          </a:p>
          <a:p>
            <a:pPr eaLnBrk="1" hangingPunct="1"/>
            <a:endParaRPr lang="ru-RU" dirty="0" smtClean="0">
              <a:latin typeface="Arial" pitchFamily="34" charset="0"/>
            </a:endParaRPr>
          </a:p>
          <a:p>
            <a:pPr eaLnBrk="1" hangingPunct="1"/>
            <a:r>
              <a:rPr lang="ru-RU" dirty="0" smtClean="0">
                <a:latin typeface="Arial" pitchFamily="34" charset="0"/>
              </a:rPr>
              <a:t>На крупных соревнованиях оттяжной знак должен быть выставлен под внутренним углом </a:t>
            </a:r>
            <a:r>
              <a:rPr lang="pl-PL" dirty="0" smtClean="0">
                <a:latin typeface="Arial" pitchFamily="34" charset="0"/>
              </a:rPr>
              <a:t>80</a:t>
            </a:r>
            <a:r>
              <a:rPr lang="pl-PL" baseline="30000" dirty="0" smtClean="0">
                <a:latin typeface="Arial" pitchFamily="34" charset="0"/>
              </a:rPr>
              <a:t>o</a:t>
            </a:r>
            <a:r>
              <a:rPr lang="ru-RU" baseline="30000" dirty="0" smtClean="0">
                <a:latin typeface="Arial" pitchFamily="34" charset="0"/>
              </a:rPr>
              <a:t> </a:t>
            </a:r>
            <a:r>
              <a:rPr lang="ru-RU" dirty="0" smtClean="0">
                <a:latin typeface="Arial" pitchFamily="34" charset="0"/>
              </a:rPr>
              <a:t> и на расстоянии 0,02 морских мили (40 метров). </a:t>
            </a:r>
          </a:p>
          <a:p>
            <a:pPr eaLnBrk="1" hangingPunct="1"/>
            <a:endParaRPr lang="ru-RU" dirty="0" smtClean="0">
              <a:latin typeface="Arial" pitchFamily="34" charset="0"/>
            </a:endParaRPr>
          </a:p>
          <a:p>
            <a:pPr eaLnBrk="1" hangingPunct="1"/>
            <a:r>
              <a:rPr lang="ru-RU" b="1" dirty="0" smtClean="0">
                <a:latin typeface="Arial" pitchFamily="34" charset="0"/>
              </a:rPr>
              <a:t>Знак</a:t>
            </a:r>
          </a:p>
          <a:p>
            <a:pPr eaLnBrk="1" hangingPunct="1"/>
            <a:r>
              <a:rPr lang="ru-RU" dirty="0" smtClean="0">
                <a:latin typeface="Arial" pitchFamily="34" charset="0"/>
              </a:rPr>
              <a:t>Он обычно меньше, чем знак 1. Для этого знака часто используют веху с флагом. </a:t>
            </a:r>
          </a:p>
          <a:p>
            <a:pPr eaLnBrk="1" hangingPunct="1"/>
            <a:endParaRPr lang="ru-RU" dirty="0" smtClean="0">
              <a:latin typeface="Arial" pitchFamily="34" charset="0"/>
            </a:endParaRPr>
          </a:p>
          <a:p>
            <a:pPr eaLnBrk="1" hangingPunct="1"/>
            <a:r>
              <a:rPr lang="ru-RU" dirty="0" smtClean="0">
                <a:latin typeface="Arial" pitchFamily="34" charset="0"/>
              </a:rPr>
              <a:t>В случае если знак 1 и оттяжной знак имеют одинаковый размер и форму, участок дистанции к подветренному знаку можно быстро откорректировать, переставив только один знак. </a:t>
            </a:r>
          </a:p>
          <a:p>
            <a:pPr eaLnBrk="1" hangingPunct="1"/>
            <a:endParaRPr lang="ru-RU" dirty="0" smtClean="0">
              <a:latin typeface="Arial" pitchFamily="34" charset="0"/>
            </a:endParaRPr>
          </a:p>
          <a:p>
            <a:pPr eaLnBrk="1" hangingPunct="1"/>
            <a:endParaRPr lang="ru-RU"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 </a:t>
            </a:r>
          </a:p>
        </p:txBody>
      </p:sp>
      <p:sp>
        <p:nvSpPr>
          <p:cNvPr id="103430" name="Line 7"/>
          <p:cNvSpPr>
            <a:spLocks noChangeShapeType="1"/>
          </p:cNvSpPr>
          <p:nvPr/>
        </p:nvSpPr>
        <p:spPr bwMode="auto">
          <a:xfrm>
            <a:off x="1860550" y="6450013"/>
            <a:ext cx="1079500" cy="215900"/>
          </a:xfrm>
          <a:prstGeom prst="line">
            <a:avLst/>
          </a:prstGeom>
          <a:noFill/>
          <a:ln w="9525">
            <a:noFill/>
            <a:round/>
            <a:headEnd/>
            <a:tailEnd/>
          </a:ln>
        </p:spPr>
        <p:txBody>
          <a:bodyPr lIns="0" tIns="0" rIns="0" bIns="0" anchor="ctr">
            <a:spAutoFit/>
          </a:bodyPr>
          <a:lstStyle/>
          <a:p>
            <a:endParaRPr lang="ru-RU"/>
          </a:p>
        </p:txBody>
      </p:sp>
      <p:sp>
        <p:nvSpPr>
          <p:cNvPr id="103431" name="Freeform 8"/>
          <p:cNvSpPr>
            <a:spLocks/>
          </p:cNvSpPr>
          <p:nvPr/>
        </p:nvSpPr>
        <p:spPr bwMode="auto">
          <a:xfrm>
            <a:off x="1500188" y="7315200"/>
            <a:ext cx="2108200" cy="625475"/>
          </a:xfrm>
          <a:custGeom>
            <a:avLst/>
            <a:gdLst>
              <a:gd name="T0" fmla="*/ 0 w 875"/>
              <a:gd name="T1" fmla="*/ 0 h 168"/>
              <a:gd name="T2" fmla="*/ 2147483647 w 875"/>
              <a:gd name="T3" fmla="*/ 2147483647 h 168"/>
              <a:gd name="T4" fmla="*/ 0 60000 65536"/>
              <a:gd name="T5" fmla="*/ 0 60000 65536"/>
              <a:gd name="T6" fmla="*/ 0 w 875"/>
              <a:gd name="T7" fmla="*/ 0 h 168"/>
              <a:gd name="T8" fmla="*/ 875 w 875"/>
              <a:gd name="T9" fmla="*/ 168 h 168"/>
            </a:gdLst>
            <a:ahLst/>
            <a:cxnLst>
              <a:cxn ang="T4">
                <a:pos x="T0" y="T1"/>
              </a:cxn>
              <a:cxn ang="T5">
                <a:pos x="T2" y="T3"/>
              </a:cxn>
            </a:cxnLst>
            <a:rect l="T6" t="T7" r="T8" b="T9"/>
            <a:pathLst>
              <a:path w="875" h="168">
                <a:moveTo>
                  <a:pt x="0" y="0"/>
                </a:moveTo>
                <a:lnTo>
                  <a:pt x="875" y="168"/>
                </a:lnTo>
              </a:path>
            </a:pathLst>
          </a:custGeom>
          <a:noFill/>
          <a:ln w="12700" cap="flat" cmpd="sng">
            <a:solidFill>
              <a:schemeClr val="tx1"/>
            </a:solidFill>
            <a:prstDash val="solid"/>
            <a:round/>
            <a:headEnd type="none" w="med" len="med"/>
            <a:tailEnd type="none" w="med" len="med"/>
          </a:ln>
        </p:spPr>
        <p:txBody>
          <a:bodyPr lIns="0" tIns="0" rIns="0" bIns="0" anchor="ctr">
            <a:spAutoFit/>
          </a:bodyPr>
          <a:lstStyle/>
          <a:p>
            <a:endParaRPr lang="ru-RU"/>
          </a:p>
        </p:txBody>
      </p:sp>
      <p:sp>
        <p:nvSpPr>
          <p:cNvPr id="103432" name="Oval 1028"/>
          <p:cNvSpPr>
            <a:spLocks noChangeArrowheads="1"/>
          </p:cNvSpPr>
          <p:nvPr/>
        </p:nvSpPr>
        <p:spPr bwMode="auto">
          <a:xfrm>
            <a:off x="3444875" y="7747000"/>
            <a:ext cx="228600" cy="228600"/>
          </a:xfrm>
          <a:prstGeom prst="ellipse">
            <a:avLst/>
          </a:prstGeom>
          <a:solidFill>
            <a:srgbClr val="FF3607"/>
          </a:solidFill>
          <a:ln w="9525">
            <a:solidFill>
              <a:schemeClr val="tx1"/>
            </a:solidFill>
            <a:round/>
            <a:headEnd/>
            <a:tailEnd/>
          </a:ln>
        </p:spPr>
        <p:txBody>
          <a:bodyPr wrap="none" anchor="ctr"/>
          <a:lstStyle/>
          <a:p>
            <a:endParaRPr lang="pl-PL" sz="2400" b="0">
              <a:solidFill>
                <a:schemeClr val="tx1"/>
              </a:solidFill>
            </a:endParaRPr>
          </a:p>
        </p:txBody>
      </p:sp>
      <p:sp>
        <p:nvSpPr>
          <p:cNvPr id="103433" name="AutoShape 1038"/>
          <p:cNvSpPr>
            <a:spLocks noChangeArrowheads="1"/>
          </p:cNvSpPr>
          <p:nvPr/>
        </p:nvSpPr>
        <p:spPr bwMode="auto">
          <a:xfrm>
            <a:off x="3660775" y="6665913"/>
            <a:ext cx="865188" cy="273050"/>
          </a:xfrm>
          <a:prstGeom prst="wedgeRoundRectCallout">
            <a:avLst>
              <a:gd name="adj1" fmla="val -75319"/>
              <a:gd name="adj2" fmla="val -1840699"/>
              <a:gd name="adj3" fmla="val 16667"/>
            </a:avLst>
          </a:prstGeom>
          <a:noFill/>
          <a:ln w="9525">
            <a:solidFill>
              <a:schemeClr val="bg1"/>
            </a:solidFill>
            <a:miter lim="800000"/>
            <a:headEnd/>
            <a:tailEnd/>
          </a:ln>
        </p:spPr>
        <p:txBody>
          <a:bodyPr/>
          <a:lstStyle/>
          <a:p>
            <a:pPr algn="ctr"/>
            <a:r>
              <a:rPr lang="ru-RU" sz="1400" b="0">
                <a:solidFill>
                  <a:srgbClr val="002664"/>
                </a:solidFill>
              </a:rPr>
              <a:t>Ветер</a:t>
            </a:r>
            <a:endParaRPr lang="en-GB" sz="1400" b="0">
              <a:solidFill>
                <a:srgbClr val="002664"/>
              </a:solidFill>
            </a:endParaRPr>
          </a:p>
        </p:txBody>
      </p:sp>
      <p:sp>
        <p:nvSpPr>
          <p:cNvPr id="103434" name="Line 1037"/>
          <p:cNvSpPr>
            <a:spLocks noChangeShapeType="1"/>
          </p:cNvSpPr>
          <p:nvPr/>
        </p:nvSpPr>
        <p:spPr bwMode="auto">
          <a:xfrm>
            <a:off x="3587750" y="6305550"/>
            <a:ext cx="0" cy="1346200"/>
          </a:xfrm>
          <a:prstGeom prst="line">
            <a:avLst/>
          </a:prstGeom>
          <a:noFill/>
          <a:ln w="38100">
            <a:solidFill>
              <a:schemeClr val="accent2"/>
            </a:solidFill>
            <a:round/>
            <a:headEnd/>
            <a:tailEnd type="triangle" w="med" len="med"/>
          </a:ln>
        </p:spPr>
        <p:txBody>
          <a:bodyPr/>
          <a:lstStyle/>
          <a:p>
            <a:endParaRPr lang="ru-RU"/>
          </a:p>
        </p:txBody>
      </p:sp>
      <p:sp>
        <p:nvSpPr>
          <p:cNvPr id="103435" name="AutoShape 1038"/>
          <p:cNvSpPr>
            <a:spLocks noChangeArrowheads="1"/>
          </p:cNvSpPr>
          <p:nvPr/>
        </p:nvSpPr>
        <p:spPr bwMode="auto">
          <a:xfrm>
            <a:off x="3660775" y="7962900"/>
            <a:ext cx="865188" cy="273050"/>
          </a:xfrm>
          <a:prstGeom prst="wedgeRoundRectCallout">
            <a:avLst>
              <a:gd name="adj1" fmla="val -42111"/>
              <a:gd name="adj2" fmla="val -1972676"/>
              <a:gd name="adj3" fmla="val 16667"/>
            </a:avLst>
          </a:prstGeom>
          <a:noFill/>
          <a:ln w="9525">
            <a:solidFill>
              <a:schemeClr val="bg1"/>
            </a:solidFill>
            <a:miter lim="800000"/>
            <a:headEnd/>
            <a:tailEnd/>
          </a:ln>
        </p:spPr>
        <p:txBody>
          <a:bodyPr/>
          <a:lstStyle/>
          <a:p>
            <a:pPr algn="ctr"/>
            <a:r>
              <a:rPr lang="ru-RU" sz="1400" b="0">
                <a:solidFill>
                  <a:srgbClr val="002664"/>
                </a:solidFill>
              </a:rPr>
              <a:t>Знак1</a:t>
            </a:r>
            <a:endParaRPr lang="en-GB" sz="1400" b="0">
              <a:solidFill>
                <a:srgbClr val="002664"/>
              </a:solidFill>
            </a:endParaRPr>
          </a:p>
        </p:txBody>
      </p:sp>
      <p:sp>
        <p:nvSpPr>
          <p:cNvPr id="103436" name="AutoShape 22"/>
          <p:cNvSpPr>
            <a:spLocks noChangeArrowheads="1"/>
          </p:cNvSpPr>
          <p:nvPr/>
        </p:nvSpPr>
        <p:spPr bwMode="auto">
          <a:xfrm>
            <a:off x="2868613" y="7242175"/>
            <a:ext cx="685800" cy="533400"/>
          </a:xfrm>
          <a:prstGeom prst="wedgeRoundRectCallout">
            <a:avLst>
              <a:gd name="adj1" fmla="val 51389"/>
              <a:gd name="adj2" fmla="val 66667"/>
              <a:gd name="adj3" fmla="val 16667"/>
            </a:avLst>
          </a:prstGeom>
          <a:noFill/>
          <a:ln w="9525">
            <a:solidFill>
              <a:schemeClr val="bg1"/>
            </a:solidFill>
            <a:miter lim="800000"/>
            <a:headEnd/>
            <a:tailEnd/>
          </a:ln>
        </p:spPr>
        <p:txBody>
          <a:bodyPr/>
          <a:lstStyle/>
          <a:p>
            <a:pPr algn="ctr"/>
            <a:r>
              <a:rPr lang="ru-RU" sz="2400" b="0">
                <a:solidFill>
                  <a:srgbClr val="002664"/>
                </a:solidFill>
              </a:rPr>
              <a:t>80</a:t>
            </a:r>
            <a:r>
              <a:rPr lang="en-GB" sz="2400" b="0" baseline="30000">
                <a:solidFill>
                  <a:srgbClr val="002664"/>
                </a:solidFill>
              </a:rPr>
              <a:t>0</a:t>
            </a:r>
          </a:p>
        </p:txBody>
      </p:sp>
      <p:sp>
        <p:nvSpPr>
          <p:cNvPr id="103437" name="AutoShape 1034"/>
          <p:cNvSpPr>
            <a:spLocks noChangeArrowheads="1"/>
          </p:cNvSpPr>
          <p:nvPr/>
        </p:nvSpPr>
        <p:spPr bwMode="auto">
          <a:xfrm>
            <a:off x="635000" y="7386638"/>
            <a:ext cx="1511300" cy="304800"/>
          </a:xfrm>
          <a:prstGeom prst="wedgeRoundRectCallout">
            <a:avLst>
              <a:gd name="adj1" fmla="val 20481"/>
              <a:gd name="adj2" fmla="val -59375"/>
              <a:gd name="adj3" fmla="val 16667"/>
            </a:avLst>
          </a:prstGeom>
          <a:noFill/>
          <a:ln w="9525">
            <a:solidFill>
              <a:schemeClr val="bg1"/>
            </a:solidFill>
            <a:miter lim="800000"/>
            <a:headEnd/>
            <a:tailEnd/>
          </a:ln>
        </p:spPr>
        <p:txBody>
          <a:bodyPr/>
          <a:lstStyle/>
          <a:p>
            <a:pPr algn="ctr"/>
            <a:r>
              <a:rPr lang="ru-RU" sz="1400" b="0">
                <a:solidFill>
                  <a:srgbClr val="002664"/>
                </a:solidFill>
              </a:rPr>
              <a:t>Оттяжной знак</a:t>
            </a:r>
            <a:r>
              <a:rPr lang="en-GB" sz="1600" b="0">
                <a:solidFill>
                  <a:srgbClr val="002664"/>
                </a:solidFill>
              </a:rPr>
              <a:t> </a:t>
            </a:r>
          </a:p>
        </p:txBody>
      </p:sp>
      <p:sp>
        <p:nvSpPr>
          <p:cNvPr id="103438" name="Oval 1028"/>
          <p:cNvSpPr>
            <a:spLocks noChangeArrowheads="1"/>
          </p:cNvSpPr>
          <p:nvPr/>
        </p:nvSpPr>
        <p:spPr bwMode="auto">
          <a:xfrm flipH="1">
            <a:off x="1427163" y="7242175"/>
            <a:ext cx="71437" cy="84138"/>
          </a:xfrm>
          <a:prstGeom prst="ellipse">
            <a:avLst/>
          </a:prstGeom>
          <a:solidFill>
            <a:srgbClr val="FF3607"/>
          </a:solidFill>
          <a:ln w="9525">
            <a:solidFill>
              <a:schemeClr val="tx1"/>
            </a:solidFill>
            <a:round/>
            <a:headEnd/>
            <a:tailEnd/>
          </a:ln>
        </p:spPr>
        <p:txBody>
          <a:bodyPr wrap="none" anchor="ctr"/>
          <a:lstStyle/>
          <a:p>
            <a:endParaRPr lang="pl-PL" sz="24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4451" name="Rectangle 7"/>
          <p:cNvSpPr>
            <a:spLocks noGrp="1" noChangeArrowheads="1"/>
          </p:cNvSpPr>
          <p:nvPr>
            <p:ph type="sldNum" sz="quarter" idx="5"/>
          </p:nvPr>
        </p:nvSpPr>
        <p:spPr/>
        <p:txBody>
          <a:bodyPr/>
          <a:lstStyle/>
          <a:p>
            <a:pPr>
              <a:defRPr/>
            </a:pPr>
            <a:fld id="{C3FE9707-14DD-48E4-B2EC-D2CED08BA138}" type="slidenum">
              <a:rPr lang="en-GB" smtClean="0">
                <a:latin typeface="Arial" pitchFamily="34" charset="0"/>
              </a:rPr>
              <a:pPr>
                <a:defRPr/>
              </a:pPr>
              <a:t>22</a:t>
            </a:fld>
            <a:endParaRPr lang="en-GB" smtClean="0">
              <a:latin typeface="Arial" pitchFamily="34" charset="0"/>
            </a:endParaRPr>
          </a:p>
        </p:txBody>
      </p:sp>
      <p:sp>
        <p:nvSpPr>
          <p:cNvPr id="104452" name="Rectangle 2"/>
          <p:cNvSpPr>
            <a:spLocks noGrp="1" noRot="1" noChangeAspect="1" noChangeArrowheads="1" noTextEdit="1"/>
          </p:cNvSpPr>
          <p:nvPr>
            <p:ph type="sldImg"/>
          </p:nvPr>
        </p:nvSpPr>
        <p:spPr>
          <a:xfrm>
            <a:off x="1979613" y="125413"/>
            <a:ext cx="2897187" cy="2171700"/>
          </a:xfrm>
          <a:ln/>
        </p:spPr>
      </p:sp>
      <p:sp>
        <p:nvSpPr>
          <p:cNvPr id="104453"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Ворота</a:t>
            </a:r>
          </a:p>
          <a:p>
            <a:pPr eaLnBrk="1" hangingPunct="1"/>
            <a:r>
              <a:rPr lang="ru-RU" dirty="0" smtClean="0">
                <a:latin typeface="Arial" pitchFamily="34" charset="0"/>
              </a:rPr>
              <a:t>Ворота – это относительно новая форма знака. Они особенно удобны в качестве подветренного знака. Ворота позволяют яхте, которая хочет </a:t>
            </a:r>
            <a:r>
              <a:rPr lang="ru-RU" dirty="0" err="1" smtClean="0">
                <a:latin typeface="Arial" pitchFamily="34" charset="0"/>
              </a:rPr>
              <a:t>лавироваться</a:t>
            </a:r>
            <a:r>
              <a:rPr lang="ru-RU" dirty="0" smtClean="0">
                <a:latin typeface="Arial" pitchFamily="34" charset="0"/>
              </a:rPr>
              <a:t> с левой стороны дистанции, идти туда, не пересекаясь с яхтами, идущими к нижнему знаку под спинакерами. Чтобы добиться этого, такая яхта должна огибать один знак правым бортом. </a:t>
            </a:r>
          </a:p>
          <a:p>
            <a:pPr eaLnBrk="1" hangingPunct="1"/>
            <a:endParaRPr lang="ru-RU" dirty="0" smtClean="0">
              <a:latin typeface="Arial" pitchFamily="34" charset="0"/>
            </a:endParaRPr>
          </a:p>
          <a:p>
            <a:pPr eaLnBrk="1" hangingPunct="1"/>
            <a:r>
              <a:rPr lang="ru-RU" b="1" dirty="0" smtClean="0">
                <a:latin typeface="Arial" pitchFamily="34" charset="0"/>
              </a:rPr>
              <a:t>Ширина ворот </a:t>
            </a:r>
          </a:p>
          <a:p>
            <a:pPr eaLnBrk="1" hangingPunct="1"/>
            <a:r>
              <a:rPr lang="ru-RU" dirty="0" smtClean="0">
                <a:latin typeface="Arial" pitchFamily="34" charset="0"/>
              </a:rPr>
              <a:t>Правила парусных гонок требуют, чтобы вокруг каждого знака, подлежащего </a:t>
            </a:r>
            <a:r>
              <a:rPr lang="ru-RU" dirty="0" err="1" smtClean="0">
                <a:latin typeface="Arial" pitchFamily="34" charset="0"/>
              </a:rPr>
              <a:t>огибанию</a:t>
            </a:r>
            <a:r>
              <a:rPr lang="ru-RU" dirty="0" smtClean="0">
                <a:latin typeface="Arial" pitchFamily="34" charset="0"/>
              </a:rPr>
              <a:t>,  было достаточно места, чтобы «начертить» окружность радиусом 3 длины корпуса. Еще одна длина корпуса нужна в качестве прослойки между двумя «зонами» знаков ворот. Таким образом, получается минимальное расстояние между знаками ворот  равное 7-ми длинам корпуса. Однако, практика показала, что такие ворота – очень узкие  и не подходят многим классам, особенно новым высокоскоростным лодкам. Сейчас рекомендуется ставить ворота шириной между 9 и 10 длин корпуса. При сильном ветре и, как следствие, высокой волне, может понадобиться большее расстояние.</a:t>
            </a:r>
          </a:p>
          <a:p>
            <a:pPr eaLnBrk="1" hangingPunct="1"/>
            <a:r>
              <a:rPr lang="ru-RU" dirty="0" smtClean="0">
                <a:latin typeface="Arial" pitchFamily="34" charset="0"/>
              </a:rPr>
              <a:t>ППГ 86.1(</a:t>
            </a:r>
            <a:r>
              <a:rPr lang="en-US" dirty="0" smtClean="0">
                <a:latin typeface="Arial" pitchFamily="34" charset="0"/>
              </a:rPr>
              <a:t>b)</a:t>
            </a:r>
            <a:r>
              <a:rPr lang="ru-RU" dirty="0" smtClean="0">
                <a:latin typeface="Arial" pitchFamily="34" charset="0"/>
              </a:rPr>
              <a:t> позволяет гоночной инструкции изменять число длин корпуса, определяющих зону вокруг знака, на «две» или «четыре», при условии, что это число будет одинаковым для всех знаков и всех яхт, использующих такие знаки. В этом случае, вышеупомянутые цифры, характеризующие минимальную, максимальную и рекомендованную ширину между знаками ворот должны измениться соответствующим образом. </a:t>
            </a:r>
          </a:p>
          <a:p>
            <a:pPr eaLnBrk="1" hangingPunct="1"/>
            <a:endParaRPr lang="ru-RU" dirty="0" smtClean="0">
              <a:latin typeface="Arial" pitchFamily="34" charset="0"/>
            </a:endParaRPr>
          </a:p>
          <a:p>
            <a:pPr eaLnBrk="1" hangingPunct="1"/>
            <a:r>
              <a:rPr lang="ru-RU" b="1" dirty="0" smtClean="0">
                <a:latin typeface="Arial" pitchFamily="34" charset="0"/>
              </a:rPr>
              <a:t>Смещение ворот</a:t>
            </a:r>
          </a:p>
          <a:p>
            <a:pPr eaLnBrk="1" hangingPunct="1"/>
            <a:r>
              <a:rPr lang="ru-RU" dirty="0" smtClean="0">
                <a:latin typeface="Arial" pitchFamily="34" charset="0"/>
              </a:rPr>
              <a:t>Опытный главный судья может выставить знак ворот с необходимым смещением, как стартовую линию, чтобы создать условия, при которых лодки будут использовать обе стороны дистанции.  </a:t>
            </a:r>
            <a:r>
              <a:rPr lang="ru-RU" b="1" dirty="0" smtClean="0">
                <a:latin typeface="Arial" pitchFamily="34" charset="0"/>
              </a:rPr>
              <a:t> </a:t>
            </a:r>
            <a:endParaRPr lang="en-GB" b="1" dirty="0" smtClean="0">
              <a:latin typeface="Arial" pitchFamily="34" charset="0"/>
            </a:endParaRPr>
          </a:p>
          <a:p>
            <a:pPr eaLnBrk="1" hangingPunct="1"/>
            <a:endParaRPr lang="ru-RU" dirty="0" smtClean="0">
              <a:latin typeface="Arial" pitchFamily="34" charset="0"/>
            </a:endParaRPr>
          </a:p>
          <a:p>
            <a:pPr eaLnBrk="1" hangingPunct="1"/>
            <a:r>
              <a:rPr lang="ru-RU" b="1" dirty="0" smtClean="0">
                <a:latin typeface="Arial" pitchFamily="34" charset="0"/>
              </a:rPr>
              <a:t>Выставление ворот </a:t>
            </a:r>
          </a:p>
          <a:p>
            <a:pPr eaLnBrk="1" hangingPunct="1"/>
            <a:r>
              <a:rPr lang="ru-RU" dirty="0" smtClean="0">
                <a:latin typeface="Arial" pitchFamily="34" charset="0"/>
              </a:rPr>
              <a:t>Процедура выставления ворот очень похожа не выставление стартовой линии. Обычно первым выставляется знак ближайший к судну ГК, примерно в 50-ти метрах на ветер от стартовой линии и в середине  будущей финишной линии. Второй знак выставляется относительно первого, как левый конец стартовой линии, при выставлении старта. Его буксируют в точку, а якорь лежит на судне-установщике. Как только знак оказывается в точке, якорь бросают. </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Альтернативный способ – это работа двух установщиков, которые идут под двигателем против ветра на расстоянии ширины ворот друг от друга, каждый буксирует по знаку. По сигналу оба установщика бросают якоря одновременно. </a:t>
            </a:r>
            <a:endParaRPr lang="en-GB" dirty="0" smtClean="0">
              <a:latin typeface="Arial" pitchFamily="34" charset="0"/>
            </a:endParaRPr>
          </a:p>
          <a:p>
            <a:pPr eaLnBrk="1" hangingPunct="1"/>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5475" name="Rectangle 7"/>
          <p:cNvSpPr>
            <a:spLocks noGrp="1" noChangeArrowheads="1"/>
          </p:cNvSpPr>
          <p:nvPr>
            <p:ph type="sldNum" sz="quarter" idx="5"/>
          </p:nvPr>
        </p:nvSpPr>
        <p:spPr/>
        <p:txBody>
          <a:bodyPr/>
          <a:lstStyle/>
          <a:p>
            <a:pPr>
              <a:defRPr/>
            </a:pPr>
            <a:fld id="{0F6BA416-642A-4D84-8590-B0462B6CB4A9}" type="slidenum">
              <a:rPr lang="en-GB" smtClean="0">
                <a:latin typeface="Arial" pitchFamily="34" charset="0"/>
              </a:rPr>
              <a:pPr>
                <a:defRPr/>
              </a:pPr>
              <a:t>23</a:t>
            </a:fld>
            <a:endParaRPr lang="en-GB" smtClean="0">
              <a:latin typeface="Arial" pitchFamily="34" charset="0"/>
            </a:endParaRPr>
          </a:p>
        </p:txBody>
      </p:sp>
      <p:sp>
        <p:nvSpPr>
          <p:cNvPr id="105476" name="Rectangle 2"/>
          <p:cNvSpPr>
            <a:spLocks noGrp="1" noRot="1" noChangeAspect="1" noChangeArrowheads="1" noTextEdit="1"/>
          </p:cNvSpPr>
          <p:nvPr>
            <p:ph type="sldImg"/>
          </p:nvPr>
        </p:nvSpPr>
        <p:spPr>
          <a:xfrm>
            <a:off x="1979613" y="125413"/>
            <a:ext cx="2897187" cy="2171700"/>
          </a:xfrm>
          <a:ln/>
        </p:spPr>
      </p:sp>
      <p:sp>
        <p:nvSpPr>
          <p:cNvPr id="105477"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Трапеция</a:t>
            </a:r>
          </a:p>
          <a:p>
            <a:pPr eaLnBrk="1" hangingPunct="1"/>
            <a:r>
              <a:rPr lang="ru-RU" smtClean="0">
                <a:latin typeface="Arial" pitchFamily="34" charset="0"/>
              </a:rPr>
              <a:t>Для этого типа дистанции требуется больше ресурсов: знаков, лодок, персонала. Эту дистанцию сложно выставлять и еще сложнее двигать, если во время гонки заходит ветер. </a:t>
            </a:r>
          </a:p>
          <a:p>
            <a:pPr eaLnBrk="1" hangingPunct="1"/>
            <a:endParaRPr lang="ru-RU" smtClean="0">
              <a:latin typeface="Arial" pitchFamily="34" charset="0"/>
            </a:endParaRPr>
          </a:p>
          <a:p>
            <a:pPr eaLnBrk="1" hangingPunct="1"/>
            <a:r>
              <a:rPr lang="ru-RU" smtClean="0">
                <a:latin typeface="Arial" pitchFamily="34" charset="0"/>
              </a:rPr>
              <a:t>Для трапеции требуется гораздо больше пространства, чем для дистанций других типов. Когда эту дистанцию только начали использовать, длина участка между петлями равнялась длине лавировки от 1 до 2 знака. В последнее время практика показала, что этот участок дистанции является не более, чем прослойкой между двумя петлями (между знаками 1 и 4 – внутренней петлей и знаками 2 и 3 – наружной петлей). Рекомендуемая длина этого участка дистанции (от знака 1 до знака 2) – 2</a:t>
            </a:r>
            <a:r>
              <a:rPr lang="en-US" smtClean="0">
                <a:latin typeface="Arial" pitchFamily="34" charset="0"/>
              </a:rPr>
              <a:t>/</a:t>
            </a:r>
            <a:r>
              <a:rPr lang="ru-RU" smtClean="0">
                <a:latin typeface="Arial" pitchFamily="34" charset="0"/>
              </a:rPr>
              <a:t>3 длины лавировки.  </a:t>
            </a:r>
          </a:p>
          <a:p>
            <a:pPr eaLnBrk="1" hangingPunct="1"/>
            <a:endParaRPr lang="ru-RU" smtClean="0">
              <a:latin typeface="Arial" pitchFamily="34" charset="0"/>
            </a:endParaRPr>
          </a:p>
          <a:p>
            <a:pPr eaLnBrk="1" hangingPunct="1"/>
            <a:r>
              <a:rPr lang="ru-RU" b="1" smtClean="0">
                <a:latin typeface="Arial" pitchFamily="34" charset="0"/>
              </a:rPr>
              <a:t>Преимущества трапеции</a:t>
            </a:r>
          </a:p>
          <a:p>
            <a:pPr eaLnBrk="1" hangingPunct="1"/>
            <a:r>
              <a:rPr lang="ru-RU" smtClean="0">
                <a:latin typeface="Arial" pitchFamily="34" charset="0"/>
              </a:rPr>
              <a:t>Гонки для двух классов или несколько групп одного класса</a:t>
            </a:r>
            <a:r>
              <a:rPr lang="ru-RU" b="1" smtClean="0">
                <a:latin typeface="Arial" pitchFamily="34" charset="0"/>
              </a:rPr>
              <a:t> </a:t>
            </a:r>
            <a:r>
              <a:rPr lang="ru-RU" smtClean="0">
                <a:latin typeface="Arial" pitchFamily="34" charset="0"/>
              </a:rPr>
              <a:t>могут легко проводиться на дистанции в форме трапеции. Преимущество состоит в том, что размер флота можно сократить и, следовательно, сделать длину стартовой линии короче.  </a:t>
            </a:r>
            <a:r>
              <a:rPr lang="ru-RU" b="1" smtClean="0">
                <a:latin typeface="Arial" pitchFamily="34" charset="0"/>
              </a:rPr>
              <a:t> </a:t>
            </a:r>
          </a:p>
          <a:p>
            <a:pPr eaLnBrk="1" hangingPunct="1"/>
            <a:endParaRPr lang="ru-RU" smtClean="0">
              <a:latin typeface="Arial" pitchFamily="34" charset="0"/>
            </a:endParaRPr>
          </a:p>
          <a:p>
            <a:pPr eaLnBrk="1" hangingPunct="1"/>
            <a:r>
              <a:rPr lang="ru-RU" b="1" smtClean="0">
                <a:latin typeface="Arial" pitchFamily="34" charset="0"/>
              </a:rPr>
              <a:t>Недостатки трапеции</a:t>
            </a:r>
          </a:p>
          <a:p>
            <a:pPr eaLnBrk="1" hangingPunct="1"/>
            <a:r>
              <a:rPr lang="ru-RU" smtClean="0">
                <a:latin typeface="Arial" pitchFamily="34" charset="0"/>
              </a:rPr>
              <a:t>Главные трудности возникают при заходах ветра. Теоретически, должно быть возможным развернуть дистанцию вокруг одной марки, но и тогда придется двигать до 5-ти знаков. В действительности перемещают два наветренных знака (знаки 1 и 2). Это несложно, но это существенно изменяет конфигурацию всей дистанции и влечет за собой другую проблему – необходимость корректировки финишной линии. </a:t>
            </a:r>
          </a:p>
          <a:p>
            <a:pPr eaLnBrk="1" hangingPunct="1"/>
            <a:endParaRPr lang="ru-RU" smtClean="0">
              <a:latin typeface="Arial" pitchFamily="34" charset="0"/>
            </a:endParaRPr>
          </a:p>
          <a:p>
            <a:pPr eaLnBrk="1" hangingPunct="1"/>
            <a:r>
              <a:rPr lang="ru-RU" smtClean="0">
                <a:latin typeface="Arial" pitchFamily="34" charset="0"/>
              </a:rPr>
              <a:t>Иногда на внутренней и наружной петлях дует ветер разных направлений и силы.</a:t>
            </a:r>
          </a:p>
          <a:p>
            <a:pPr eaLnBrk="1" hangingPunct="1"/>
            <a:r>
              <a:rPr lang="ru-RU" smtClean="0">
                <a:latin typeface="Arial" pitchFamily="34" charset="0"/>
              </a:rPr>
              <a:t>   </a:t>
            </a:r>
            <a:r>
              <a:rPr lang="ru-RU" b="1" smtClean="0">
                <a:latin typeface="Arial" pitchFamily="34" charset="0"/>
              </a:rPr>
              <a:t> </a:t>
            </a:r>
            <a:endParaRPr lang="en-GB" b="1" smtClean="0">
              <a:latin typeface="Arial" pitchFamily="34" charset="0"/>
            </a:endParaRPr>
          </a:p>
          <a:p>
            <a:pPr eaLnBrk="1" hangingPunct="1"/>
            <a:r>
              <a:rPr lang="ru-RU" b="1" smtClean="0">
                <a:latin typeface="Arial" pitchFamily="34" charset="0"/>
              </a:rPr>
              <a:t>Рекомендации</a:t>
            </a:r>
            <a:r>
              <a:rPr lang="ru-RU" smtClean="0">
                <a:latin typeface="Arial" pitchFamily="34" charset="0"/>
              </a:rPr>
              <a:t> </a:t>
            </a:r>
          </a:p>
          <a:p>
            <a:pPr eaLnBrk="1" hangingPunct="1"/>
            <a:r>
              <a:rPr lang="ru-RU" smtClean="0">
                <a:latin typeface="Arial" pitchFamily="34" charset="0"/>
              </a:rPr>
              <a:t>Лучше всего, если позволяют ресурсы, выставлять две отдельных дистанции типа лавировка – полный курс, и чтобы на каждой работал свой гоночный комитет, чем пытаться проводить гонки на одной трапециевидной дистанции с одним гоночным комитетом. </a:t>
            </a:r>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6499" name="Rectangle 7"/>
          <p:cNvSpPr>
            <a:spLocks noGrp="1" noChangeArrowheads="1"/>
          </p:cNvSpPr>
          <p:nvPr>
            <p:ph type="sldNum" sz="quarter" idx="5"/>
          </p:nvPr>
        </p:nvSpPr>
        <p:spPr/>
        <p:txBody>
          <a:bodyPr/>
          <a:lstStyle/>
          <a:p>
            <a:pPr>
              <a:defRPr/>
            </a:pPr>
            <a:fld id="{DEEC1CF5-F1D8-4C1C-B176-066A76D0A6A6}" type="slidenum">
              <a:rPr lang="en-GB" smtClean="0">
                <a:latin typeface="Arial" pitchFamily="34" charset="0"/>
              </a:rPr>
              <a:pPr>
                <a:defRPr/>
              </a:pPr>
              <a:t>24</a:t>
            </a:fld>
            <a:endParaRPr lang="en-GB" smtClean="0">
              <a:latin typeface="Arial" pitchFamily="34" charset="0"/>
            </a:endParaRPr>
          </a:p>
        </p:txBody>
      </p:sp>
      <p:sp>
        <p:nvSpPr>
          <p:cNvPr id="106500" name="Rectangle 4"/>
          <p:cNvSpPr>
            <a:spLocks noGrp="1" noRot="1" noChangeAspect="1" noChangeArrowheads="1" noTextEdit="1"/>
          </p:cNvSpPr>
          <p:nvPr>
            <p:ph type="sldImg"/>
          </p:nvPr>
        </p:nvSpPr>
        <p:spPr>
          <a:ln/>
        </p:spPr>
      </p:sp>
      <p:sp>
        <p:nvSpPr>
          <p:cNvPr id="106501" name="Rectangle 5"/>
          <p:cNvSpPr>
            <a:spLocks noGrp="1" noChangeAspect="1" noChangeArrowheads="1"/>
          </p:cNvSpPr>
          <p:nvPr>
            <p:ph type="body" idx="1"/>
          </p:nvPr>
        </p:nvSpPr>
        <p:spPr>
          <a:noFill/>
          <a:ln/>
        </p:spPr>
        <p:txBody>
          <a:bodyPr/>
          <a:lstStyle/>
          <a:p>
            <a:pPr eaLnBrk="1" hangingPunct="1"/>
            <a:r>
              <a:rPr lang="en-US" b="1" smtClean="0">
                <a:latin typeface="Arial" pitchFamily="34" charset="0"/>
              </a:rPr>
              <a:t>[</a:t>
            </a:r>
            <a:r>
              <a:rPr lang="ru-RU" b="1" smtClean="0">
                <a:latin typeface="Arial" pitchFamily="34" charset="0"/>
              </a:rPr>
              <a:t>В оригинале говорится о приливно-отливном течении (не актуальном для России), но эти же принципы применимы для любого течения (например, речного), поэтому вместо слова «прилив» в переводе использовано слово «течение»</a:t>
            </a:r>
            <a:r>
              <a:rPr lang="en-US" b="1" smtClean="0">
                <a:latin typeface="Arial" pitchFamily="34" charset="0"/>
              </a:rPr>
              <a:t>]</a:t>
            </a:r>
            <a:endParaRPr lang="ru-RU" b="1" smtClean="0">
              <a:latin typeface="Arial" pitchFamily="34" charset="0"/>
            </a:endParaRPr>
          </a:p>
          <a:p>
            <a:pPr eaLnBrk="1" hangingPunct="1"/>
            <a:endParaRPr lang="en-GB" b="1" smtClean="0">
              <a:latin typeface="Arial" pitchFamily="34" charset="0"/>
            </a:endParaRPr>
          </a:p>
          <a:p>
            <a:pPr eaLnBrk="1" hangingPunct="1"/>
            <a:r>
              <a:rPr lang="ru-RU" b="1" smtClean="0">
                <a:latin typeface="Arial" pitchFamily="34" charset="0"/>
              </a:rPr>
              <a:t>Компенсация течения </a:t>
            </a:r>
          </a:p>
          <a:p>
            <a:pPr eaLnBrk="1" hangingPunct="1"/>
            <a:r>
              <a:rPr lang="ru-RU" smtClean="0">
                <a:latin typeface="Arial" pitchFamily="34" charset="0"/>
              </a:rPr>
              <a:t>К счастью, во многих местах нет этой проблемы!</a:t>
            </a:r>
          </a:p>
          <a:p>
            <a:pPr eaLnBrk="1" hangingPunct="1"/>
            <a:endParaRPr lang="en-GB" smtClean="0">
              <a:latin typeface="Arial" pitchFamily="34" charset="0"/>
            </a:endParaRPr>
          </a:p>
          <a:p>
            <a:pPr eaLnBrk="1" hangingPunct="1"/>
            <a:r>
              <a:rPr lang="ru-RU" smtClean="0">
                <a:latin typeface="Arial" pitchFamily="34" charset="0"/>
              </a:rPr>
              <a:t>Однако, так как главные судьи становятся более мобильными и назначаются на судейство вне своих родных акваторий, важно, чтобы они понимали проблемы, создаваемые течением в зоне дистанции. Приведенные здесь инструкции основаны на многолетнем опыте многих главных судей. Это самые общие инструкции, эмпирические правила для подстройки дистанции и компенсации течения.</a:t>
            </a:r>
          </a:p>
          <a:p>
            <a:pPr eaLnBrk="1" hangingPunct="1"/>
            <a:endParaRPr lang="en-GB" smtClean="0">
              <a:latin typeface="Arial" pitchFamily="34" charset="0"/>
            </a:endParaRPr>
          </a:p>
          <a:p>
            <a:pPr eaLnBrk="1" hangingPunct="1"/>
            <a:r>
              <a:rPr lang="ru-RU" smtClean="0">
                <a:latin typeface="Arial" pitchFamily="34" charset="0"/>
              </a:rPr>
              <a:t>Причина, по которой здесь даются только самые общие инструкции, в том, что нет двух одинаковых акваторий. Иногда старт может находиться в зоне со слабым течением, а на верхнем знаке, наоборот, течение  может быть  4 или 5 узлов. В некоторых местах пытаться скомпенсировать течение практически невозможно!</a:t>
            </a:r>
          </a:p>
          <a:p>
            <a:pPr eaLnBrk="1" hangingPunct="1"/>
            <a:endParaRPr lang="en-GB" smtClean="0">
              <a:latin typeface="Arial" pitchFamily="34" charset="0"/>
            </a:endParaRPr>
          </a:p>
          <a:p>
            <a:pPr eaLnBrk="1" hangingPunct="1"/>
            <a:r>
              <a:rPr lang="ru-RU" b="1" smtClean="0">
                <a:latin typeface="Arial" pitchFamily="34" charset="0"/>
              </a:rPr>
              <a:t>Участок дистанции против ветра</a:t>
            </a:r>
            <a:endParaRPr lang="en-GB" b="1" smtClean="0">
              <a:latin typeface="Arial" pitchFamily="34" charset="0"/>
            </a:endParaRPr>
          </a:p>
          <a:p>
            <a:pPr eaLnBrk="1" hangingPunct="1"/>
            <a:r>
              <a:rPr lang="ru-RU" smtClean="0">
                <a:latin typeface="Arial" pitchFamily="34" charset="0"/>
              </a:rPr>
              <a:t>При ветре средней силы, 3 балла Бофорта, и течении в 1 узел под 90 градусов к ветру, смещайте верхний знак приблизительно на 8 градусов по течению.</a:t>
            </a:r>
          </a:p>
          <a:p>
            <a:pPr eaLnBrk="1" hangingPunct="1"/>
            <a:endParaRPr lang="en-GB" smtClean="0">
              <a:latin typeface="Arial" pitchFamily="34" charset="0"/>
            </a:endParaRPr>
          </a:p>
          <a:p>
            <a:pPr eaLnBrk="1" hangingPunct="1"/>
            <a:r>
              <a:rPr lang="ru-RU" smtClean="0">
                <a:latin typeface="Arial" pitchFamily="34" charset="0"/>
              </a:rPr>
              <a:t>При слабом ветре увеличивайте отклонение вдвое.</a:t>
            </a:r>
          </a:p>
          <a:p>
            <a:pPr eaLnBrk="1" hangingPunct="1"/>
            <a:endParaRPr lang="en-GB" smtClean="0">
              <a:latin typeface="Arial" pitchFamily="34" charset="0"/>
            </a:endParaRPr>
          </a:p>
          <a:p>
            <a:pPr eaLnBrk="1" hangingPunct="1"/>
            <a:r>
              <a:rPr lang="ru-RU" smtClean="0">
                <a:latin typeface="Arial" pitchFamily="34" charset="0"/>
              </a:rPr>
              <a:t>Если течение диагонально к ветру, уменьшайте отклонение вдвое.</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7523" name="Rectangle 7"/>
          <p:cNvSpPr>
            <a:spLocks noGrp="1" noChangeArrowheads="1"/>
          </p:cNvSpPr>
          <p:nvPr>
            <p:ph type="sldNum" sz="quarter" idx="5"/>
          </p:nvPr>
        </p:nvSpPr>
        <p:spPr/>
        <p:txBody>
          <a:bodyPr/>
          <a:lstStyle/>
          <a:p>
            <a:pPr>
              <a:defRPr/>
            </a:pPr>
            <a:fld id="{D4BA90D3-783B-441A-A8EB-0D0A26A9B070}" type="slidenum">
              <a:rPr lang="en-GB" smtClean="0">
                <a:latin typeface="Arial" pitchFamily="34" charset="0"/>
              </a:rPr>
              <a:pPr>
                <a:defRPr/>
              </a:pPr>
              <a:t>25</a:t>
            </a:fld>
            <a:endParaRPr lang="en-GB" smtClean="0">
              <a:latin typeface="Arial" pitchFamily="34" charset="0"/>
            </a:endParaRPr>
          </a:p>
        </p:txBody>
      </p:sp>
      <p:sp>
        <p:nvSpPr>
          <p:cNvPr id="107524" name="Rectangle 1028"/>
          <p:cNvSpPr>
            <a:spLocks noGrp="1" noRot="1" noChangeAspect="1" noChangeArrowheads="1" noTextEdit="1"/>
          </p:cNvSpPr>
          <p:nvPr>
            <p:ph type="sldImg"/>
          </p:nvPr>
        </p:nvSpPr>
        <p:spPr>
          <a:ln/>
        </p:spPr>
      </p:sp>
      <p:sp>
        <p:nvSpPr>
          <p:cNvPr id="107525" name="Rectangle 1029"/>
          <p:cNvSpPr>
            <a:spLocks noGrp="1" noChangeAspect="1" noChangeArrowheads="1"/>
          </p:cNvSpPr>
          <p:nvPr>
            <p:ph type="body" idx="1"/>
          </p:nvPr>
        </p:nvSpPr>
        <p:spPr>
          <a:noFill/>
          <a:ln/>
        </p:spPr>
        <p:txBody>
          <a:bodyPr/>
          <a:lstStyle/>
          <a:p>
            <a:pPr eaLnBrk="1" hangingPunct="1"/>
            <a:r>
              <a:rPr lang="ru-RU" b="1" dirty="0" smtClean="0">
                <a:latin typeface="Arial" pitchFamily="34" charset="0"/>
              </a:rPr>
              <a:t>Участок дистанции вниз по ветру</a:t>
            </a:r>
            <a:endParaRPr lang="en-GB" b="1" dirty="0" smtClean="0">
              <a:latin typeface="Arial" pitchFamily="34" charset="0"/>
            </a:endParaRPr>
          </a:p>
          <a:p>
            <a:pPr eaLnBrk="1" hangingPunct="1"/>
            <a:r>
              <a:rPr lang="ru-RU" dirty="0" smtClean="0">
                <a:latin typeface="Arial" pitchFamily="34" charset="0"/>
              </a:rPr>
              <a:t>Помните</a:t>
            </a:r>
            <a:r>
              <a:rPr lang="en-GB" dirty="0" smtClean="0">
                <a:latin typeface="Arial" pitchFamily="34" charset="0"/>
              </a:rPr>
              <a:t>! </a:t>
            </a:r>
            <a:r>
              <a:rPr lang="ru-RU" dirty="0" smtClean="0">
                <a:latin typeface="Arial" pitchFamily="34" charset="0"/>
              </a:rPr>
              <a:t>Участок дистанции для полных курсов следует выставлять гораздо точнее по отношению к ветру, чтобы яхты могли разделиться, делая повороты фордевинд. Это особенно касается яхт с ассиметричными спинакерами. Цель – дать яхтсменам шанс использовать тактические маневры для опережения соперников.</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Применяется такое же эмпирическое правило, как и для участка против ветра.</a:t>
            </a:r>
          </a:p>
          <a:p>
            <a:pPr eaLnBrk="1" hangingPunct="1"/>
            <a:endParaRPr lang="en-GB" dirty="0" smtClean="0">
              <a:latin typeface="Arial" pitchFamily="34" charset="0"/>
            </a:endParaRPr>
          </a:p>
          <a:p>
            <a:pPr eaLnBrk="1" hangingPunct="1"/>
            <a:r>
              <a:rPr lang="ru-RU" dirty="0" smtClean="0">
                <a:latin typeface="Arial" pitchFamily="34" charset="0"/>
              </a:rPr>
              <a:t>При ветре средней силы, 3 балла Бофорта, и течении в 1 узел под 90 градусов к ветру сдвигайте нижний знак приблизительно на 8 градусов по течению.</a:t>
            </a:r>
          </a:p>
          <a:p>
            <a:pPr eaLnBrk="1" hangingPunct="1"/>
            <a:endParaRPr lang="en-GB" dirty="0" smtClean="0">
              <a:latin typeface="Arial" pitchFamily="34" charset="0"/>
            </a:endParaRPr>
          </a:p>
          <a:p>
            <a:pPr eaLnBrk="1" hangingPunct="1"/>
            <a:r>
              <a:rPr lang="ru-RU" dirty="0" smtClean="0">
                <a:latin typeface="Arial" pitchFamily="34" charset="0"/>
              </a:rPr>
              <a:t>При слабом ветре увеличивайте отклонение вдвое.</a:t>
            </a:r>
          </a:p>
          <a:p>
            <a:pPr eaLnBrk="1" hangingPunct="1"/>
            <a:endParaRPr lang="en-GB" dirty="0" smtClean="0">
              <a:latin typeface="Arial" pitchFamily="34" charset="0"/>
            </a:endParaRPr>
          </a:p>
          <a:p>
            <a:pPr eaLnBrk="1" hangingPunct="1"/>
            <a:r>
              <a:rPr lang="ru-RU" dirty="0" smtClean="0">
                <a:latin typeface="Arial" pitchFamily="34" charset="0"/>
              </a:rPr>
              <a:t>Если течение диагонально к ветру, уменьшайте отклонение в два раза.</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8547" name="Rectangle 7"/>
          <p:cNvSpPr>
            <a:spLocks noGrp="1" noChangeArrowheads="1"/>
          </p:cNvSpPr>
          <p:nvPr>
            <p:ph type="sldNum" sz="quarter" idx="5"/>
          </p:nvPr>
        </p:nvSpPr>
        <p:spPr/>
        <p:txBody>
          <a:bodyPr/>
          <a:lstStyle/>
          <a:p>
            <a:pPr>
              <a:defRPr/>
            </a:pPr>
            <a:fld id="{FBDB7A98-2098-4F57-AD70-84291C75E8C8}" type="slidenum">
              <a:rPr lang="en-GB" smtClean="0">
                <a:latin typeface="Arial" pitchFamily="34" charset="0"/>
              </a:rPr>
              <a:pPr>
                <a:defRPr/>
              </a:pPr>
              <a:t>26</a:t>
            </a:fld>
            <a:endParaRPr lang="en-GB" smtClean="0">
              <a:latin typeface="Arial" pitchFamily="34" charset="0"/>
            </a:endParaRPr>
          </a:p>
        </p:txBody>
      </p:sp>
      <p:sp>
        <p:nvSpPr>
          <p:cNvPr id="108548" name="Rectangle 4"/>
          <p:cNvSpPr>
            <a:spLocks noGrp="1" noRot="1" noChangeAspect="1" noChangeArrowheads="1" noTextEdit="1"/>
          </p:cNvSpPr>
          <p:nvPr>
            <p:ph type="sldImg"/>
          </p:nvPr>
        </p:nvSpPr>
        <p:spPr>
          <a:ln/>
        </p:spPr>
      </p:sp>
      <p:sp>
        <p:nvSpPr>
          <p:cNvPr id="108549" name="Rectangle 5"/>
          <p:cNvSpPr>
            <a:spLocks noGrp="1" noChangeAspect="1" noChangeArrowheads="1"/>
          </p:cNvSpPr>
          <p:nvPr>
            <p:ph type="body" idx="1"/>
          </p:nvPr>
        </p:nvSpPr>
        <p:spPr>
          <a:noFill/>
          <a:ln/>
        </p:spPr>
        <p:txBody>
          <a:bodyPr/>
          <a:lstStyle/>
          <a:p>
            <a:pPr eaLnBrk="1" hangingPunct="1"/>
            <a:r>
              <a:rPr lang="ru-RU" b="1" smtClean="0">
                <a:latin typeface="Arial" pitchFamily="34" charset="0"/>
              </a:rPr>
              <a:t>Компенсация течения </a:t>
            </a:r>
            <a:r>
              <a:rPr lang="en-GB" b="1" smtClean="0">
                <a:latin typeface="Arial" pitchFamily="34" charset="0"/>
              </a:rPr>
              <a:t>– </a:t>
            </a:r>
            <a:r>
              <a:rPr lang="ru-RU" b="1" smtClean="0">
                <a:latin typeface="Arial" pitchFamily="34" charset="0"/>
              </a:rPr>
              <a:t>компромисс</a:t>
            </a:r>
            <a:endParaRPr lang="en-GB" b="1" smtClean="0">
              <a:latin typeface="Arial" pitchFamily="34" charset="0"/>
            </a:endParaRPr>
          </a:p>
          <a:p>
            <a:pPr eaLnBrk="1" hangingPunct="1"/>
            <a:r>
              <a:rPr lang="ru-RU" smtClean="0">
                <a:latin typeface="Arial" pitchFamily="34" charset="0"/>
              </a:rPr>
              <a:t>На двух предыдущих слайдах показано, что надо делать при установке дистанции, когда действует сильное поперечное течение. Однако это создает свои проблемы. Если сдвинуть первый знак на 8 градусов по течению, он уже не будет находиться прямо с наветра от стартовой линии. Это создаст проблему, потому что нам нужно точно выставить участок вниз по ветру, как было описано ранее. Смещение нижнего знака на 8 градусов передвинет его еще дальше от стартовой линии.</a:t>
            </a:r>
          </a:p>
          <a:p>
            <a:pPr eaLnBrk="1" hangingPunct="1"/>
            <a:endParaRPr lang="en-GB" smtClean="0">
              <a:latin typeface="Arial" pitchFamily="34" charset="0"/>
            </a:endParaRPr>
          </a:p>
          <a:p>
            <a:pPr eaLnBrk="1" hangingPunct="1"/>
            <a:r>
              <a:rPr lang="ru-RU" b="1" smtClean="0">
                <a:latin typeface="Arial" pitchFamily="34" charset="0"/>
              </a:rPr>
              <a:t>Компромисс</a:t>
            </a:r>
            <a:endParaRPr lang="en-GB" b="1" smtClean="0">
              <a:latin typeface="Arial" pitchFamily="34" charset="0"/>
            </a:endParaRPr>
          </a:p>
          <a:p>
            <a:pPr eaLnBrk="1" hangingPunct="1"/>
            <a:r>
              <a:rPr lang="ru-RU" smtClean="0">
                <a:latin typeface="Arial" pitchFamily="34" charset="0"/>
              </a:rPr>
              <a:t>Обратите внимание что угол смещения на картинке вверху – всего 4 градуса. Это не полностью удовлетворяет наши потребности, но может быть единственно возможным вариантом.</a:t>
            </a:r>
            <a:endParaRPr lang="en-GB" smtClean="0">
              <a:latin typeface="Arial" pitchFamily="34" charset="0"/>
            </a:endParaRPr>
          </a:p>
          <a:p>
            <a:pPr eaLnBrk="1" hangingPunct="1"/>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09571" name="Rectangle 7"/>
          <p:cNvSpPr>
            <a:spLocks noGrp="1" noChangeArrowheads="1"/>
          </p:cNvSpPr>
          <p:nvPr>
            <p:ph type="sldNum" sz="quarter" idx="5"/>
          </p:nvPr>
        </p:nvSpPr>
        <p:spPr/>
        <p:txBody>
          <a:bodyPr/>
          <a:lstStyle/>
          <a:p>
            <a:pPr>
              <a:defRPr/>
            </a:pPr>
            <a:fld id="{E1317243-6396-4DA3-90DE-1D89638D34B2}" type="slidenum">
              <a:rPr lang="en-GB" smtClean="0">
                <a:latin typeface="Arial" pitchFamily="34" charset="0"/>
              </a:rPr>
              <a:pPr>
                <a:defRPr/>
              </a:pPr>
              <a:t>27</a:t>
            </a:fld>
            <a:endParaRPr lang="en-GB" smtClean="0">
              <a:latin typeface="Arial" pitchFamily="34" charset="0"/>
            </a:endParaRPr>
          </a:p>
        </p:txBody>
      </p:sp>
      <p:sp>
        <p:nvSpPr>
          <p:cNvPr id="109572" name="Rectangle 2"/>
          <p:cNvSpPr>
            <a:spLocks noGrp="1" noRot="1" noChangeAspect="1" noChangeArrowheads="1" noTextEdit="1"/>
          </p:cNvSpPr>
          <p:nvPr>
            <p:ph type="sldImg"/>
          </p:nvPr>
        </p:nvSpPr>
        <p:spPr>
          <a:xfrm>
            <a:off x="1979613" y="125413"/>
            <a:ext cx="2897187" cy="2171700"/>
          </a:xfrm>
          <a:ln/>
        </p:spPr>
      </p:sp>
      <p:sp>
        <p:nvSpPr>
          <p:cNvPr id="109573"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Компенсация течения</a:t>
            </a:r>
            <a:r>
              <a:rPr lang="en-GB" b="1" dirty="0" smtClean="0">
                <a:latin typeface="Arial" pitchFamily="34" charset="0"/>
              </a:rPr>
              <a:t>– </a:t>
            </a:r>
            <a:r>
              <a:rPr lang="ru-RU" b="1" dirty="0" smtClean="0">
                <a:latin typeface="Arial" pitchFamily="34" charset="0"/>
              </a:rPr>
              <a:t>другие варианты дистанций</a:t>
            </a:r>
            <a:endParaRPr lang="en-GB" dirty="0" smtClean="0">
              <a:latin typeface="Arial" pitchFamily="34" charset="0"/>
            </a:endParaRPr>
          </a:p>
          <a:p>
            <a:pPr eaLnBrk="1" hangingPunct="1"/>
            <a:r>
              <a:rPr lang="ru-RU" dirty="0" smtClean="0">
                <a:latin typeface="Arial" pitchFamily="34" charset="0"/>
              </a:rPr>
              <a:t>Две дистанции, показанные на рисунке, являются альтернативным способом компенсации течения.</a:t>
            </a:r>
          </a:p>
          <a:p>
            <a:pPr eaLnBrk="1" hangingPunct="1"/>
            <a:endParaRPr lang="en-GB" dirty="0" smtClean="0">
              <a:latin typeface="Arial" pitchFamily="34" charset="0"/>
            </a:endParaRPr>
          </a:p>
          <a:p>
            <a:pPr eaLnBrk="1" hangingPunct="1"/>
            <a:r>
              <a:rPr lang="ru-RU" b="1" dirty="0" smtClean="0">
                <a:latin typeface="Arial" pitchFamily="34" charset="0"/>
              </a:rPr>
              <a:t>Дистанция </a:t>
            </a:r>
            <a:r>
              <a:rPr lang="en-GB" b="1" dirty="0" smtClean="0">
                <a:latin typeface="Arial" pitchFamily="34" charset="0"/>
              </a:rPr>
              <a:t>‘X’</a:t>
            </a:r>
          </a:p>
          <a:p>
            <a:pPr eaLnBrk="1" hangingPunct="1"/>
            <a:r>
              <a:rPr lang="ru-RU" dirty="0" smtClean="0">
                <a:latin typeface="Arial" pitchFamily="34" charset="0"/>
              </a:rPr>
              <a:t>Дистанция «Х» может создать проблемы у первого знака, если течение будет с другой стороны, тогда потребуется направить флот огибать первый знак правым бортом. Эта дистанция может успешно применяться, когда есть течение, и пространство ограничено .</a:t>
            </a:r>
          </a:p>
          <a:p>
            <a:pPr eaLnBrk="1" hangingPunct="1"/>
            <a:endParaRPr lang="en-GB" dirty="0" smtClean="0">
              <a:latin typeface="Arial" pitchFamily="34" charset="0"/>
            </a:endParaRPr>
          </a:p>
          <a:p>
            <a:pPr eaLnBrk="1" hangingPunct="1"/>
            <a:r>
              <a:rPr lang="ru-RU" b="1" dirty="0" smtClean="0">
                <a:latin typeface="Arial" pitchFamily="34" charset="0"/>
              </a:rPr>
              <a:t>Дистанция </a:t>
            </a:r>
            <a:r>
              <a:rPr lang="en-GB" b="1" dirty="0" smtClean="0">
                <a:latin typeface="Arial" pitchFamily="34" charset="0"/>
              </a:rPr>
              <a:t>‘</a:t>
            </a:r>
            <a:r>
              <a:rPr lang="ru-RU" b="1" dirty="0" smtClean="0">
                <a:latin typeface="Arial" pitchFamily="34" charset="0"/>
              </a:rPr>
              <a:t>Зигзаг</a:t>
            </a:r>
            <a:r>
              <a:rPr lang="en-GB" b="1" dirty="0" smtClean="0">
                <a:latin typeface="Arial" pitchFamily="34" charset="0"/>
              </a:rPr>
              <a:t>’</a:t>
            </a:r>
            <a:endParaRPr lang="en-GB" dirty="0" smtClean="0">
              <a:latin typeface="Arial" pitchFamily="34" charset="0"/>
            </a:endParaRPr>
          </a:p>
          <a:p>
            <a:pPr eaLnBrk="1" hangingPunct="1"/>
            <a:r>
              <a:rPr lang="ru-RU" dirty="0" smtClean="0">
                <a:latin typeface="Arial" pitchFamily="34" charset="0"/>
              </a:rPr>
              <a:t>Эту дистанцию иногда называют «движущейся по течению». Она требует большого пространства и чрезвычайно опытной команды установщиков. Преимущество её в том, что каждый знак можно выставлять перед самым подходом флота к предыдущему знаку. Это позволит главному судье точно определить скорость течения и ветра для каждого участка дистанции. Такая дистанция успешно используется в разных местах во всем мире.</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0595" name="Rectangle 7"/>
          <p:cNvSpPr>
            <a:spLocks noGrp="1" noChangeArrowheads="1"/>
          </p:cNvSpPr>
          <p:nvPr>
            <p:ph type="sldNum" sz="quarter" idx="5"/>
          </p:nvPr>
        </p:nvSpPr>
        <p:spPr/>
        <p:txBody>
          <a:bodyPr/>
          <a:lstStyle/>
          <a:p>
            <a:pPr>
              <a:defRPr/>
            </a:pPr>
            <a:fld id="{D66A1F83-87D1-49B5-A95D-9B4CA1C2B8BC}" type="slidenum">
              <a:rPr lang="en-GB" smtClean="0">
                <a:latin typeface="Arial" pitchFamily="34" charset="0"/>
              </a:rPr>
              <a:pPr>
                <a:defRPr/>
              </a:pPr>
              <a:t>28</a:t>
            </a:fld>
            <a:endParaRPr lang="en-GB" smtClean="0">
              <a:latin typeface="Arial" pitchFamily="34" charset="0"/>
            </a:endParaRPr>
          </a:p>
        </p:txBody>
      </p:sp>
      <p:sp>
        <p:nvSpPr>
          <p:cNvPr id="110596" name="Rectangle 2"/>
          <p:cNvSpPr>
            <a:spLocks noGrp="1" noRot="1" noChangeAspect="1" noChangeArrowheads="1" noTextEdit="1"/>
          </p:cNvSpPr>
          <p:nvPr>
            <p:ph type="sldImg"/>
          </p:nvPr>
        </p:nvSpPr>
        <p:spPr>
          <a:xfrm>
            <a:off x="1979613" y="125413"/>
            <a:ext cx="2897187" cy="2171700"/>
          </a:xfrm>
          <a:ln/>
        </p:spPr>
      </p:sp>
      <p:sp>
        <p:nvSpPr>
          <p:cNvPr id="100357" name="Rectangle 3"/>
          <p:cNvSpPr>
            <a:spLocks noGrp="1" noChangeAspect="1" noChangeArrowheads="1"/>
          </p:cNvSpPr>
          <p:nvPr>
            <p:ph type="body" idx="1"/>
          </p:nvPr>
        </p:nvSpPr>
        <p:spPr>
          <a:ln/>
        </p:spPr>
        <p:txBody>
          <a:bodyPr>
            <a:normAutofit lnSpcReduction="10000"/>
          </a:bodyPr>
          <a:lstStyle/>
          <a:p>
            <a:pPr eaLnBrk="1" hangingPunct="1">
              <a:defRPr/>
            </a:pPr>
            <a:r>
              <a:rPr lang="ru-RU" b="1" dirty="0" smtClean="0">
                <a:latin typeface="Arial" pitchFamily="34" charset="0"/>
              </a:rPr>
              <a:t>Позиция стартового судна и нижнего знака</a:t>
            </a:r>
            <a:endParaRPr lang="en-GB" b="1" dirty="0" smtClean="0">
              <a:latin typeface="Arial" pitchFamily="34" charset="0"/>
            </a:endParaRPr>
          </a:p>
          <a:p>
            <a:pPr eaLnBrk="1" hangingPunct="1">
              <a:defRPr/>
            </a:pPr>
            <a:r>
              <a:rPr lang="ru-RU" dirty="0" smtClean="0">
                <a:latin typeface="Arial" pitchFamily="34" charset="0"/>
              </a:rPr>
              <a:t>Двигаясь в место установки стартовой линии, учитывайте несколько факторов, которые влияют на его расположение.</a:t>
            </a:r>
          </a:p>
          <a:p>
            <a:pPr eaLnBrk="1" hangingPunct="1">
              <a:buFontTx/>
              <a:buChar char="•"/>
              <a:defRPr/>
            </a:pPr>
            <a:r>
              <a:rPr lang="ru-RU" dirty="0" smtClean="0">
                <a:latin typeface="Arial" pitchFamily="34" charset="0"/>
              </a:rPr>
              <a:t>  Прогноз погоды</a:t>
            </a:r>
          </a:p>
          <a:p>
            <a:pPr eaLnBrk="1" hangingPunct="1">
              <a:buFontTx/>
              <a:buChar char="•"/>
              <a:defRPr/>
            </a:pPr>
            <a:r>
              <a:rPr lang="ru-RU" dirty="0" smtClean="0">
                <a:latin typeface="Arial" pitchFamily="34" charset="0"/>
              </a:rPr>
              <a:t>  Данные о приливах-отливах</a:t>
            </a:r>
          </a:p>
          <a:p>
            <a:pPr eaLnBrk="1" hangingPunct="1">
              <a:buFontTx/>
              <a:buChar char="•"/>
              <a:defRPr/>
            </a:pPr>
            <a:r>
              <a:rPr lang="ru-RU" dirty="0" smtClean="0">
                <a:latin typeface="Arial" pitchFamily="34" charset="0"/>
              </a:rPr>
              <a:t>  Глубина воды</a:t>
            </a:r>
          </a:p>
          <a:p>
            <a:pPr eaLnBrk="1" hangingPunct="1">
              <a:buFontTx/>
              <a:buChar char="•"/>
              <a:defRPr/>
            </a:pPr>
            <a:r>
              <a:rPr lang="ru-RU" dirty="0" smtClean="0">
                <a:latin typeface="Arial" pitchFamily="34" charset="0"/>
              </a:rPr>
              <a:t>  Характер дна.</a:t>
            </a:r>
          </a:p>
          <a:p>
            <a:pPr eaLnBrk="1" hangingPunct="1">
              <a:buFontTx/>
              <a:buChar char="•"/>
              <a:defRPr/>
            </a:pPr>
            <a:endParaRPr lang="pl-PL" dirty="0" smtClean="0">
              <a:latin typeface="Arial" pitchFamily="34" charset="0"/>
            </a:endParaRPr>
          </a:p>
          <a:p>
            <a:pPr eaLnBrk="1" hangingPunct="1">
              <a:defRPr/>
            </a:pPr>
            <a:r>
              <a:rPr lang="ru-RU" dirty="0" smtClean="0">
                <a:latin typeface="Arial" pitchFamily="34" charset="0"/>
              </a:rPr>
              <a:t>Обычно стартовые линии следует устанавливать перпендикулярно среднему направлению ветра, измеренному на свободно дрейфующем судне (вымпельный ветер). Течение, выгодная сторона дистанции, предсказуемые заходы ветра и другие факторы могут внести коррективы в этот принцип.</a:t>
            </a:r>
          </a:p>
          <a:p>
            <a:pPr eaLnBrk="1" hangingPunct="1">
              <a:defRPr/>
            </a:pPr>
            <a:endParaRPr lang="pl-PL" dirty="0" smtClean="0">
              <a:latin typeface="Arial" pitchFamily="34" charset="0"/>
            </a:endParaRPr>
          </a:p>
          <a:p>
            <a:pPr eaLnBrk="1" hangingPunct="1">
              <a:defRPr/>
            </a:pPr>
            <a:r>
              <a:rPr lang="ru-RU" dirty="0" smtClean="0">
                <a:latin typeface="Arial" pitchFamily="34" charset="0"/>
              </a:rPr>
              <a:t>Если ветер ровный и соответствует прогнозу, идите в подветренную часть выбранной зоны дистанции. Определите точку на карте, взяв прямой и обратный компасные пеленги и створы на определенные объекты.</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Если ветер не соответствует прогнозу, важно решить, каким будет ветер во время старта и в течение гонки. Поставьте стартовое судно на якорь в точке, которая позволит развернуть всю дистанцию вокруг стартового судна без необходимости снятия с якоря и перемещения самого судна.</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Запишите среднее направление ветра и нанесите его на карту в месте расположения стартового судна.</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Помните, </a:t>
            </a:r>
            <a:r>
              <a:rPr lang="ru-RU" dirty="0" smtClean="0"/>
              <a:t>что измерять необходимо чистый ветер, не искаженный частями судна</a:t>
            </a:r>
            <a:r>
              <a:rPr lang="ru-RU" dirty="0" smtClean="0">
                <a:latin typeface="Arial" pitchFamily="34" charset="0"/>
              </a:rPr>
              <a:t>. Лучшее место обычно в носовой части.</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Наложите описанный выше шаблон дистанции на карту для определения возможности изменения дистанции, в соответствии с характером дна, береговой линией</a:t>
            </a:r>
            <a:r>
              <a:rPr lang="en-GB" dirty="0" smtClean="0">
                <a:latin typeface="Arial" pitchFamily="34" charset="0"/>
              </a:rPr>
              <a:t>, </a:t>
            </a:r>
            <a:r>
              <a:rPr lang="ru-RU" dirty="0" smtClean="0">
                <a:latin typeface="Arial" pitchFamily="34" charset="0"/>
              </a:rPr>
              <a:t>судоходными путями</a:t>
            </a:r>
            <a:r>
              <a:rPr lang="en-GB" dirty="0" smtClean="0">
                <a:latin typeface="Arial" pitchFamily="34" charset="0"/>
              </a:rPr>
              <a:t>, </a:t>
            </a:r>
            <a:r>
              <a:rPr lang="ru-RU" dirty="0" smtClean="0">
                <a:latin typeface="Arial" pitchFamily="34" charset="0"/>
              </a:rPr>
              <a:t>и т.д.</a:t>
            </a:r>
            <a:r>
              <a:rPr lang="en-GB" dirty="0" smtClean="0">
                <a:latin typeface="Arial" pitchFamily="34" charset="0"/>
              </a:rPr>
              <a:t> </a:t>
            </a:r>
            <a:r>
              <a:rPr lang="ru-RU" dirty="0" smtClean="0">
                <a:latin typeface="Arial" pitchFamily="34" charset="0"/>
              </a:rPr>
              <a:t>Учитывайте, что стартовое судно остается на якоре, и его позиция будет правым концом стартовой линии.</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При постановке на якорь следует вытравить якорный конец немного больше, что даст возможность немного подкорректировать стартовую линию в последний момент (до подготовительного сигнала) либо подбирая, либо еще потравливая якорный конец. Немедленно сообщите свою позицию и направление ветра другим судам ГК и другим старшим судьям (если они есть). Эта информация поможет им установить свои дистанции и избежать пересечения соседних зон гонок.</a:t>
            </a:r>
          </a:p>
          <a:p>
            <a:pPr eaLnBrk="1" hangingPunct="1">
              <a:defRPr/>
            </a:pPr>
            <a:endParaRPr lang="en-GB" dirty="0" smtClean="0">
              <a:latin typeface="Arial" pitchFamily="34" charset="0"/>
            </a:endParaRPr>
          </a:p>
          <a:p>
            <a:pPr eaLnBrk="1" hangingPunct="1">
              <a:defRPr/>
            </a:pPr>
            <a:r>
              <a:rPr lang="ru-RU" dirty="0" smtClean="0">
                <a:latin typeface="Arial" pitchFamily="34" charset="0"/>
              </a:rPr>
              <a:t>Продолжайте следить за направлением ветра.</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1619" name="Rectangle 7"/>
          <p:cNvSpPr>
            <a:spLocks noGrp="1" noChangeArrowheads="1"/>
          </p:cNvSpPr>
          <p:nvPr>
            <p:ph type="sldNum" sz="quarter" idx="5"/>
          </p:nvPr>
        </p:nvSpPr>
        <p:spPr/>
        <p:txBody>
          <a:bodyPr/>
          <a:lstStyle/>
          <a:p>
            <a:pPr>
              <a:defRPr/>
            </a:pPr>
            <a:fld id="{8D6D9935-F8A6-423F-9495-11E86B24DC41}" type="slidenum">
              <a:rPr lang="en-GB" smtClean="0">
                <a:latin typeface="Arial" pitchFamily="34" charset="0"/>
              </a:rPr>
              <a:pPr>
                <a:defRPr/>
              </a:pPr>
              <a:t>29</a:t>
            </a:fld>
            <a:endParaRPr lang="en-GB" smtClean="0">
              <a:latin typeface="Arial" pitchFamily="34" charset="0"/>
            </a:endParaRPr>
          </a:p>
        </p:txBody>
      </p:sp>
      <p:sp>
        <p:nvSpPr>
          <p:cNvPr id="111620" name="Rectangle 2"/>
          <p:cNvSpPr>
            <a:spLocks noGrp="1" noRot="1" noChangeAspect="1" noChangeArrowheads="1" noTextEdit="1"/>
          </p:cNvSpPr>
          <p:nvPr>
            <p:ph type="sldImg"/>
          </p:nvPr>
        </p:nvSpPr>
        <p:spPr>
          <a:xfrm>
            <a:off x="1979613" y="125413"/>
            <a:ext cx="2897187" cy="2171700"/>
          </a:xfrm>
          <a:ln/>
        </p:spPr>
      </p:sp>
      <p:sp>
        <p:nvSpPr>
          <p:cNvPr id="111621"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Стартовая линия </a:t>
            </a:r>
            <a:r>
              <a:rPr lang="ru-RU" dirty="0" smtClean="0">
                <a:latin typeface="Calibri" pitchFamily="34" charset="0"/>
              </a:rPr>
              <a:t>–</a:t>
            </a:r>
            <a:r>
              <a:rPr lang="ru-RU" b="1" dirty="0" smtClean="0">
                <a:latin typeface="Arial" pitchFamily="34" charset="0"/>
              </a:rPr>
              <a:t> длина</a:t>
            </a:r>
            <a:endParaRPr lang="en-GB" dirty="0" smtClean="0">
              <a:latin typeface="Arial" pitchFamily="34" charset="0"/>
            </a:endParaRPr>
          </a:p>
          <a:p>
            <a:pPr eaLnBrk="1" hangingPunct="1"/>
            <a:r>
              <a:rPr lang="ru-RU" dirty="0" smtClean="0">
                <a:latin typeface="Arial" pitchFamily="34" charset="0"/>
              </a:rPr>
              <a:t>Стартовая линия должна иметь определенную длину. Формула: количество яхт × длину яхты + от 10% до 50%. Некоторые главные судьи считают, что это слишком много, но формула разработана таким образом, чтобы дать возможность яхтам «маневрировать в соответствии с хорошей морской практикой».</a:t>
            </a:r>
          </a:p>
          <a:p>
            <a:pPr eaLnBrk="1" hangingPunct="1"/>
            <a:endParaRPr lang="ru-RU" dirty="0" smtClean="0">
              <a:latin typeface="Arial" pitchFamily="34" charset="0"/>
            </a:endParaRPr>
          </a:p>
          <a:p>
            <a:pPr eaLnBrk="1" hangingPunct="1"/>
            <a:r>
              <a:rPr lang="ru-RU" dirty="0" smtClean="0">
                <a:latin typeface="Arial" pitchFamily="34" charset="0"/>
              </a:rPr>
              <a:t>Следует учитывать состояние моря и ветровые условия, также как и маневренность участвующих яхт. Существует значительное различие между швертботом «Оптимист» и 20-метровой крейсерской яхтой в их требованиях к пространству для маневра. Здесь решение главного судьи имеет ключевое значение для хорошего старта.</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Подготовленность и опытность флота также является ключевым фактором. На олимпийских регатах и в тех классах, которые ограничивают размер флота в финальном круге своих главных чемпионатов, почти каждой яхте потребуется место на стартовой линии. Поэтому приведенная формула правильно вычисляет длину линии. Однако когда на старт одновременно выходят все яхты, допущенные к соревнованию, менее опытные яхтсмены неизбежно окажутся во втором или третьем эшелоне от линии в момент стартового сигнала. В этом случае стартовая линия, рассчитанная по этой формуле, будет слишком длинной.</a:t>
            </a:r>
          </a:p>
          <a:p>
            <a:pPr eaLnBrk="1" hangingPunct="1"/>
            <a:endParaRPr lang="ru-RU" dirty="0" smtClean="0">
              <a:latin typeface="Arial" pitchFamily="34" charset="0"/>
            </a:endParaRPr>
          </a:p>
          <a:p>
            <a:pPr eaLnBrk="1" hangingPunct="1"/>
            <a:r>
              <a:rPr lang="ru-RU" dirty="0" smtClean="0">
                <a:latin typeface="Arial" pitchFamily="34" charset="0"/>
              </a:rPr>
              <a:t>Очень длинная стартовая линия создает другие трудности для главного судьи. Иногда, при очень больших размерах флота, стартовые линии имеют длину более одной мили. Часто на разных концах линии, а иногда даже и в середине, дует разный ветер. Другая трудность для главного судьи в таких условиях – четко идентифицировать яхты, которые </a:t>
            </a:r>
            <a:r>
              <a:rPr lang="ru-RU" dirty="0" err="1" smtClean="0">
                <a:latin typeface="Arial" pitchFamily="34" charset="0"/>
              </a:rPr>
              <a:t>фальстартовали</a:t>
            </a:r>
            <a:r>
              <a:rPr lang="ru-RU" dirty="0" smtClean="0">
                <a:latin typeface="Arial" pitchFamily="34" charset="0"/>
              </a:rPr>
              <a:t> или нарушили ППГ 30.1  (</a:t>
            </a:r>
            <a:r>
              <a:rPr lang="en-US" dirty="0" smtClean="0">
                <a:latin typeface="Arial" pitchFamily="34" charset="0"/>
              </a:rPr>
              <a:t>OCS</a:t>
            </a:r>
            <a:r>
              <a:rPr lang="ru-RU" dirty="0" smtClean="0">
                <a:latin typeface="Arial" pitchFamily="34" charset="0"/>
              </a:rPr>
              <a:t>).</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Если сократить размер стартовой линии до контролируемого размера, у участников будет больше возможностей стартовать «честно», а у главного судьи будет больше шансов отправить флот в гонку с первой попытки без необходимости использования флагов-наказаний.</a:t>
            </a:r>
          </a:p>
          <a:p>
            <a:pPr eaLnBrk="1" hangingPunct="1"/>
            <a:endParaRPr lang="en-GB" dirty="0" smtClean="0">
              <a:latin typeface="Arial" pitchFamily="34" charset="0"/>
            </a:endParaRPr>
          </a:p>
          <a:p>
            <a:pPr eaLnBrk="1" hangingPunct="1"/>
            <a:r>
              <a:rPr lang="ru-RU" dirty="0" smtClean="0">
                <a:latin typeface="Arial" pitchFamily="34" charset="0"/>
              </a:rPr>
              <a:t>Главный судья имеет возможность добиться этого, если на начальных переговорах с ассоциацией класса он попытается уговорить класс уменьшить стартовую линию, используя подходящий формат соревнований, требующий меньшего количества яхт на стартовой линии.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4995" name="Rectangle 7"/>
          <p:cNvSpPr>
            <a:spLocks noGrp="1" noChangeArrowheads="1"/>
          </p:cNvSpPr>
          <p:nvPr>
            <p:ph type="sldNum" sz="quarter" idx="5"/>
          </p:nvPr>
        </p:nvSpPr>
        <p:spPr/>
        <p:txBody>
          <a:bodyPr/>
          <a:lstStyle/>
          <a:p>
            <a:pPr>
              <a:defRPr/>
            </a:pPr>
            <a:fld id="{72DC5AC0-8267-4521-8BD2-3CFD41D91D8E}" type="slidenum">
              <a:rPr lang="en-GB" smtClean="0">
                <a:latin typeface="Arial" pitchFamily="34" charset="0"/>
              </a:rPr>
              <a:pPr>
                <a:defRPr/>
              </a:pPr>
              <a:t>3</a:t>
            </a:fld>
            <a:endParaRPr lang="en-GB" smtClean="0">
              <a:latin typeface="Arial" pitchFamily="34" charset="0"/>
            </a:endParaRPr>
          </a:p>
        </p:txBody>
      </p:sp>
      <p:sp>
        <p:nvSpPr>
          <p:cNvPr id="84996" name="Rectangle 4"/>
          <p:cNvSpPr>
            <a:spLocks noGrp="1" noRot="1" noChangeAspect="1" noChangeArrowheads="1" noTextEdit="1"/>
          </p:cNvSpPr>
          <p:nvPr>
            <p:ph type="sldImg"/>
          </p:nvPr>
        </p:nvSpPr>
        <p:spPr>
          <a:ln/>
        </p:spPr>
      </p:sp>
      <p:sp>
        <p:nvSpPr>
          <p:cNvPr id="84997"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Компьютерная презентация</a:t>
            </a:r>
            <a:endParaRPr lang="en-GB" dirty="0" smtClean="0">
              <a:latin typeface="Arial" pitchFamily="34" charset="0"/>
            </a:endParaRPr>
          </a:p>
          <a:p>
            <a:pPr eaLnBrk="1" hangingPunct="1"/>
            <a:r>
              <a:rPr lang="ru-RU" dirty="0" smtClean="0">
                <a:latin typeface="Arial" pitchFamily="34" charset="0"/>
              </a:rPr>
              <a:t>Этот формат можно использовать на своем компьютере или ноутбуке в качестве персонального учебного пособия, либо устраивать презентацию в аудитории, используя проектор.</a:t>
            </a:r>
          </a:p>
          <a:p>
            <a:pPr eaLnBrk="1" hangingPunct="1"/>
            <a:r>
              <a:rPr lang="ru-RU" dirty="0" smtClean="0">
                <a:latin typeface="Arial" pitchFamily="34" charset="0"/>
              </a:rPr>
              <a:t>Слайды содержат основные заголовки (суть вопроса). </a:t>
            </a:r>
            <a:endParaRPr lang="en-GB" dirty="0" smtClean="0">
              <a:latin typeface="Arial" pitchFamily="34" charset="0"/>
            </a:endParaRPr>
          </a:p>
          <a:p>
            <a:pPr eaLnBrk="1" hangingPunct="1"/>
            <a:r>
              <a:rPr lang="ru-RU" dirty="0" smtClean="0">
                <a:latin typeface="Arial" pitchFamily="34" charset="0"/>
              </a:rPr>
              <a:t>Подробности описаны в заметках к слайдам.</a:t>
            </a:r>
            <a:endParaRPr lang="en-GB" dirty="0" smtClean="0">
              <a:latin typeface="Arial" pitchFamily="34" charset="0"/>
            </a:endParaRPr>
          </a:p>
          <a:p>
            <a:pPr eaLnBrk="1" hangingPunct="1"/>
            <a:endParaRPr lang="ru-RU" b="1" dirty="0" smtClean="0">
              <a:latin typeface="Arial" pitchFamily="34" charset="0"/>
            </a:endParaRPr>
          </a:p>
          <a:p>
            <a:pPr eaLnBrk="1" hangingPunct="1"/>
            <a:r>
              <a:rPr lang="ru-RU" b="1" dirty="0" smtClean="0">
                <a:latin typeface="Arial" pitchFamily="34" charset="0"/>
              </a:rPr>
              <a:t>Книга</a:t>
            </a:r>
          </a:p>
          <a:p>
            <a:pPr eaLnBrk="1" hangingPunct="1"/>
            <a:r>
              <a:rPr lang="ru-RU" dirty="0" smtClean="0"/>
              <a:t>Ее можно</a:t>
            </a:r>
            <a:r>
              <a:rPr lang="ru-RU" baseline="0" dirty="0" smtClean="0"/>
              <a:t> сделать, распечатав</a:t>
            </a:r>
            <a:r>
              <a:rPr lang="ru-RU" dirty="0" smtClean="0"/>
              <a:t> страницы заметок в программе </a:t>
            </a:r>
            <a:r>
              <a:rPr lang="en-US" dirty="0" err="1" smtClean="0"/>
              <a:t>Powerpoint</a:t>
            </a:r>
            <a:r>
              <a:rPr lang="ru-RU" smtClean="0">
                <a:latin typeface="Arial" pitchFamily="34" charset="0"/>
              </a:rPr>
              <a:t>.</a:t>
            </a:r>
            <a:endParaRPr lang="en-GB" dirty="0" smtClean="0">
              <a:latin typeface="Arial" pitchFamily="34" charset="0"/>
            </a:endParaRPr>
          </a:p>
          <a:p>
            <a:pPr eaLnBrk="1" hangingPunct="1"/>
            <a:r>
              <a:rPr lang="ru-RU" dirty="0" smtClean="0">
                <a:latin typeface="Arial" pitchFamily="34" charset="0"/>
              </a:rPr>
              <a:t>Для печати книги сделайте следующее:</a:t>
            </a:r>
            <a:endParaRPr lang="en-GB" dirty="0" smtClean="0">
              <a:latin typeface="Arial" pitchFamily="34" charset="0"/>
            </a:endParaRPr>
          </a:p>
          <a:p>
            <a:pPr eaLnBrk="1" hangingPunct="1"/>
            <a:r>
              <a:rPr lang="ru-RU" dirty="0" smtClean="0">
                <a:latin typeface="Arial" pitchFamily="34" charset="0"/>
              </a:rPr>
              <a:t>Откройте файл в программе </a:t>
            </a:r>
            <a:r>
              <a:rPr lang="en-US" dirty="0" err="1" smtClean="0">
                <a:latin typeface="Arial" pitchFamily="34" charset="0"/>
              </a:rPr>
              <a:t>Powerpoint</a:t>
            </a:r>
            <a:r>
              <a:rPr lang="ru-RU" dirty="0" smtClean="0">
                <a:latin typeface="Arial" pitchFamily="34" charset="0"/>
              </a:rPr>
              <a:t>.</a:t>
            </a:r>
            <a:endParaRPr lang="en-GB" dirty="0" smtClean="0">
              <a:latin typeface="Arial" pitchFamily="34" charset="0"/>
            </a:endParaRPr>
          </a:p>
          <a:p>
            <a:pPr eaLnBrk="1" hangingPunct="1"/>
            <a:r>
              <a:rPr lang="ru-RU" dirty="0" smtClean="0">
                <a:latin typeface="Arial" pitchFamily="34" charset="0"/>
              </a:rPr>
              <a:t>Выберите в меню - «Печать», затем в окошке «Печатать» - «Заметки»</a:t>
            </a:r>
            <a:r>
              <a:rPr lang="en-GB" dirty="0" smtClean="0">
                <a:latin typeface="Arial" pitchFamily="34" charset="0"/>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spect="1" noChangeArrowheads="1"/>
          </p:cNvSpPr>
          <p:nvPr>
            <p:ph type="body" idx="1"/>
          </p:nvPr>
        </p:nvSpPr>
        <p:spPr>
          <a:noFill/>
          <a:ln/>
        </p:spPr>
        <p:txBody>
          <a:bodyPr/>
          <a:lstStyle/>
          <a:p>
            <a:pPr eaLnBrk="1" hangingPunct="1"/>
            <a:r>
              <a:rPr lang="ru-RU" smtClean="0">
                <a:latin typeface="Times New Roman" pitchFamily="18" charset="0"/>
              </a:rPr>
              <a:t>Ниже приведены справочные данные по длине стартовой линии для разных классов на олимпийской регате 2008. </a:t>
            </a:r>
          </a:p>
          <a:p>
            <a:pPr eaLnBrk="1" hangingPunct="1"/>
            <a:r>
              <a:rPr lang="ru-RU" smtClean="0">
                <a:latin typeface="Times New Roman" pitchFamily="18" charset="0"/>
              </a:rPr>
              <a:t>В сильные ветра можно использовать больший множитель (как на слайде). </a:t>
            </a:r>
          </a:p>
          <a:p>
            <a:pPr eaLnBrk="1" hangingPunct="1"/>
            <a:r>
              <a:rPr lang="ru-RU" smtClean="0">
                <a:latin typeface="Times New Roman" pitchFamily="18" charset="0"/>
              </a:rPr>
              <a:t>Следует использовать лазерный дальномер от левого конца линии в направлении сигнального судна ГК.</a:t>
            </a:r>
          </a:p>
          <a:p>
            <a:r>
              <a:rPr lang="en-GB" smtClean="0">
                <a:latin typeface="Arial" pitchFamily="34" charset="0"/>
              </a:rPr>
              <a:t> </a:t>
            </a:r>
            <a:endParaRPr lang="pl-PL" smtClean="0">
              <a:latin typeface="Arial" pitchFamily="34" charset="0"/>
            </a:endParaRPr>
          </a:p>
          <a:p>
            <a:r>
              <a:rPr lang="ru-RU" u="sng" smtClean="0">
                <a:latin typeface="Arial" pitchFamily="34" charset="0"/>
              </a:rPr>
              <a:t>Класс</a:t>
            </a:r>
            <a:r>
              <a:rPr lang="pl-PL" u="sng" smtClean="0">
                <a:latin typeface="Arial" pitchFamily="34" charset="0"/>
              </a:rPr>
              <a:t>	</a:t>
            </a:r>
            <a:r>
              <a:rPr lang="ru-RU" u="sng" smtClean="0">
                <a:latin typeface="Arial" pitchFamily="34" charset="0"/>
              </a:rPr>
              <a:t>Длина яхты</a:t>
            </a:r>
            <a:r>
              <a:rPr lang="pl-PL" u="sng" smtClean="0">
                <a:latin typeface="Arial" pitchFamily="34" charset="0"/>
              </a:rPr>
              <a:t>	</a:t>
            </a:r>
            <a:r>
              <a:rPr lang="ru-RU" u="sng" smtClean="0">
                <a:latin typeface="Arial" pitchFamily="34" charset="0"/>
              </a:rPr>
              <a:t>Множитель</a:t>
            </a:r>
            <a:r>
              <a:rPr lang="pl-PL" u="sng" smtClean="0">
                <a:latin typeface="Arial" pitchFamily="34" charset="0"/>
              </a:rPr>
              <a:t>	</a:t>
            </a:r>
            <a:r>
              <a:rPr lang="ru-RU" u="sng" smtClean="0">
                <a:latin typeface="Arial" pitchFamily="34" charset="0"/>
              </a:rPr>
              <a:t>Кол-во яхт 	Длина старт. линии </a:t>
            </a:r>
            <a:r>
              <a:rPr lang="pl-PL" u="sng" smtClean="0">
                <a:latin typeface="Arial" pitchFamily="34" charset="0"/>
              </a:rPr>
              <a:t>(</a:t>
            </a:r>
            <a:r>
              <a:rPr lang="ru-RU" u="sng" smtClean="0">
                <a:latin typeface="Arial" pitchFamily="34" charset="0"/>
              </a:rPr>
              <a:t>метры</a:t>
            </a:r>
            <a:r>
              <a:rPr lang="pl-PL" u="sng" smtClean="0">
                <a:latin typeface="Arial" pitchFamily="34" charset="0"/>
              </a:rPr>
              <a:t>)</a:t>
            </a:r>
          </a:p>
          <a:p>
            <a:r>
              <a:rPr lang="en-GB" smtClean="0">
                <a:latin typeface="Arial" pitchFamily="34" charset="0"/>
              </a:rPr>
              <a:t>RS:X </a:t>
            </a:r>
            <a:r>
              <a:rPr lang="ru-RU" smtClean="0">
                <a:latin typeface="Arial" pitchFamily="34" charset="0"/>
              </a:rPr>
              <a:t>муж.</a:t>
            </a:r>
            <a:r>
              <a:rPr lang="pl-PL" smtClean="0">
                <a:latin typeface="Arial" pitchFamily="34" charset="0"/>
              </a:rPr>
              <a:t>	</a:t>
            </a:r>
            <a:r>
              <a:rPr lang="en-GB" smtClean="0">
                <a:latin typeface="Arial" pitchFamily="34" charset="0"/>
              </a:rPr>
              <a:t>2.86</a:t>
            </a:r>
            <a:r>
              <a:rPr lang="pl-PL" smtClean="0">
                <a:latin typeface="Arial" pitchFamily="34" charset="0"/>
              </a:rPr>
              <a:t>	</a:t>
            </a:r>
            <a:r>
              <a:rPr lang="en-GB" smtClean="0">
                <a:latin typeface="Arial" pitchFamily="34" charset="0"/>
              </a:rPr>
              <a:t>2</a:t>
            </a:r>
            <a:r>
              <a:rPr lang="pl-PL" smtClean="0">
                <a:latin typeface="Arial" pitchFamily="34" charset="0"/>
              </a:rPr>
              <a:t>	</a:t>
            </a:r>
            <a:r>
              <a:rPr lang="en-GB" smtClean="0">
                <a:latin typeface="Arial" pitchFamily="34" charset="0"/>
              </a:rPr>
              <a:t>35</a:t>
            </a:r>
            <a:r>
              <a:rPr lang="pl-PL" smtClean="0">
                <a:latin typeface="Arial" pitchFamily="34" charset="0"/>
              </a:rPr>
              <a:t>	</a:t>
            </a:r>
            <a:r>
              <a:rPr lang="en-GB" smtClean="0">
                <a:latin typeface="Arial" pitchFamily="34" charset="0"/>
              </a:rPr>
              <a:t>200</a:t>
            </a:r>
            <a:endParaRPr lang="pl-PL" smtClean="0">
              <a:latin typeface="Arial" pitchFamily="34" charset="0"/>
            </a:endParaRPr>
          </a:p>
          <a:p>
            <a:r>
              <a:rPr lang="en-GB" smtClean="0">
                <a:latin typeface="Arial" pitchFamily="34" charset="0"/>
              </a:rPr>
              <a:t>RS:X </a:t>
            </a:r>
            <a:r>
              <a:rPr lang="ru-RU" smtClean="0">
                <a:latin typeface="Arial" pitchFamily="34" charset="0"/>
              </a:rPr>
              <a:t>жен.	</a:t>
            </a:r>
            <a:r>
              <a:rPr lang="en-GB" smtClean="0">
                <a:latin typeface="Arial" pitchFamily="34" charset="0"/>
              </a:rPr>
              <a:t>2.86</a:t>
            </a:r>
            <a:r>
              <a:rPr lang="ru-RU" smtClean="0">
                <a:latin typeface="Arial" pitchFamily="34" charset="0"/>
              </a:rPr>
              <a:t>	</a:t>
            </a:r>
            <a:r>
              <a:rPr lang="en-GB" smtClean="0">
                <a:latin typeface="Arial" pitchFamily="34" charset="0"/>
              </a:rPr>
              <a:t>2</a:t>
            </a:r>
            <a:r>
              <a:rPr lang="pl-PL" smtClean="0">
                <a:latin typeface="Arial" pitchFamily="34" charset="0"/>
              </a:rPr>
              <a:t>	</a:t>
            </a:r>
            <a:r>
              <a:rPr lang="en-GB" smtClean="0">
                <a:latin typeface="Arial" pitchFamily="34" charset="0"/>
              </a:rPr>
              <a:t>28</a:t>
            </a:r>
            <a:r>
              <a:rPr lang="pl-PL" smtClean="0">
                <a:latin typeface="Arial" pitchFamily="34" charset="0"/>
              </a:rPr>
              <a:t>	</a:t>
            </a:r>
            <a:r>
              <a:rPr lang="en-GB" smtClean="0">
                <a:latin typeface="Arial" pitchFamily="34" charset="0"/>
              </a:rPr>
              <a:t>160</a:t>
            </a:r>
            <a:endParaRPr lang="pl-PL" smtClean="0">
              <a:latin typeface="Arial" pitchFamily="34" charset="0"/>
            </a:endParaRPr>
          </a:p>
          <a:p>
            <a:r>
              <a:rPr lang="en-GB" smtClean="0">
                <a:latin typeface="Arial" pitchFamily="34" charset="0"/>
              </a:rPr>
              <a:t>Finn</a:t>
            </a:r>
            <a:r>
              <a:rPr lang="pl-PL" smtClean="0">
                <a:latin typeface="Arial" pitchFamily="34" charset="0"/>
              </a:rPr>
              <a:t>	</a:t>
            </a:r>
            <a:r>
              <a:rPr lang="en-GB" smtClean="0">
                <a:latin typeface="Arial" pitchFamily="34" charset="0"/>
              </a:rPr>
              <a:t>4.54</a:t>
            </a:r>
            <a:r>
              <a:rPr lang="pl-PL" smtClean="0">
                <a:latin typeface="Arial" pitchFamily="34" charset="0"/>
              </a:rPr>
              <a:t>	</a:t>
            </a:r>
            <a:r>
              <a:rPr lang="en-GB" smtClean="0">
                <a:latin typeface="Arial" pitchFamily="34" charset="0"/>
              </a:rPr>
              <a:t>1.4</a:t>
            </a:r>
            <a:r>
              <a:rPr lang="pl-PL" smtClean="0">
                <a:latin typeface="Arial" pitchFamily="34" charset="0"/>
              </a:rPr>
              <a:t>	</a:t>
            </a:r>
            <a:r>
              <a:rPr lang="en-GB" smtClean="0">
                <a:latin typeface="Arial" pitchFamily="34" charset="0"/>
              </a:rPr>
              <a:t>26</a:t>
            </a:r>
            <a:r>
              <a:rPr lang="pl-PL" smtClean="0">
                <a:latin typeface="Arial" pitchFamily="34" charset="0"/>
              </a:rPr>
              <a:t>	</a:t>
            </a:r>
            <a:r>
              <a:rPr lang="en-GB" smtClean="0">
                <a:latin typeface="Arial" pitchFamily="34" charset="0"/>
              </a:rPr>
              <a:t>165</a:t>
            </a:r>
            <a:endParaRPr lang="pl-PL" smtClean="0">
              <a:latin typeface="Arial" pitchFamily="34" charset="0"/>
            </a:endParaRPr>
          </a:p>
          <a:p>
            <a:r>
              <a:rPr lang="en-GB" smtClean="0">
                <a:latin typeface="Arial" pitchFamily="34" charset="0"/>
              </a:rPr>
              <a:t>Laser</a:t>
            </a:r>
            <a:r>
              <a:rPr lang="pl-PL" smtClean="0">
                <a:latin typeface="Arial" pitchFamily="34" charset="0"/>
              </a:rPr>
              <a:t>	</a:t>
            </a:r>
            <a:r>
              <a:rPr lang="en-GB" smtClean="0">
                <a:latin typeface="Arial" pitchFamily="34" charset="0"/>
              </a:rPr>
              <a:t>4.24</a:t>
            </a:r>
            <a:r>
              <a:rPr lang="pl-PL" smtClean="0">
                <a:latin typeface="Arial" pitchFamily="34" charset="0"/>
              </a:rPr>
              <a:t>	</a:t>
            </a:r>
            <a:r>
              <a:rPr lang="en-GB" smtClean="0">
                <a:latin typeface="Arial" pitchFamily="34" charset="0"/>
              </a:rPr>
              <a:t>1.4</a:t>
            </a:r>
            <a:r>
              <a:rPr lang="pl-PL" smtClean="0">
                <a:latin typeface="Arial" pitchFamily="34" charset="0"/>
              </a:rPr>
              <a:t>	</a:t>
            </a:r>
            <a:r>
              <a:rPr lang="en-GB" smtClean="0">
                <a:latin typeface="Arial" pitchFamily="34" charset="0"/>
              </a:rPr>
              <a:t>40</a:t>
            </a:r>
            <a:r>
              <a:rPr lang="pl-PL" smtClean="0">
                <a:latin typeface="Arial" pitchFamily="34" charset="0"/>
              </a:rPr>
              <a:t>	</a:t>
            </a:r>
            <a:r>
              <a:rPr lang="en-GB" smtClean="0">
                <a:latin typeface="Arial" pitchFamily="34" charset="0"/>
              </a:rPr>
              <a:t>240</a:t>
            </a:r>
            <a:endParaRPr lang="pl-PL" smtClean="0">
              <a:latin typeface="Arial" pitchFamily="34" charset="0"/>
            </a:endParaRPr>
          </a:p>
          <a:p>
            <a:r>
              <a:rPr lang="en-GB" smtClean="0">
                <a:latin typeface="Arial" pitchFamily="34" charset="0"/>
              </a:rPr>
              <a:t>Laser Radial</a:t>
            </a:r>
            <a:r>
              <a:rPr lang="pl-PL" smtClean="0">
                <a:latin typeface="Arial" pitchFamily="34" charset="0"/>
              </a:rPr>
              <a:t>	</a:t>
            </a:r>
            <a:r>
              <a:rPr lang="en-GB" smtClean="0">
                <a:latin typeface="Arial" pitchFamily="34" charset="0"/>
              </a:rPr>
              <a:t>4.24</a:t>
            </a:r>
            <a:r>
              <a:rPr lang="pl-PL" smtClean="0">
                <a:latin typeface="Arial" pitchFamily="34" charset="0"/>
              </a:rPr>
              <a:t>	</a:t>
            </a:r>
            <a:r>
              <a:rPr lang="en-GB" smtClean="0">
                <a:latin typeface="Arial" pitchFamily="34" charset="0"/>
              </a:rPr>
              <a:t>1.4</a:t>
            </a:r>
            <a:r>
              <a:rPr lang="pl-PL" smtClean="0">
                <a:latin typeface="Arial" pitchFamily="34" charset="0"/>
              </a:rPr>
              <a:t>	</a:t>
            </a:r>
            <a:r>
              <a:rPr lang="en-GB" smtClean="0">
                <a:latin typeface="Arial" pitchFamily="34" charset="0"/>
              </a:rPr>
              <a:t>26</a:t>
            </a:r>
            <a:r>
              <a:rPr lang="pl-PL" smtClean="0">
                <a:latin typeface="Arial" pitchFamily="34" charset="0"/>
              </a:rPr>
              <a:t>	</a:t>
            </a:r>
            <a:r>
              <a:rPr lang="en-GB" smtClean="0">
                <a:latin typeface="Arial" pitchFamily="34" charset="0"/>
              </a:rPr>
              <a:t>150</a:t>
            </a:r>
            <a:endParaRPr lang="pl-PL" smtClean="0">
              <a:latin typeface="Arial" pitchFamily="34" charset="0"/>
            </a:endParaRPr>
          </a:p>
          <a:p>
            <a:r>
              <a:rPr lang="en-GB" smtClean="0">
                <a:latin typeface="Arial" pitchFamily="34" charset="0"/>
              </a:rPr>
              <a:t>470 </a:t>
            </a:r>
            <a:r>
              <a:rPr lang="ru-RU" smtClean="0">
                <a:latin typeface="Arial" pitchFamily="34" charset="0"/>
              </a:rPr>
              <a:t>муж.</a:t>
            </a:r>
            <a:r>
              <a:rPr lang="pl-PL" smtClean="0">
                <a:latin typeface="Arial" pitchFamily="34" charset="0"/>
              </a:rPr>
              <a:t>	</a:t>
            </a:r>
            <a:r>
              <a:rPr lang="en-GB" smtClean="0">
                <a:latin typeface="Arial" pitchFamily="34" charset="0"/>
              </a:rPr>
              <a:t>4.7</a:t>
            </a:r>
            <a:r>
              <a:rPr lang="pl-PL" smtClean="0">
                <a:latin typeface="Arial" pitchFamily="34" charset="0"/>
              </a:rPr>
              <a:t>	</a:t>
            </a:r>
            <a:r>
              <a:rPr lang="en-GB" smtClean="0">
                <a:latin typeface="Arial" pitchFamily="34" charset="0"/>
              </a:rPr>
              <a:t>1.3</a:t>
            </a:r>
            <a:r>
              <a:rPr lang="pl-PL" smtClean="0">
                <a:latin typeface="Arial" pitchFamily="34" charset="0"/>
              </a:rPr>
              <a:t>	</a:t>
            </a:r>
            <a:r>
              <a:rPr lang="en-GB" smtClean="0">
                <a:latin typeface="Arial" pitchFamily="34" charset="0"/>
              </a:rPr>
              <a:t>30</a:t>
            </a:r>
            <a:r>
              <a:rPr lang="pl-PL" smtClean="0">
                <a:latin typeface="Arial" pitchFamily="34" charset="0"/>
              </a:rPr>
              <a:t>	</a:t>
            </a:r>
            <a:r>
              <a:rPr lang="en-GB" smtClean="0">
                <a:latin typeface="Arial" pitchFamily="34" charset="0"/>
              </a:rPr>
              <a:t>180</a:t>
            </a:r>
            <a:endParaRPr lang="pl-PL" smtClean="0">
              <a:latin typeface="Arial" pitchFamily="34" charset="0"/>
            </a:endParaRPr>
          </a:p>
          <a:p>
            <a:r>
              <a:rPr lang="en-GB" smtClean="0">
                <a:latin typeface="Arial" pitchFamily="34" charset="0"/>
              </a:rPr>
              <a:t>470 </a:t>
            </a:r>
            <a:r>
              <a:rPr lang="ru-RU" smtClean="0">
                <a:latin typeface="Arial" pitchFamily="34" charset="0"/>
              </a:rPr>
              <a:t>жен.</a:t>
            </a:r>
            <a:r>
              <a:rPr lang="pl-PL" smtClean="0">
                <a:latin typeface="Arial" pitchFamily="34" charset="0"/>
              </a:rPr>
              <a:t>	</a:t>
            </a:r>
            <a:r>
              <a:rPr lang="en-GB" smtClean="0">
                <a:latin typeface="Arial" pitchFamily="34" charset="0"/>
              </a:rPr>
              <a:t>4.7</a:t>
            </a:r>
            <a:r>
              <a:rPr lang="pl-PL" smtClean="0">
                <a:latin typeface="Arial" pitchFamily="34" charset="0"/>
              </a:rPr>
              <a:t>	</a:t>
            </a:r>
            <a:r>
              <a:rPr lang="en-GB" smtClean="0">
                <a:latin typeface="Arial" pitchFamily="34" charset="0"/>
              </a:rPr>
              <a:t>1.3</a:t>
            </a:r>
            <a:r>
              <a:rPr lang="pl-PL" smtClean="0">
                <a:latin typeface="Arial" pitchFamily="34" charset="0"/>
              </a:rPr>
              <a:t>	</a:t>
            </a:r>
            <a:r>
              <a:rPr lang="en-GB" smtClean="0">
                <a:latin typeface="Arial" pitchFamily="34" charset="0"/>
              </a:rPr>
              <a:t>19</a:t>
            </a:r>
            <a:r>
              <a:rPr lang="pl-PL" smtClean="0">
                <a:latin typeface="Arial" pitchFamily="34" charset="0"/>
              </a:rPr>
              <a:t>	</a:t>
            </a:r>
            <a:r>
              <a:rPr lang="en-GB" smtClean="0">
                <a:latin typeface="Arial" pitchFamily="34" charset="0"/>
              </a:rPr>
              <a:t>120</a:t>
            </a:r>
            <a:endParaRPr lang="pl-PL" smtClean="0">
              <a:latin typeface="Arial" pitchFamily="34" charset="0"/>
            </a:endParaRPr>
          </a:p>
          <a:p>
            <a:r>
              <a:rPr lang="en-GB" smtClean="0">
                <a:latin typeface="Arial" pitchFamily="34" charset="0"/>
              </a:rPr>
              <a:t>49er</a:t>
            </a:r>
            <a:r>
              <a:rPr lang="pl-PL" smtClean="0">
                <a:latin typeface="Arial" pitchFamily="34" charset="0"/>
              </a:rPr>
              <a:t>	</a:t>
            </a:r>
            <a:r>
              <a:rPr lang="en-GB" smtClean="0">
                <a:latin typeface="Arial" pitchFamily="34" charset="0"/>
              </a:rPr>
              <a:t>4.9</a:t>
            </a:r>
            <a:r>
              <a:rPr lang="pl-PL" smtClean="0">
                <a:latin typeface="Arial" pitchFamily="34" charset="0"/>
              </a:rPr>
              <a:t>	</a:t>
            </a:r>
            <a:r>
              <a:rPr lang="en-GB" smtClean="0">
                <a:latin typeface="Arial" pitchFamily="34" charset="0"/>
              </a:rPr>
              <a:t>1.25</a:t>
            </a:r>
            <a:r>
              <a:rPr lang="pl-PL" smtClean="0">
                <a:latin typeface="Arial" pitchFamily="34" charset="0"/>
              </a:rPr>
              <a:t>	</a:t>
            </a:r>
            <a:r>
              <a:rPr lang="en-GB" smtClean="0">
                <a:latin typeface="Arial" pitchFamily="34" charset="0"/>
              </a:rPr>
              <a:t>19</a:t>
            </a:r>
            <a:r>
              <a:rPr lang="pl-PL" smtClean="0">
                <a:latin typeface="Arial" pitchFamily="34" charset="0"/>
              </a:rPr>
              <a:t>	</a:t>
            </a:r>
            <a:r>
              <a:rPr lang="en-GB" smtClean="0">
                <a:latin typeface="Arial" pitchFamily="34" charset="0"/>
              </a:rPr>
              <a:t>120</a:t>
            </a:r>
            <a:endParaRPr lang="pl-PL" smtClean="0">
              <a:latin typeface="Arial" pitchFamily="34" charset="0"/>
            </a:endParaRPr>
          </a:p>
          <a:p>
            <a:r>
              <a:rPr lang="en-GB" smtClean="0">
                <a:latin typeface="Arial" pitchFamily="34" charset="0"/>
              </a:rPr>
              <a:t>Tornado</a:t>
            </a:r>
            <a:r>
              <a:rPr lang="pl-PL" smtClean="0">
                <a:latin typeface="Arial" pitchFamily="34" charset="0"/>
              </a:rPr>
              <a:t>	</a:t>
            </a:r>
            <a:r>
              <a:rPr lang="en-GB" smtClean="0">
                <a:latin typeface="Arial" pitchFamily="34" charset="0"/>
              </a:rPr>
              <a:t>6.09</a:t>
            </a:r>
            <a:r>
              <a:rPr lang="pl-PL" smtClean="0">
                <a:latin typeface="Arial" pitchFamily="34" charset="0"/>
              </a:rPr>
              <a:t>	</a:t>
            </a:r>
            <a:r>
              <a:rPr lang="en-GB" smtClean="0">
                <a:latin typeface="Arial" pitchFamily="34" charset="0"/>
              </a:rPr>
              <a:t>1.5</a:t>
            </a:r>
            <a:r>
              <a:rPr lang="pl-PL" smtClean="0">
                <a:latin typeface="Arial" pitchFamily="34" charset="0"/>
              </a:rPr>
              <a:t>	</a:t>
            </a:r>
            <a:r>
              <a:rPr lang="en-GB" smtClean="0">
                <a:latin typeface="Arial" pitchFamily="34" charset="0"/>
              </a:rPr>
              <a:t>16</a:t>
            </a:r>
            <a:r>
              <a:rPr lang="pl-PL" smtClean="0">
                <a:latin typeface="Arial" pitchFamily="34" charset="0"/>
              </a:rPr>
              <a:t>	</a:t>
            </a:r>
            <a:r>
              <a:rPr lang="en-GB" smtClean="0">
                <a:latin typeface="Arial" pitchFamily="34" charset="0"/>
              </a:rPr>
              <a:t>150</a:t>
            </a:r>
            <a:endParaRPr lang="pl-PL" smtClean="0">
              <a:latin typeface="Arial" pitchFamily="34" charset="0"/>
            </a:endParaRPr>
          </a:p>
          <a:p>
            <a:r>
              <a:rPr lang="en-GB" smtClean="0">
                <a:latin typeface="Arial" pitchFamily="34" charset="0"/>
              </a:rPr>
              <a:t>Star</a:t>
            </a:r>
            <a:r>
              <a:rPr lang="pl-PL" smtClean="0">
                <a:latin typeface="Arial" pitchFamily="34" charset="0"/>
              </a:rPr>
              <a:t>	</a:t>
            </a:r>
            <a:r>
              <a:rPr lang="en-GB" smtClean="0">
                <a:latin typeface="Arial" pitchFamily="34" charset="0"/>
              </a:rPr>
              <a:t>9.92</a:t>
            </a:r>
            <a:r>
              <a:rPr lang="pl-PL" smtClean="0">
                <a:latin typeface="Arial" pitchFamily="34" charset="0"/>
              </a:rPr>
              <a:t>	</a:t>
            </a:r>
            <a:r>
              <a:rPr lang="en-GB" smtClean="0">
                <a:latin typeface="Arial" pitchFamily="34" charset="0"/>
              </a:rPr>
              <a:t>1.4</a:t>
            </a:r>
            <a:r>
              <a:rPr lang="pl-PL" smtClean="0">
                <a:latin typeface="Arial" pitchFamily="34" charset="0"/>
              </a:rPr>
              <a:t>	</a:t>
            </a:r>
            <a:r>
              <a:rPr lang="en-GB" smtClean="0">
                <a:latin typeface="Arial" pitchFamily="34" charset="0"/>
              </a:rPr>
              <a:t>16</a:t>
            </a:r>
            <a:r>
              <a:rPr lang="pl-PL" smtClean="0">
                <a:latin typeface="Arial" pitchFamily="34" charset="0"/>
              </a:rPr>
              <a:t>	</a:t>
            </a:r>
            <a:r>
              <a:rPr lang="en-GB" smtClean="0">
                <a:latin typeface="Arial" pitchFamily="34" charset="0"/>
              </a:rPr>
              <a:t>160</a:t>
            </a:r>
            <a:endParaRPr lang="pl-PL" smtClean="0">
              <a:latin typeface="Arial" pitchFamily="34" charset="0"/>
            </a:endParaRPr>
          </a:p>
          <a:p>
            <a:r>
              <a:rPr lang="en-GB" smtClean="0">
                <a:latin typeface="Arial" pitchFamily="34" charset="0"/>
              </a:rPr>
              <a:t>Yngling</a:t>
            </a:r>
            <a:r>
              <a:rPr lang="pl-PL" smtClean="0">
                <a:latin typeface="Arial" pitchFamily="34" charset="0"/>
              </a:rPr>
              <a:t>	</a:t>
            </a:r>
            <a:r>
              <a:rPr lang="en-GB" smtClean="0">
                <a:latin typeface="Arial" pitchFamily="34" charset="0"/>
              </a:rPr>
              <a:t>6.35</a:t>
            </a:r>
            <a:r>
              <a:rPr lang="pl-PL" smtClean="0">
                <a:latin typeface="Arial" pitchFamily="34" charset="0"/>
              </a:rPr>
              <a:t>	</a:t>
            </a:r>
            <a:r>
              <a:rPr lang="en-GB" smtClean="0">
                <a:latin typeface="Arial" pitchFamily="34" charset="0"/>
              </a:rPr>
              <a:t>1.5</a:t>
            </a:r>
            <a:r>
              <a:rPr lang="pl-PL" smtClean="0">
                <a:latin typeface="Arial" pitchFamily="34" charset="0"/>
              </a:rPr>
              <a:t>	</a:t>
            </a:r>
            <a:r>
              <a:rPr lang="en-GB" smtClean="0">
                <a:latin typeface="Arial" pitchFamily="34" charset="0"/>
              </a:rPr>
              <a:t>15</a:t>
            </a:r>
            <a:r>
              <a:rPr lang="pl-PL" smtClean="0">
                <a:latin typeface="Arial" pitchFamily="34" charset="0"/>
              </a:rPr>
              <a:t>	</a:t>
            </a:r>
            <a:r>
              <a:rPr lang="en-GB" smtClean="0">
                <a:latin typeface="Arial" pitchFamily="34" charset="0"/>
              </a:rPr>
              <a:t>140</a:t>
            </a:r>
            <a:endParaRPr lang="pl-PL"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3667" name="Rectangle 7"/>
          <p:cNvSpPr>
            <a:spLocks noGrp="1" noChangeArrowheads="1"/>
          </p:cNvSpPr>
          <p:nvPr>
            <p:ph type="sldNum" sz="quarter" idx="5"/>
          </p:nvPr>
        </p:nvSpPr>
        <p:spPr/>
        <p:txBody>
          <a:bodyPr/>
          <a:lstStyle/>
          <a:p>
            <a:pPr>
              <a:defRPr/>
            </a:pPr>
            <a:fld id="{2394A3E2-1140-4D50-B83E-67DB6E5CF838}" type="slidenum">
              <a:rPr lang="en-GB" smtClean="0">
                <a:latin typeface="Arial" pitchFamily="34" charset="0"/>
              </a:rPr>
              <a:pPr>
                <a:defRPr/>
              </a:pPr>
              <a:t>31</a:t>
            </a:fld>
            <a:endParaRPr lang="en-GB" smtClean="0">
              <a:latin typeface="Arial" pitchFamily="34" charset="0"/>
            </a:endParaRPr>
          </a:p>
        </p:txBody>
      </p:sp>
      <p:sp>
        <p:nvSpPr>
          <p:cNvPr id="113668" name="Rectangle 2"/>
          <p:cNvSpPr>
            <a:spLocks noGrp="1" noRot="1" noChangeAspect="1" noChangeArrowheads="1" noTextEdit="1"/>
          </p:cNvSpPr>
          <p:nvPr>
            <p:ph type="sldImg"/>
          </p:nvPr>
        </p:nvSpPr>
        <p:spPr>
          <a:xfrm>
            <a:off x="1979613" y="125413"/>
            <a:ext cx="2897187" cy="2171700"/>
          </a:xfrm>
          <a:ln/>
        </p:spPr>
      </p:sp>
      <p:sp>
        <p:nvSpPr>
          <p:cNvPr id="113669"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Наклон линии</a:t>
            </a:r>
            <a:endParaRPr lang="en-GB" b="1" dirty="0" smtClean="0">
              <a:latin typeface="Arial" pitchFamily="34" charset="0"/>
            </a:endParaRPr>
          </a:p>
          <a:p>
            <a:pPr eaLnBrk="1" hangingPunct="1"/>
            <a:r>
              <a:rPr lang="ru-RU" dirty="0" smtClean="0">
                <a:latin typeface="Arial" pitchFamily="34" charset="0"/>
              </a:rPr>
              <a:t>Было принято выставлять линию с наклоном приблизительно 5 градусов в пользу левого конца. Цель наклона – побудить</a:t>
            </a:r>
            <a:r>
              <a:rPr lang="ru-RU" b="1" dirty="0" smtClean="0">
                <a:latin typeface="Arial" pitchFamily="34" charset="0"/>
              </a:rPr>
              <a:t> </a:t>
            </a:r>
            <a:r>
              <a:rPr lang="ru-RU" dirty="0" smtClean="0">
                <a:latin typeface="Arial" pitchFamily="34" charset="0"/>
              </a:rPr>
              <a:t>флот использовать всю линию, а не только правый конец. Слишком большой наклон может привести к скоплению на левом конце, так как яхты будут бороться друг с другом за получение преимущества у этого конца. главный судья должен наблюдать, как флот реагирует на наклон при первоначальном положении стартовой линии, и подстроить её, если требуется, для последующих стартов.</a:t>
            </a:r>
          </a:p>
          <a:p>
            <a:pPr eaLnBrk="1" hangingPunct="1"/>
            <a:endParaRPr lang="en-GB" dirty="0" smtClean="0">
              <a:latin typeface="Arial" pitchFamily="34" charset="0"/>
            </a:endParaRPr>
          </a:p>
          <a:p>
            <a:pPr eaLnBrk="1" hangingPunct="1"/>
            <a:r>
              <a:rPr lang="ru-RU" dirty="0" smtClean="0">
                <a:latin typeface="Arial" pitchFamily="34" charset="0"/>
              </a:rPr>
              <a:t>Сейчас такой прием не используется.</a:t>
            </a:r>
          </a:p>
          <a:p>
            <a:pPr eaLnBrk="1" hangingPunct="1"/>
            <a:endParaRPr lang="en-GB" dirty="0" smtClean="0">
              <a:latin typeface="Arial" pitchFamily="34" charset="0"/>
            </a:endParaRPr>
          </a:p>
          <a:p>
            <a:pPr eaLnBrk="1" hangingPunct="1"/>
            <a:r>
              <a:rPr lang="ru-RU" dirty="0" smtClean="0">
                <a:latin typeface="Arial" pitchFamily="34" charset="0"/>
              </a:rPr>
              <a:t>Главному судье рекомендуется выставлять перпендикулярную стартовую линию. Это стартовая линия под углом 90 градусов к среднему направлению ветра, которое было определено. Будучи установленной, такая стартовая линия может быть «тонко подстроена» перемещением любого конца линии подбиранием или </a:t>
            </a:r>
            <a:r>
              <a:rPr lang="ru-RU" dirty="0" err="1" smtClean="0">
                <a:latin typeface="Arial" pitchFamily="34" charset="0"/>
              </a:rPr>
              <a:t>потравливанием</a:t>
            </a:r>
            <a:r>
              <a:rPr lang="ru-RU" dirty="0" smtClean="0">
                <a:latin typeface="Arial" pitchFamily="34" charset="0"/>
              </a:rPr>
              <a:t> якорного конца. Чтобы настроить стартовую линию правильно, главному судье следует наблюдать за флотом яхт, как они проверяют линию на преимущество какого-либо конца. Если флот начинает отдавать предпочтение одному из концов, то, если есть время, главный судья может подстроить линию, как описано ранее.</a:t>
            </a:r>
          </a:p>
          <a:p>
            <a:pPr eaLnBrk="1" hangingPunct="1"/>
            <a:endParaRPr lang="en-GB" dirty="0" smtClean="0">
              <a:latin typeface="Arial" pitchFamily="34" charset="0"/>
            </a:endParaRPr>
          </a:p>
          <a:p>
            <a:pPr eaLnBrk="1" hangingPunct="1"/>
            <a:r>
              <a:rPr lang="ru-RU" dirty="0" smtClean="0">
                <a:latin typeface="Arial" pitchFamily="34" charset="0"/>
              </a:rPr>
              <a:t>Что бы ни происходило, линия должна быть зафиксирована в момент подготовительного сигнала. Никакие подстройки не могут производиться после того, как показан этот сигнал.</a:t>
            </a:r>
          </a:p>
          <a:p>
            <a:pPr eaLnBrk="1" hangingPunct="1"/>
            <a:endParaRPr lang="en-GB" dirty="0" smtClean="0">
              <a:latin typeface="Arial" pitchFamily="34" charset="0"/>
            </a:endParaRPr>
          </a:p>
          <a:p>
            <a:pPr eaLnBrk="1" hangingPunct="1"/>
            <a:r>
              <a:rPr lang="ru-RU" b="1" dirty="0" smtClean="0">
                <a:latin typeface="Arial" pitchFamily="34" charset="0"/>
              </a:rPr>
              <a:t>Внутренний ограничительный знак</a:t>
            </a:r>
            <a:endParaRPr lang="en-GB" b="1" dirty="0" smtClean="0">
              <a:latin typeface="Arial" pitchFamily="34" charset="0"/>
            </a:endParaRPr>
          </a:p>
          <a:p>
            <a:pPr eaLnBrk="1" hangingPunct="1"/>
            <a:r>
              <a:rPr lang="ru-RU" dirty="0" smtClean="0">
                <a:latin typeface="Arial" pitchFamily="34" charset="0"/>
              </a:rPr>
              <a:t>Если необходимо, может быть выставлен внутренний ограничительный знак. Этот знак оберегает стартовое судно от участников. Внутренний ограничительный знак следует устанавливать как можно ближе к линии, но ни в коем случае не дальше половины длины корпуса яхты под ветер от неё. Другой способ защитить стартовое судно – прикрепить знак к стартовому судну коротким концом. Он станет постоянно присоединенным предметом и будет считаться частью стартового судна. Также он удерживает яхты в стороне от кормового якорного конца, если он используется.</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4691" name="Rectangle 7"/>
          <p:cNvSpPr>
            <a:spLocks noGrp="1" noChangeArrowheads="1"/>
          </p:cNvSpPr>
          <p:nvPr>
            <p:ph type="sldNum" sz="quarter" idx="5"/>
          </p:nvPr>
        </p:nvSpPr>
        <p:spPr/>
        <p:txBody>
          <a:bodyPr/>
          <a:lstStyle/>
          <a:p>
            <a:pPr>
              <a:defRPr/>
            </a:pPr>
            <a:fld id="{A416BB60-77F1-4819-AADE-7780ECA0E19E}" type="slidenum">
              <a:rPr lang="en-GB" smtClean="0">
                <a:latin typeface="Arial" pitchFamily="34" charset="0"/>
              </a:rPr>
              <a:pPr>
                <a:defRPr/>
              </a:pPr>
              <a:t>32</a:t>
            </a:fld>
            <a:endParaRPr lang="en-GB" smtClean="0">
              <a:latin typeface="Arial" pitchFamily="34" charset="0"/>
            </a:endParaRPr>
          </a:p>
        </p:txBody>
      </p:sp>
      <p:sp>
        <p:nvSpPr>
          <p:cNvPr id="114692" name="Rectangle 4"/>
          <p:cNvSpPr>
            <a:spLocks noGrp="1" noRot="1" noChangeAspect="1" noChangeArrowheads="1" noTextEdit="1"/>
          </p:cNvSpPr>
          <p:nvPr>
            <p:ph type="sldImg"/>
          </p:nvPr>
        </p:nvSpPr>
        <p:spPr>
          <a:ln/>
        </p:spPr>
      </p:sp>
      <p:sp>
        <p:nvSpPr>
          <p:cNvPr id="114693" name="Rectangle 5"/>
          <p:cNvSpPr>
            <a:spLocks noGrp="1" noChangeAspect="1" noChangeArrowheads="1"/>
          </p:cNvSpPr>
          <p:nvPr>
            <p:ph type="body" idx="1"/>
          </p:nvPr>
        </p:nvSpPr>
        <p:spPr>
          <a:noFill/>
          <a:ln/>
        </p:spPr>
        <p:txBody>
          <a:bodyPr/>
          <a:lstStyle/>
          <a:p>
            <a:pPr eaLnBrk="1" hangingPunct="1"/>
            <a:r>
              <a:rPr lang="ru-RU" b="1" smtClean="0">
                <a:latin typeface="Arial" pitchFamily="34" charset="0"/>
              </a:rPr>
              <a:t>Настройка наклона для противодействия влиянию течения</a:t>
            </a:r>
            <a:endParaRPr lang="en-GB" b="1" smtClean="0">
              <a:latin typeface="Arial" pitchFamily="34" charset="0"/>
            </a:endParaRPr>
          </a:p>
          <a:p>
            <a:pPr eaLnBrk="1" hangingPunct="1"/>
            <a:r>
              <a:rPr lang="ru-RU" smtClean="0">
                <a:latin typeface="Arial" pitchFamily="34" charset="0"/>
              </a:rPr>
              <a:t>Если есть течение параллельно стартовой линии, оно будет толкать яхты к одному концу либо к другому. Рисунок показывает, что может сделать главный судья, чтобы противодействовать влиянию такого течения.</a:t>
            </a:r>
          </a:p>
          <a:p>
            <a:pPr eaLnBrk="1" hangingPunct="1"/>
            <a:endParaRPr lang="en-GB" smtClean="0">
              <a:latin typeface="Arial" pitchFamily="34" charset="0"/>
            </a:endParaRPr>
          </a:p>
          <a:p>
            <a:pPr eaLnBrk="1" hangingPunct="1"/>
            <a:r>
              <a:rPr lang="ru-RU" smtClean="0">
                <a:latin typeface="Arial" pitchFamily="34" charset="0"/>
              </a:rPr>
              <a:t>Если течение толкает яхты к левому концу стартовой линии, левый стартовый знак немного передвигается вниз по ветру. чтобы дать возможность яхтам свободно пройти его. Это наклон для правого галса. При обратном направлении течения производятся противоположные действия.</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5715" name="Rectangle 7"/>
          <p:cNvSpPr>
            <a:spLocks noGrp="1" noChangeArrowheads="1"/>
          </p:cNvSpPr>
          <p:nvPr>
            <p:ph type="sldNum" sz="quarter" idx="5"/>
          </p:nvPr>
        </p:nvSpPr>
        <p:spPr/>
        <p:txBody>
          <a:bodyPr/>
          <a:lstStyle/>
          <a:p>
            <a:pPr>
              <a:defRPr/>
            </a:pPr>
            <a:fld id="{10341B46-5250-4A1A-AFD8-F4E199E2A05C}" type="slidenum">
              <a:rPr lang="en-GB" smtClean="0">
                <a:latin typeface="Arial" pitchFamily="34" charset="0"/>
              </a:rPr>
              <a:pPr>
                <a:defRPr/>
              </a:pPr>
              <a:t>33</a:t>
            </a:fld>
            <a:endParaRPr lang="en-GB" smtClean="0">
              <a:latin typeface="Arial" pitchFamily="34" charset="0"/>
            </a:endParaRPr>
          </a:p>
        </p:txBody>
      </p:sp>
      <p:sp>
        <p:nvSpPr>
          <p:cNvPr id="115716" name="Rectangle 2"/>
          <p:cNvSpPr>
            <a:spLocks noGrp="1" noRot="1" noChangeAspect="1" noChangeArrowheads="1" noTextEdit="1"/>
          </p:cNvSpPr>
          <p:nvPr>
            <p:ph type="sldImg"/>
          </p:nvPr>
        </p:nvSpPr>
        <p:spPr>
          <a:xfrm>
            <a:off x="1979613" y="125413"/>
            <a:ext cx="2897187" cy="2171700"/>
          </a:xfrm>
          <a:ln/>
        </p:spPr>
      </p:sp>
      <p:sp>
        <p:nvSpPr>
          <p:cNvPr id="115717" name="Rectangle 3"/>
          <p:cNvSpPr>
            <a:spLocks noGrp="1" noChangeAspect="1" noChangeArrowheads="1"/>
          </p:cNvSpPr>
          <p:nvPr>
            <p:ph type="body" idx="1"/>
          </p:nvPr>
        </p:nvSpPr>
        <p:spPr>
          <a:noFill/>
          <a:ln/>
        </p:spPr>
        <p:txBody>
          <a:bodyPr/>
          <a:lstStyle/>
          <a:p>
            <a:pPr eaLnBrk="1" hangingPunct="1">
              <a:lnSpc>
                <a:spcPct val="80000"/>
              </a:lnSpc>
            </a:pPr>
            <a:r>
              <a:rPr lang="ru-RU" sz="900" b="1" dirty="0" smtClean="0">
                <a:latin typeface="Arial" pitchFamily="34" charset="0"/>
              </a:rPr>
              <a:t>Установка стартовой линии</a:t>
            </a:r>
            <a:endParaRPr lang="en-GB" sz="900" b="1" dirty="0" smtClean="0">
              <a:latin typeface="Arial" pitchFamily="34" charset="0"/>
            </a:endParaRPr>
          </a:p>
          <a:p>
            <a:pPr eaLnBrk="1" hangingPunct="1">
              <a:lnSpc>
                <a:spcPct val="80000"/>
              </a:lnSpc>
            </a:pPr>
            <a:r>
              <a:rPr lang="ru-RU" sz="900" b="1" dirty="0" smtClean="0">
                <a:latin typeface="Arial" pitchFamily="34" charset="0"/>
              </a:rPr>
              <a:t>Позиция судна ГК в зоне дистанции</a:t>
            </a:r>
            <a:endParaRPr lang="en-GB" sz="900" b="1" dirty="0" smtClean="0">
              <a:latin typeface="Arial" pitchFamily="34" charset="0"/>
            </a:endParaRPr>
          </a:p>
          <a:p>
            <a:pPr eaLnBrk="1" hangingPunct="1">
              <a:lnSpc>
                <a:spcPct val="80000"/>
              </a:lnSpc>
            </a:pPr>
            <a:r>
              <a:rPr lang="ru-RU" sz="900" dirty="0" smtClean="0">
                <a:latin typeface="Arial" pitchFamily="34" charset="0"/>
              </a:rPr>
              <a:t>Как только определен средний ветер, главному судье следует сравнить его с прогнозируемым ветром. Если реальный ветер совпадает с прогнозом, то совершенно ясно, куда идти становиться на якорь. Однако, часто, во многих местах, фактические ветра не совпадают с предсказанными. </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В таких условиях главный судья должен решить, каково наиболее вероятное изменение ветра в период проведения гонки. Это одно из основных решений, которые принимает главный судья. Знание местного микроклимата в зоне гонок – это важнейший элемент для принятия такого решения. Это очень трудно для не местного судьи. В такой ситуации необходимо иметь на борту судна ГК человека, хорошо знающего местные условия.</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Чтобы сохранить время и силы, хороший главный судья установит стартовое судно внутри выбранной зоны гонок, с учетом любого предполагаемого захода ветра, что позволит ему разворачивать дистанцию вокруг позиции стартового судна.</a:t>
            </a:r>
          </a:p>
          <a:p>
            <a:pPr eaLnBrk="1" hangingPunct="1">
              <a:lnSpc>
                <a:spcPct val="80000"/>
              </a:lnSpc>
            </a:pPr>
            <a:endParaRPr lang="en-GB" sz="900" dirty="0" smtClean="0">
              <a:latin typeface="Arial" pitchFamily="34" charset="0"/>
            </a:endParaRPr>
          </a:p>
          <a:p>
            <a:pPr eaLnBrk="1" hangingPunct="1">
              <a:lnSpc>
                <a:spcPct val="80000"/>
              </a:lnSpc>
            </a:pPr>
            <a:r>
              <a:rPr lang="ru-RU" sz="900" b="1" dirty="0" smtClean="0">
                <a:latin typeface="Arial" pitchFamily="34" charset="0"/>
              </a:rPr>
              <a:t>Постановка на якорь</a:t>
            </a:r>
            <a:endParaRPr lang="en-GB" sz="900" dirty="0" smtClean="0">
              <a:latin typeface="Arial" pitchFamily="34" charset="0"/>
            </a:endParaRPr>
          </a:p>
          <a:p>
            <a:pPr eaLnBrk="1" hangingPunct="1">
              <a:lnSpc>
                <a:spcPct val="80000"/>
              </a:lnSpc>
            </a:pPr>
            <a:r>
              <a:rPr lang="ru-RU" sz="900" dirty="0" smtClean="0">
                <a:latin typeface="Arial" pitchFamily="34" charset="0"/>
              </a:rPr>
              <a:t>При постановке на якорь стартового судна следует вытравливать якорный конец с запасом. Для этого есть две основные причины.</a:t>
            </a:r>
          </a:p>
          <a:p>
            <a:pPr eaLnBrk="1" hangingPunct="1">
              <a:lnSpc>
                <a:spcPct val="80000"/>
              </a:lnSpc>
              <a:buFontTx/>
              <a:buChar char="•"/>
            </a:pPr>
            <a:r>
              <a:rPr lang="ru-RU" sz="900" dirty="0" smtClean="0">
                <a:latin typeface="Arial" pitchFamily="34" charset="0"/>
              </a:rPr>
              <a:t>  Это гарантирует, что якорь не поползет и судно не сдвинется с позиции во время гонки.</a:t>
            </a:r>
          </a:p>
          <a:p>
            <a:pPr eaLnBrk="1" hangingPunct="1">
              <a:lnSpc>
                <a:spcPct val="80000"/>
              </a:lnSpc>
              <a:buFontTx/>
              <a:buChar char="•"/>
            </a:pPr>
            <a:r>
              <a:rPr lang="ru-RU" sz="900" dirty="0" smtClean="0">
                <a:latin typeface="Arial" pitchFamily="34" charset="0"/>
              </a:rPr>
              <a:t>  Также это позволит главному судье подстроить стартовую линию либо вытравливая якорный конец (чтобы сделать другой конец линии выгодным), либо двигаясь с помощью двигателя вперед и выбирая якорный конец, не нарушая положение якоря на дне (чтобы сделать выгодным конец линии у стартового судна).  </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Главный судья также должен знать характер дна – надежно ли держит якорь на этом грунте. Другая очень важная информация – глубина.  Эти условия могут диктовать место постановки судна на якорь.</a:t>
            </a:r>
          </a:p>
          <a:p>
            <a:pPr eaLnBrk="1" hangingPunct="1">
              <a:lnSpc>
                <a:spcPct val="80000"/>
              </a:lnSpc>
            </a:pPr>
            <a:endParaRPr lang="en-GB" sz="900" dirty="0" smtClean="0">
              <a:latin typeface="Arial" pitchFamily="34" charset="0"/>
            </a:endParaRPr>
          </a:p>
          <a:p>
            <a:pPr eaLnBrk="1" hangingPunct="1">
              <a:lnSpc>
                <a:spcPct val="80000"/>
              </a:lnSpc>
            </a:pPr>
            <a:r>
              <a:rPr lang="ru-RU" sz="900" b="1" dirty="0" smtClean="0">
                <a:latin typeface="Arial" pitchFamily="34" charset="0"/>
              </a:rPr>
              <a:t>Противоположный конец линии (</a:t>
            </a:r>
            <a:r>
              <a:rPr lang="en-US" sz="900" b="1" i="0" dirty="0" smtClean="0">
                <a:latin typeface="Arial" pitchFamily="34" charset="0"/>
              </a:rPr>
              <a:t>pin</a:t>
            </a:r>
            <a:r>
              <a:rPr lang="ru-RU" sz="900" b="1" i="0" dirty="0" smtClean="0">
                <a:latin typeface="Arial" pitchFamily="34" charset="0"/>
              </a:rPr>
              <a:t> </a:t>
            </a:r>
            <a:r>
              <a:rPr lang="en-US" sz="900" b="1" i="0" dirty="0" smtClean="0">
                <a:latin typeface="Arial" pitchFamily="34" charset="0"/>
              </a:rPr>
              <a:t>end</a:t>
            </a:r>
            <a:r>
              <a:rPr lang="ru-RU" sz="900" b="1" dirty="0" smtClean="0">
                <a:latin typeface="Arial" pitchFamily="34" charset="0"/>
              </a:rPr>
              <a:t>)</a:t>
            </a:r>
            <a:endParaRPr lang="en-GB" sz="900" dirty="0" smtClean="0">
              <a:latin typeface="Arial" pitchFamily="34" charset="0"/>
            </a:endParaRPr>
          </a:p>
          <a:p>
            <a:pPr eaLnBrk="1" hangingPunct="1">
              <a:lnSpc>
                <a:spcPct val="80000"/>
              </a:lnSpc>
            </a:pPr>
            <a:r>
              <a:rPr lang="ru-RU" sz="900" dirty="0" smtClean="0">
                <a:latin typeface="Arial" pitchFamily="34" charset="0"/>
              </a:rPr>
              <a:t>Противоположный конец (</a:t>
            </a:r>
            <a:r>
              <a:rPr lang="ru-RU" sz="900" dirty="0" err="1" smtClean="0">
                <a:latin typeface="Arial" pitchFamily="34" charset="0"/>
              </a:rPr>
              <a:t>пин-энд</a:t>
            </a:r>
            <a:r>
              <a:rPr lang="ru-RU" sz="900" dirty="0" smtClean="0">
                <a:latin typeface="Arial" pitchFamily="34" charset="0"/>
              </a:rPr>
              <a:t>) стартовой линии может быть двух видов:</a:t>
            </a:r>
            <a:endParaRPr lang="en-GB" sz="900" dirty="0" smtClean="0">
              <a:latin typeface="Arial" pitchFamily="34" charset="0"/>
            </a:endParaRPr>
          </a:p>
          <a:p>
            <a:pPr eaLnBrk="1" hangingPunct="1">
              <a:lnSpc>
                <a:spcPct val="80000"/>
              </a:lnSpc>
              <a:buFontTx/>
              <a:buChar char="•"/>
            </a:pPr>
            <a:r>
              <a:rPr lang="ru-RU" sz="900" dirty="0" smtClean="0">
                <a:latin typeface="Arial" pitchFamily="34" charset="0"/>
              </a:rPr>
              <a:t>  Это может быть судно (яхта) с мачтой, обозначающей конец линии (требуется на крупных соревнованиях).</a:t>
            </a:r>
          </a:p>
          <a:p>
            <a:pPr eaLnBrk="1" hangingPunct="1">
              <a:lnSpc>
                <a:spcPct val="80000"/>
              </a:lnSpc>
              <a:buFontTx/>
              <a:buChar char="•"/>
            </a:pPr>
            <a:r>
              <a:rPr lang="ru-RU" sz="900" dirty="0" smtClean="0">
                <a:latin typeface="Arial" pitchFamily="34" charset="0"/>
              </a:rPr>
              <a:t>  Альтернатива – использование буя (вехи) с флагом, обозначающим конец линии.</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Преимущество первого способа в том, что к этому судну применяются те же принципы, что и к стартовому судну. Хороший якорь с длинным якорным концом облегчает настройку стартовой линии.</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Использование буя имеет один большой минус – «тонкая настройка» стартовой линии возможна только перемещением стартового судна. Установка этого буя в правильную позицию также требует больше усилий и навыков установщиков знака. Лучший способ установки такой: катер-установщик занимает позицию с </a:t>
            </a:r>
            <a:r>
              <a:rPr lang="ru-RU" sz="900" dirty="0" err="1" smtClean="0">
                <a:latin typeface="Arial" pitchFamily="34" charset="0"/>
              </a:rPr>
              <a:t>подветра</a:t>
            </a:r>
            <a:r>
              <a:rPr lang="ru-RU" sz="900" dirty="0" smtClean="0">
                <a:latin typeface="Arial" pitchFamily="34" charset="0"/>
              </a:rPr>
              <a:t> от точки установки знака, вытравливает буй на всю длину якорного конца (на катере установщике остается только якорь) и начинает буксировать его против ветра (по направлению к знаку 1) через точку установки. Когда катер проходит точку установки знака, дается команда «Приготовиться!». Катер продолжает медленно двигаться вперед, пока буй не окажется в точке установки, тогда дается команда бросать якорь. Если якорный конец не слишком короткий, буй встанет точно в нужном месте.</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Если у главного судьи есть сомнения в опытности своих установщиков знака, он может сначала выставить знак на другом конце линии, а затем поставить на якорь свое стартовое судно относительно этого буя.</a:t>
            </a:r>
          </a:p>
          <a:p>
            <a:pPr eaLnBrk="1" hangingPunct="1">
              <a:lnSpc>
                <a:spcPct val="80000"/>
              </a:lnSpc>
            </a:pPr>
            <a:endParaRPr lang="en-GB" sz="900" dirty="0" smtClean="0">
              <a:latin typeface="Arial" pitchFamily="34" charset="0"/>
            </a:endParaRPr>
          </a:p>
          <a:p>
            <a:pPr eaLnBrk="1" hangingPunct="1">
              <a:lnSpc>
                <a:spcPct val="80000"/>
              </a:lnSpc>
            </a:pPr>
            <a:r>
              <a:rPr lang="ru-RU" sz="900" dirty="0" smtClean="0">
                <a:latin typeface="Arial" pitchFamily="34" charset="0"/>
              </a:rPr>
              <a:t>Целью всех этих маневров должна быть установка стартовой линии под 90 градусов к ветру. Подстройка может быть осуществлена описанными ранее методами.</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6739" name="Rectangle 7"/>
          <p:cNvSpPr>
            <a:spLocks noGrp="1" noChangeArrowheads="1"/>
          </p:cNvSpPr>
          <p:nvPr>
            <p:ph type="sldNum" sz="quarter" idx="5"/>
          </p:nvPr>
        </p:nvSpPr>
        <p:spPr/>
        <p:txBody>
          <a:bodyPr/>
          <a:lstStyle/>
          <a:p>
            <a:pPr>
              <a:defRPr/>
            </a:pPr>
            <a:fld id="{E8040DCE-036A-4626-B72C-421D26519C21}" type="slidenum">
              <a:rPr lang="en-GB" smtClean="0">
                <a:latin typeface="Arial" pitchFamily="34" charset="0"/>
              </a:rPr>
              <a:pPr>
                <a:defRPr/>
              </a:pPr>
              <a:t>34</a:t>
            </a:fld>
            <a:endParaRPr lang="en-GB" smtClean="0">
              <a:latin typeface="Arial" pitchFamily="34" charset="0"/>
            </a:endParaRPr>
          </a:p>
        </p:txBody>
      </p:sp>
      <p:sp>
        <p:nvSpPr>
          <p:cNvPr id="116740" name="Rectangle 4"/>
          <p:cNvSpPr>
            <a:spLocks noGrp="1" noRot="1" noChangeAspect="1" noChangeArrowheads="1" noTextEdit="1"/>
          </p:cNvSpPr>
          <p:nvPr>
            <p:ph type="sldImg"/>
          </p:nvPr>
        </p:nvSpPr>
        <p:spPr>
          <a:ln/>
        </p:spPr>
      </p:sp>
      <p:sp>
        <p:nvSpPr>
          <p:cNvPr id="116741" name="Rectangle 5"/>
          <p:cNvSpPr>
            <a:spLocks noGrp="1" noChangeAspect="1" noChangeArrowheads="1"/>
          </p:cNvSpPr>
          <p:nvPr>
            <p:ph type="body" idx="1"/>
          </p:nvPr>
        </p:nvSpPr>
        <p:spPr>
          <a:noFill/>
          <a:ln/>
        </p:spPr>
        <p:txBody>
          <a:bodyPr/>
          <a:lstStyle/>
          <a:p>
            <a:pPr eaLnBrk="1" hangingPunct="1"/>
            <a:r>
              <a:rPr lang="ru-RU" b="1" smtClean="0">
                <a:latin typeface="Arial" pitchFamily="34" charset="0"/>
              </a:rPr>
              <a:t>Компенсация на стартовой линии</a:t>
            </a:r>
            <a:endParaRPr lang="en-GB" b="1" smtClean="0">
              <a:latin typeface="Arial" pitchFamily="34" charset="0"/>
            </a:endParaRPr>
          </a:p>
          <a:p>
            <a:pPr eaLnBrk="1" hangingPunct="1"/>
            <a:r>
              <a:rPr lang="ru-RU" smtClean="0">
                <a:latin typeface="Arial" pitchFamily="34" charset="0"/>
              </a:rPr>
              <a:t>Если одна сторона дистанции более выгодна для флота, использование наклона (на рисунке – для правого галса) позволит компенсировать разницу течений в зоне дистанции. Ошибка в распознавании такой ситуации и установка линии под 90 градусов к ветру приведет к тому, что весь флот будет пытаться стартовать у левого конца линии и, вероятно, будет общий отзыв.</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7763" name="Rectangle 7"/>
          <p:cNvSpPr>
            <a:spLocks noGrp="1" noChangeArrowheads="1"/>
          </p:cNvSpPr>
          <p:nvPr>
            <p:ph type="sldNum" sz="quarter" idx="5"/>
          </p:nvPr>
        </p:nvSpPr>
        <p:spPr/>
        <p:txBody>
          <a:bodyPr/>
          <a:lstStyle/>
          <a:p>
            <a:pPr>
              <a:defRPr/>
            </a:pPr>
            <a:fld id="{8908446D-B0E6-4EBD-9957-563444943F61}" type="slidenum">
              <a:rPr lang="en-GB" smtClean="0">
                <a:latin typeface="Arial" pitchFamily="34" charset="0"/>
              </a:rPr>
              <a:pPr>
                <a:defRPr/>
              </a:pPr>
              <a:t>35</a:t>
            </a:fld>
            <a:endParaRPr lang="en-GB" smtClean="0">
              <a:latin typeface="Arial" pitchFamily="34" charset="0"/>
            </a:endParaRPr>
          </a:p>
        </p:txBody>
      </p:sp>
      <p:sp>
        <p:nvSpPr>
          <p:cNvPr id="117764" name="Rectangle 2"/>
          <p:cNvSpPr>
            <a:spLocks noGrp="1" noRot="1" noChangeAspect="1" noChangeArrowheads="1" noTextEdit="1"/>
          </p:cNvSpPr>
          <p:nvPr>
            <p:ph type="sldImg"/>
          </p:nvPr>
        </p:nvSpPr>
        <p:spPr>
          <a:xfrm>
            <a:off x="1979613" y="125413"/>
            <a:ext cx="2897187" cy="2171700"/>
          </a:xfrm>
          <a:ln/>
        </p:spPr>
      </p:sp>
      <p:sp>
        <p:nvSpPr>
          <p:cNvPr id="117765"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Роль заместителя главного судьи</a:t>
            </a:r>
            <a:endParaRPr lang="en-GB" smtClean="0">
              <a:latin typeface="Arial" pitchFamily="34" charset="0"/>
            </a:endParaRPr>
          </a:p>
          <a:p>
            <a:pPr eaLnBrk="1" hangingPunct="1"/>
            <a:r>
              <a:rPr lang="ru-RU" smtClean="0">
                <a:latin typeface="Arial" pitchFamily="34" charset="0"/>
              </a:rPr>
              <a:t>Заместитель главного судьи – человек на борту судна ГК, который может заменить главного судью, если тот отсутствует или по какой-либо причине не сможет выполнять свои функции.</a:t>
            </a:r>
          </a:p>
          <a:p>
            <a:pPr eaLnBrk="1" hangingPunct="1"/>
            <a:endParaRPr lang="en-GB" smtClean="0">
              <a:latin typeface="Arial" pitchFamily="34" charset="0"/>
            </a:endParaRPr>
          </a:p>
          <a:p>
            <a:pPr eaLnBrk="1" hangingPunct="1"/>
            <a:r>
              <a:rPr lang="ru-RU" smtClean="0">
                <a:latin typeface="Arial" pitchFamily="34" charset="0"/>
              </a:rPr>
              <a:t>Его главная обязанность, выступать в роль «офисного менеджера». Судно гоночного комитета – это офис.</a:t>
            </a:r>
          </a:p>
          <a:p>
            <a:pPr eaLnBrk="1" hangingPunct="1"/>
            <a:endParaRPr lang="en-GB" smtClean="0">
              <a:latin typeface="Arial" pitchFamily="34" charset="0"/>
            </a:endParaRPr>
          </a:p>
          <a:p>
            <a:pPr eaLnBrk="1" hangingPunct="1"/>
            <a:r>
              <a:rPr lang="ru-RU" smtClean="0">
                <a:latin typeface="Arial" pitchFamily="34" charset="0"/>
              </a:rPr>
              <a:t>Он проверяет, что все системы на судне гоночного комитета готовы к работе.</a:t>
            </a:r>
          </a:p>
          <a:p>
            <a:pPr eaLnBrk="1" hangingPunct="1">
              <a:buFontTx/>
              <a:buChar char="•"/>
            </a:pPr>
            <a:r>
              <a:rPr lang="ru-RU" smtClean="0">
                <a:latin typeface="Arial" pitchFamily="34" charset="0"/>
              </a:rPr>
              <a:t>  Все зрительные сигналы готовы к немедленному показу</a:t>
            </a:r>
          </a:p>
          <a:p>
            <a:pPr eaLnBrk="1" hangingPunct="1">
              <a:buFontTx/>
              <a:buChar char="•"/>
            </a:pPr>
            <a:r>
              <a:rPr lang="ru-RU" smtClean="0">
                <a:latin typeface="Arial" pitchFamily="34" charset="0"/>
              </a:rPr>
              <a:t>  Звуковые сигналы готовы и продублированы на случай отказа</a:t>
            </a:r>
          </a:p>
          <a:p>
            <a:pPr eaLnBrk="1" hangingPunct="1">
              <a:buFontTx/>
              <a:buChar char="•"/>
            </a:pPr>
            <a:r>
              <a:rPr lang="ru-RU" smtClean="0">
                <a:latin typeface="Arial" pitchFamily="34" charset="0"/>
              </a:rPr>
              <a:t>  Часы синхронизированы с часами хронометриста</a:t>
            </a:r>
          </a:p>
          <a:p>
            <a:pPr eaLnBrk="1" hangingPunct="1">
              <a:buFontTx/>
              <a:buChar char="•"/>
            </a:pPr>
            <a:r>
              <a:rPr lang="ru-RU" smtClean="0">
                <a:latin typeface="Arial" pitchFamily="34" charset="0"/>
              </a:rPr>
              <a:t>  Секретари приготовили листы для записи и запасные карандаши</a:t>
            </a:r>
          </a:p>
          <a:p>
            <a:pPr eaLnBrk="1" hangingPunct="1">
              <a:buFontTx/>
              <a:buChar char="•"/>
            </a:pPr>
            <a:r>
              <a:rPr lang="ru-RU" smtClean="0">
                <a:latin typeface="Arial" pitchFamily="34" charset="0"/>
              </a:rPr>
              <a:t>  Обозначение дистанции готово к использованию</a:t>
            </a:r>
          </a:p>
          <a:p>
            <a:pPr eaLnBrk="1" hangingPunct="1">
              <a:buFontTx/>
              <a:buChar char="•"/>
            </a:pPr>
            <a:endParaRPr lang="en-GB" smtClean="0">
              <a:latin typeface="Arial" pitchFamily="34" charset="0"/>
            </a:endParaRPr>
          </a:p>
          <a:p>
            <a:pPr eaLnBrk="1" hangingPunct="1"/>
            <a:r>
              <a:rPr lang="ru-RU" smtClean="0">
                <a:latin typeface="Arial" pitchFamily="34" charset="0"/>
              </a:rPr>
              <a:t>Это освобождает главного судью от выполнения этих обязанностей, и он может сконцентрироваться на главных действиях по выставлению дистанции и стартовой линии.</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8787" name="Rectangle 7"/>
          <p:cNvSpPr>
            <a:spLocks noGrp="1" noChangeArrowheads="1"/>
          </p:cNvSpPr>
          <p:nvPr>
            <p:ph type="sldNum" sz="quarter" idx="5"/>
          </p:nvPr>
        </p:nvSpPr>
        <p:spPr/>
        <p:txBody>
          <a:bodyPr/>
          <a:lstStyle/>
          <a:p>
            <a:pPr>
              <a:defRPr/>
            </a:pPr>
            <a:fld id="{30356BFD-4A3E-4573-84C3-8F7EEFC78E03}" type="slidenum">
              <a:rPr lang="en-GB" smtClean="0">
                <a:latin typeface="Arial" pitchFamily="34" charset="0"/>
              </a:rPr>
              <a:pPr>
                <a:defRPr/>
              </a:pPr>
              <a:t>36</a:t>
            </a:fld>
            <a:endParaRPr lang="en-GB" smtClean="0">
              <a:latin typeface="Arial" pitchFamily="34" charset="0"/>
            </a:endParaRPr>
          </a:p>
        </p:txBody>
      </p:sp>
      <p:sp>
        <p:nvSpPr>
          <p:cNvPr id="118788" name="Rectangle 2"/>
          <p:cNvSpPr>
            <a:spLocks noGrp="1" noRot="1" noChangeAspect="1" noChangeArrowheads="1" noTextEdit="1"/>
          </p:cNvSpPr>
          <p:nvPr>
            <p:ph type="sldImg"/>
          </p:nvPr>
        </p:nvSpPr>
        <p:spPr>
          <a:xfrm>
            <a:off x="1979613" y="125413"/>
            <a:ext cx="2897187" cy="2171700"/>
          </a:xfrm>
          <a:ln/>
        </p:spPr>
      </p:sp>
      <p:sp>
        <p:nvSpPr>
          <p:cNvPr id="118789"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Указание дистанции, которую следует пройти</a:t>
            </a:r>
            <a:endParaRPr lang="en-GB" b="1" smtClean="0">
              <a:latin typeface="Arial" pitchFamily="34" charset="0"/>
            </a:endParaRPr>
          </a:p>
          <a:p>
            <a:pPr eaLnBrk="1" hangingPunct="1"/>
            <a:r>
              <a:rPr lang="ru-RU" smtClean="0">
                <a:latin typeface="Arial" pitchFamily="34" charset="0"/>
              </a:rPr>
              <a:t>Существует много способов оповещения участников о дистанции, которую им нужно пройти.</a:t>
            </a:r>
          </a:p>
          <a:p>
            <a:pPr eaLnBrk="1" hangingPunct="1"/>
            <a:endParaRPr lang="en-GB" smtClean="0">
              <a:latin typeface="Arial" pitchFamily="34" charset="0"/>
            </a:endParaRPr>
          </a:p>
          <a:p>
            <a:pPr eaLnBrk="1" hangingPunct="1"/>
            <a:r>
              <a:rPr lang="ru-RU" smtClean="0">
                <a:latin typeface="Arial" pitchFamily="34" charset="0"/>
              </a:rPr>
              <a:t>В некоторых клубах существуют стандартные схемы дистанций для своих клубных гонок с присвоенными каждой дистанции буквенными обозначениями. На многих чемпионатах дистанции описываются в приложении к гоночной инструкции и требуют сигнала, позволяющего участникам знать, какая дистанция используется.</a:t>
            </a:r>
          </a:p>
          <a:p>
            <a:pPr eaLnBrk="1" hangingPunct="1"/>
            <a:endParaRPr lang="en-GB" smtClean="0">
              <a:latin typeface="Arial" pitchFamily="34" charset="0"/>
            </a:endParaRPr>
          </a:p>
          <a:p>
            <a:pPr eaLnBrk="1" hangingPunct="1"/>
            <a:r>
              <a:rPr lang="ru-RU" smtClean="0">
                <a:latin typeface="Arial" pitchFamily="34" charset="0"/>
              </a:rPr>
              <a:t>Крейсерские яхты в гонках с использованием стационарных объектов часто получают информацию о своей дистанции по радио.</a:t>
            </a:r>
          </a:p>
          <a:p>
            <a:pPr eaLnBrk="1" hangingPunct="1"/>
            <a:endParaRPr lang="en-GB" smtClean="0">
              <a:latin typeface="Arial" pitchFamily="34" charset="0"/>
            </a:endParaRPr>
          </a:p>
          <a:p>
            <a:pPr eaLnBrk="1" hangingPunct="1"/>
            <a:r>
              <a:rPr lang="ru-RU" smtClean="0">
                <a:latin typeface="Arial" pitchFamily="34" charset="0"/>
              </a:rPr>
              <a:t>Какой бы метод не использовался, дистанция должна быть указана до или одновременно с сигналом «Предупреждение».</a:t>
            </a:r>
          </a:p>
          <a:p>
            <a:pPr eaLnBrk="1" hangingPunct="1"/>
            <a:endParaRPr lang="ru-RU" smtClean="0">
              <a:latin typeface="Arial" pitchFamily="34" charset="0"/>
            </a:endParaRPr>
          </a:p>
          <a:p>
            <a:pPr eaLnBrk="1" hangingPunct="1"/>
            <a:r>
              <a:rPr lang="ru-RU" smtClean="0">
                <a:latin typeface="Arial" pitchFamily="34" charset="0"/>
              </a:rPr>
              <a:t>Как только дан сигнал «Предупреждение», единственный способ для главного судьи изменить дистанцию – отложить гонку до старта или произвести общий отзыв, или прекратить гонку после старта.</a:t>
            </a:r>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19811" name="Rectangle 7"/>
          <p:cNvSpPr>
            <a:spLocks noGrp="1" noChangeArrowheads="1"/>
          </p:cNvSpPr>
          <p:nvPr>
            <p:ph type="sldNum" sz="quarter" idx="5"/>
          </p:nvPr>
        </p:nvSpPr>
        <p:spPr/>
        <p:txBody>
          <a:bodyPr/>
          <a:lstStyle/>
          <a:p>
            <a:pPr>
              <a:defRPr/>
            </a:pPr>
            <a:fld id="{30999EA1-584C-46CB-A2F7-C3DA272C21B4}" type="slidenum">
              <a:rPr lang="en-GB" smtClean="0">
                <a:latin typeface="Arial" pitchFamily="34" charset="0"/>
              </a:rPr>
              <a:pPr>
                <a:defRPr/>
              </a:pPr>
              <a:t>37</a:t>
            </a:fld>
            <a:endParaRPr lang="en-GB" smtClean="0">
              <a:latin typeface="Arial" pitchFamily="34" charset="0"/>
            </a:endParaRPr>
          </a:p>
        </p:txBody>
      </p:sp>
      <p:sp>
        <p:nvSpPr>
          <p:cNvPr id="119812" name="Rectangle 2"/>
          <p:cNvSpPr>
            <a:spLocks noGrp="1" noRot="1" noChangeAspect="1" noChangeArrowheads="1" noTextEdit="1"/>
          </p:cNvSpPr>
          <p:nvPr>
            <p:ph type="sldImg"/>
          </p:nvPr>
        </p:nvSpPr>
        <p:spPr>
          <a:xfrm>
            <a:off x="1979613" y="125413"/>
            <a:ext cx="2897187" cy="2171700"/>
          </a:xfrm>
          <a:ln/>
        </p:spPr>
      </p:sp>
      <p:sp>
        <p:nvSpPr>
          <p:cNvPr id="108549" name="Rectangle 3"/>
          <p:cNvSpPr>
            <a:spLocks noGrp="1" noChangeAspect="1" noChangeArrowheads="1"/>
          </p:cNvSpPr>
          <p:nvPr>
            <p:ph type="body" idx="1"/>
          </p:nvPr>
        </p:nvSpPr>
        <p:spPr>
          <a:ln/>
        </p:spPr>
        <p:txBody>
          <a:bodyPr>
            <a:normAutofit fontScale="92500" lnSpcReduction="20000"/>
          </a:bodyPr>
          <a:lstStyle/>
          <a:p>
            <a:pPr eaLnBrk="1" hangingPunct="1">
              <a:defRPr/>
            </a:pPr>
            <a:r>
              <a:rPr lang="ru-RU" b="1" dirty="0" smtClean="0">
                <a:latin typeface="Arial" pitchFamily="34" charset="0"/>
                <a:cs typeface="Arial" pitchFamily="34" charset="0"/>
              </a:rPr>
              <a:t>Старт</a:t>
            </a:r>
            <a:endParaRPr lang="en-GB" b="1"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Стандартная стартовая процедура описана в правилах. Это 5-минутная процедура, начинающаяся сигналом «Предупреждение» и заканчивающаяся стартом гонки. Сигнал «Подготовительный» включает различные наказания, которые могут быть применены в зависимости от того, какой из пяти разных сигналов используется.</a:t>
            </a:r>
          </a:p>
          <a:p>
            <a:pPr eaLnBrk="1" hangingPunct="1">
              <a:defRPr/>
            </a:pPr>
            <a:endParaRPr lang="en-GB"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Эта система имеет одно большое преимущество перед предыдущими системами. Независимо от того, первый это старт дня или повторный старт после откладывания, общего отзыва либо прекращения – последовательность сигналов совершенно одинаковая в каждом случае.</a:t>
            </a:r>
          </a:p>
          <a:p>
            <a:pPr eaLnBrk="1" hangingPunct="1">
              <a:defRPr/>
            </a:pPr>
            <a:endParaRPr lang="en-GB" dirty="0" smtClean="0">
              <a:latin typeface="Arial" pitchFamily="34" charset="0"/>
              <a:cs typeface="Arial" pitchFamily="34" charset="0"/>
            </a:endParaRPr>
          </a:p>
          <a:p>
            <a:pPr eaLnBrk="1" hangingPunct="1">
              <a:defRPr/>
            </a:pPr>
            <a:r>
              <a:rPr lang="ru-RU" b="1" dirty="0" smtClean="0">
                <a:latin typeface="Arial" pitchFamily="34" charset="0"/>
                <a:cs typeface="Arial" pitchFamily="34" charset="0"/>
              </a:rPr>
              <a:t>Варианты стартовой процедуры</a:t>
            </a:r>
            <a:endParaRPr lang="en-GB"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В стандартной стартовой процедуре предусмотрена только одна минута между сигналами «Предупреждение» и «Подготовительный». В некоторых условиях этого периода недостаточно, и он может быть увеличен. Гоночная инструкция может просто увеличить период между сигналом «Предупреждение» и стартом с 5 до 10 минут – этого будет достаточно.</a:t>
            </a:r>
          </a:p>
          <a:p>
            <a:pPr eaLnBrk="1" hangingPunct="1">
              <a:defRPr/>
            </a:pPr>
            <a:endParaRPr lang="en-GB" dirty="0" smtClean="0">
              <a:latin typeface="Arial" pitchFamily="34" charset="0"/>
              <a:cs typeface="Arial" pitchFamily="34" charset="0"/>
            </a:endParaRPr>
          </a:p>
          <a:p>
            <a:pPr eaLnBrk="1" hangingPunct="1">
              <a:defRPr/>
            </a:pPr>
            <a:r>
              <a:rPr lang="ru-RU" b="1" dirty="0" smtClean="0">
                <a:latin typeface="Arial" pitchFamily="34" charset="0"/>
                <a:cs typeface="Arial" pitchFamily="34" charset="0"/>
              </a:rPr>
              <a:t>Проведение гонок друг за другом </a:t>
            </a:r>
            <a:endParaRPr lang="en-GB" dirty="0" smtClean="0">
              <a:latin typeface="Arial" pitchFamily="34" charset="0"/>
              <a:cs typeface="Arial" pitchFamily="34" charset="0"/>
            </a:endParaRPr>
          </a:p>
          <a:p>
            <a:pPr eaLnBrk="1" hangingPunct="1">
              <a:defRPr/>
            </a:pPr>
            <a:r>
              <a:rPr lang="ru-RU" dirty="0" smtClean="0">
                <a:solidFill>
                  <a:srgbClr val="FF3607"/>
                </a:solidFill>
                <a:latin typeface="Arial" pitchFamily="34" charset="0"/>
                <a:cs typeface="Arial" pitchFamily="34" charset="0"/>
              </a:rPr>
              <a:t>Сигнал «Предупреждение» следующей гонки следует давать</a:t>
            </a:r>
            <a:r>
              <a:rPr lang="ru-RU" b="0" i="0" dirty="0" smtClean="0">
                <a:solidFill>
                  <a:srgbClr val="FF3607"/>
                </a:solidFill>
                <a:latin typeface="Arial" pitchFamily="34" charset="0"/>
                <a:cs typeface="Arial" pitchFamily="34" charset="0"/>
              </a:rPr>
              <a:t> не</a:t>
            </a:r>
            <a:r>
              <a:rPr lang="ru-RU" b="0" i="0" baseline="0" dirty="0" smtClean="0">
                <a:solidFill>
                  <a:srgbClr val="FF3607"/>
                </a:solidFill>
                <a:latin typeface="Arial" pitchFamily="34" charset="0"/>
                <a:cs typeface="Arial" pitchFamily="34" charset="0"/>
              </a:rPr>
              <a:t> </a:t>
            </a:r>
            <a:r>
              <a:rPr lang="ru-RU" b="0" i="0" dirty="0" smtClean="0">
                <a:solidFill>
                  <a:srgbClr val="FF3607"/>
                </a:solidFill>
                <a:latin typeface="Arial" pitchFamily="34" charset="0"/>
                <a:cs typeface="Arial" pitchFamily="34" charset="0"/>
              </a:rPr>
              <a:t>более чем через 10 минут </a:t>
            </a:r>
            <a:r>
              <a:rPr lang="ru-RU" dirty="0" smtClean="0">
                <a:solidFill>
                  <a:srgbClr val="FF3607"/>
                </a:solidFill>
                <a:latin typeface="Arial" pitchFamily="34" charset="0"/>
                <a:cs typeface="Arial" pitchFamily="34" charset="0"/>
              </a:rPr>
              <a:t>после финиша последней яхты, если нет специальных указаний класса.</a:t>
            </a:r>
          </a:p>
          <a:p>
            <a:pPr eaLnBrk="1" hangingPunct="1">
              <a:defRPr/>
            </a:pPr>
            <a:endParaRPr lang="pl-PL"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Если в день проводится более одной гонки, и для второй или последующей гонки в расписании не назначено время старта, необходимо дать участникам какой-то сигнал, предупреждающий о том, что скоро начнется новая стартовая процедура. Это особенно важно на крупных соревнованиях, когда участники могут находиться рядом с катерами своих тренеров, и требуется время, чтобы отойти от них до сигнала «Подготовительный». </a:t>
            </a:r>
          </a:p>
          <a:p>
            <a:pPr eaLnBrk="1" hangingPunct="1">
              <a:defRPr/>
            </a:pPr>
            <a:endParaRPr lang="en-GB"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В руководстве по гоночной инструкции в ППГ есть пункт, описывающий такую ситуацию. Рекомендуется использовать этот пункт следующим образом:</a:t>
            </a:r>
          </a:p>
          <a:p>
            <a:pPr eaLnBrk="1" hangingPunct="1">
              <a:defRPr/>
            </a:pPr>
            <a:r>
              <a:rPr lang="ru-RU" dirty="0" smtClean="0">
                <a:solidFill>
                  <a:srgbClr val="FF3607"/>
                </a:solidFill>
                <a:latin typeface="Arial" pitchFamily="34" charset="0"/>
                <a:cs typeface="Arial" pitchFamily="34" charset="0"/>
              </a:rPr>
              <a:t>«После длительного откладывания, для оповещения яхт о том, что скоро начнется гонка, будет показан оранжевый флаг с одним звуковым сигналом, не менее чем за 4 минуты до сигнала «Предупреждение».</a:t>
            </a:r>
          </a:p>
          <a:p>
            <a:pPr eaLnBrk="1" hangingPunct="1">
              <a:defRPr/>
            </a:pPr>
            <a:endParaRPr lang="pl-PL" b="1" dirty="0" smtClean="0">
              <a:solidFill>
                <a:srgbClr val="FF3607"/>
              </a:solidFill>
              <a:latin typeface="Arial" pitchFamily="34" charset="0"/>
              <a:cs typeface="Arial" pitchFamily="34" charset="0"/>
            </a:endParaRPr>
          </a:p>
          <a:p>
            <a:pPr eaLnBrk="1" hangingPunct="1">
              <a:defRPr/>
            </a:pPr>
            <a:r>
              <a:rPr lang="ru-RU" dirty="0" smtClean="0">
                <a:latin typeface="Arial" pitchFamily="34" charset="0"/>
                <a:cs typeface="Arial" pitchFamily="34" charset="0"/>
              </a:rPr>
              <a:t>Проводить гонки с опережением расписания следует только в исключительных обстоятельствах.</a:t>
            </a:r>
          </a:p>
          <a:p>
            <a:pPr eaLnBrk="1" hangingPunct="1">
              <a:defRPr/>
            </a:pPr>
            <a:endParaRPr lang="ru-RU" dirty="0" smtClean="0">
              <a:latin typeface="Arial" pitchFamily="34" charset="0"/>
              <a:cs typeface="Arial" pitchFamily="34" charset="0"/>
            </a:endParaRPr>
          </a:p>
          <a:p>
            <a:pPr eaLnBrk="1" hangingPunct="1">
              <a:defRPr/>
            </a:pPr>
            <a:r>
              <a:rPr lang="ru-RU" b="1" dirty="0" smtClean="0">
                <a:latin typeface="Arial" pitchFamily="34" charset="0"/>
                <a:cs typeface="Arial" pitchFamily="34" charset="0"/>
              </a:rPr>
              <a:t>Решение о проведении гонки - Виндсерфинг</a:t>
            </a:r>
            <a:endParaRPr lang="pl-PL" b="1" dirty="0" smtClean="0">
              <a:latin typeface="Arial" pitchFamily="34" charset="0"/>
              <a:cs typeface="Arial" pitchFamily="34" charset="0"/>
            </a:endParaRPr>
          </a:p>
          <a:p>
            <a:pPr eaLnBrk="1" hangingPunct="1">
              <a:defRPr/>
            </a:pPr>
            <a:r>
              <a:rPr lang="ru-RU" dirty="0" smtClean="0">
                <a:latin typeface="Arial" pitchFamily="34" charset="0"/>
                <a:cs typeface="Arial" pitchFamily="34" charset="0"/>
              </a:rPr>
              <a:t>Следуйте инструкциям, рекомендованным для виндсерфинга, особенно на крупных соревнованиях:</a:t>
            </a:r>
          </a:p>
          <a:p>
            <a:pPr eaLnBrk="1" hangingPunct="1">
              <a:defRPr/>
            </a:pPr>
            <a:endParaRPr lang="pl-PL" dirty="0" smtClean="0">
              <a:latin typeface="Arial" pitchFamily="34" charset="0"/>
              <a:cs typeface="Arial" pitchFamily="34" charset="0"/>
            </a:endParaRPr>
          </a:p>
          <a:p>
            <a:pPr eaLnBrk="1" hangingPunct="1">
              <a:buFontTx/>
              <a:buChar char="•"/>
              <a:defRPr/>
            </a:pPr>
            <a:r>
              <a:rPr lang="ru-RU" dirty="0" smtClean="0">
                <a:latin typeface="Arial" pitchFamily="34" charset="0"/>
                <a:cs typeface="Arial" pitchFamily="34" charset="0"/>
              </a:rPr>
              <a:t>  Не более 2 гонок в день следует проводить в </a:t>
            </a:r>
            <a:r>
              <a:rPr lang="ru-RU" dirty="0" err="1" smtClean="0">
                <a:latin typeface="Arial" pitchFamily="34" charset="0"/>
                <a:cs typeface="Arial" pitchFamily="34" charset="0"/>
              </a:rPr>
              <a:t>неглиссирующих</a:t>
            </a:r>
            <a:r>
              <a:rPr lang="ru-RU" dirty="0" smtClean="0">
                <a:latin typeface="Arial" pitchFamily="34" charset="0"/>
                <a:cs typeface="Arial" pitchFamily="34" charset="0"/>
              </a:rPr>
              <a:t> или пограничных условиях. Третья гонка может быть проведена, если: Первые две гонки прошли в глиссирующих условиях, и глиссирующие условия продолжают оставаться перед стартом третьей гонки.</a:t>
            </a:r>
          </a:p>
          <a:p>
            <a:pPr eaLnBrk="1" hangingPunct="1">
              <a:buFontTx/>
              <a:buChar char="•"/>
              <a:defRPr/>
            </a:pPr>
            <a:r>
              <a:rPr lang="ru-RU" dirty="0" smtClean="0">
                <a:latin typeface="Arial" pitchFamily="34" charset="0"/>
                <a:cs typeface="Arial" pitchFamily="34" charset="0"/>
              </a:rPr>
              <a:t>  Период отдыха – когда гонки проводятся друг за другом:</a:t>
            </a:r>
            <a:br>
              <a:rPr lang="ru-RU" dirty="0" smtClean="0">
                <a:latin typeface="Arial" pitchFamily="34" charset="0"/>
                <a:cs typeface="Arial" pitchFamily="34" charset="0"/>
              </a:rPr>
            </a:br>
            <a:r>
              <a:rPr lang="ru-RU" dirty="0" smtClean="0">
                <a:latin typeface="Arial" pitchFamily="34" charset="0"/>
                <a:cs typeface="Arial" pitchFamily="34" charset="0"/>
              </a:rPr>
              <a:t>а)  в </a:t>
            </a:r>
            <a:r>
              <a:rPr lang="ru-RU" dirty="0" err="1" smtClean="0">
                <a:latin typeface="Arial" pitchFamily="34" charset="0"/>
                <a:cs typeface="Arial" pitchFamily="34" charset="0"/>
              </a:rPr>
              <a:t>неглиссирующих</a:t>
            </a:r>
            <a:r>
              <a:rPr lang="ru-RU" dirty="0" smtClean="0">
                <a:latin typeface="Arial" pitchFamily="34" charset="0"/>
                <a:cs typeface="Arial" pitchFamily="34" charset="0"/>
              </a:rPr>
              <a:t> или пограничных условиях, минимальный интервал между закрытием финиша и новым сигналом «Предупреждение» для этого флота  рекомендуется делать 25 минут, с учетом погодных условий;</a:t>
            </a:r>
          </a:p>
          <a:p>
            <a:pPr marL="228600" indent="-228600" eaLnBrk="1" hangingPunct="1">
              <a:buFontTx/>
              <a:buAutoNum type="alphaLcParenR" startAt="2"/>
              <a:defRPr/>
            </a:pPr>
            <a:r>
              <a:rPr lang="ru-RU" dirty="0" smtClean="0">
                <a:latin typeface="Arial" pitchFamily="34" charset="0"/>
                <a:cs typeface="Arial" pitchFamily="34" charset="0"/>
              </a:rPr>
              <a:t>в условиях глиссирования рекомендуемый минимальный интервал может быть уменьшен до 20 минут.</a:t>
            </a:r>
          </a:p>
          <a:p>
            <a:pPr marL="228600" indent="-228600" eaLnBrk="1" hangingPunct="1">
              <a:buFontTx/>
              <a:buAutoNum type="alphaLcParenR" startAt="2"/>
              <a:defRPr/>
            </a:pPr>
            <a:r>
              <a:rPr lang="ru-RU" dirty="0" smtClean="0">
                <a:latin typeface="Arial" pitchFamily="34" charset="0"/>
                <a:cs typeface="Arial" pitchFamily="34" charset="0"/>
              </a:rPr>
              <a:t>Если две гонки проведены одна за другой, рекомендуется дать время для отдыха на берегу не менее 1 часа для последнего финишировавшего в этом флоте во второй гонке, до сигнала «Предупреждение» третьей гонки этого флота. Принимая решение о проведении третьей гонки без перерыва, надо учитывать погодные условия и другие факторы, например, расстояние до берега.</a:t>
            </a:r>
          </a:p>
          <a:p>
            <a:pPr eaLnBrk="1" hangingPunct="1">
              <a:defRPr/>
            </a:pPr>
            <a:endParaRPr lang="ru-RU"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a:t>
            </a:r>
            <a:r>
              <a:rPr lang="ru-RU" b="1" dirty="0" smtClean="0">
                <a:latin typeface="Arial" pitchFamily="34" charset="0"/>
                <a:cs typeface="Arial" pitchFamily="34" charset="0"/>
              </a:rPr>
              <a:t>В правилах проведения чемпионатов класса </a:t>
            </a:r>
            <a:r>
              <a:rPr lang="en-US" b="1" dirty="0" smtClean="0">
                <a:latin typeface="Arial" pitchFamily="34" charset="0"/>
                <a:cs typeface="Arial" pitchFamily="34" charset="0"/>
              </a:rPr>
              <a:t>Techno-293</a:t>
            </a:r>
            <a:r>
              <a:rPr lang="ru-RU" b="1" dirty="0" smtClean="0">
                <a:latin typeface="Arial" pitchFamily="34" charset="0"/>
                <a:cs typeface="Arial" pitchFamily="34" charset="0"/>
              </a:rPr>
              <a:t> предписан меньший интервал между первой и второй гонками дня (20 минут для пограничных условий и 10 минут для глиссирующих условий), а также возможность проведения 4 гонок в день, если продолжительность регаты не более 2 дней.</a:t>
            </a:r>
            <a:r>
              <a:rPr lang="en-US" b="1" dirty="0" smtClean="0">
                <a:latin typeface="Arial" pitchFamily="34" charset="0"/>
                <a:cs typeface="Arial" pitchFamily="34" charset="0"/>
              </a:rPr>
              <a:t>]</a:t>
            </a:r>
            <a:endParaRPr lang="pl-PL" b="1" dirty="0"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0835" name="Rectangle 7"/>
          <p:cNvSpPr>
            <a:spLocks noGrp="1" noChangeArrowheads="1"/>
          </p:cNvSpPr>
          <p:nvPr>
            <p:ph type="sldNum" sz="quarter" idx="5"/>
          </p:nvPr>
        </p:nvSpPr>
        <p:spPr/>
        <p:txBody>
          <a:bodyPr/>
          <a:lstStyle/>
          <a:p>
            <a:pPr>
              <a:defRPr/>
            </a:pPr>
            <a:fld id="{99412313-E5C5-4034-8ADB-9E100B374F8C}" type="slidenum">
              <a:rPr lang="en-GB" smtClean="0">
                <a:latin typeface="Arial" pitchFamily="34" charset="0"/>
              </a:rPr>
              <a:pPr>
                <a:defRPr/>
              </a:pPr>
              <a:t>38</a:t>
            </a:fld>
            <a:endParaRPr lang="en-GB" smtClean="0">
              <a:latin typeface="Arial" pitchFamily="34" charset="0"/>
            </a:endParaRPr>
          </a:p>
        </p:txBody>
      </p:sp>
      <p:sp>
        <p:nvSpPr>
          <p:cNvPr id="120836" name="Rectangle 4"/>
          <p:cNvSpPr>
            <a:spLocks noGrp="1" noRot="1" noChangeAspect="1" noChangeArrowheads="1" noTextEdit="1"/>
          </p:cNvSpPr>
          <p:nvPr>
            <p:ph type="sldImg"/>
          </p:nvPr>
        </p:nvSpPr>
        <p:spPr>
          <a:ln/>
        </p:spPr>
      </p:sp>
      <p:sp>
        <p:nvSpPr>
          <p:cNvPr id="109573" name="Rectangle 5"/>
          <p:cNvSpPr>
            <a:spLocks noGrp="1" noChangeAspect="1" noChangeArrowheads="1"/>
          </p:cNvSpPr>
          <p:nvPr>
            <p:ph type="body" idx="1"/>
          </p:nvPr>
        </p:nvSpPr>
        <p:spPr>
          <a:xfrm>
            <a:off x="779463" y="2562225"/>
            <a:ext cx="6108700" cy="7200900"/>
          </a:xfrm>
          <a:ln/>
        </p:spPr>
        <p:txBody>
          <a:bodyPr>
            <a:normAutofit fontScale="77500" lnSpcReduction="20000"/>
          </a:bodyPr>
          <a:lstStyle/>
          <a:p>
            <a:pPr eaLnBrk="1" hangingPunct="1">
              <a:lnSpc>
                <a:spcPct val="80000"/>
              </a:lnSpc>
              <a:defRPr/>
            </a:pPr>
            <a:r>
              <a:rPr lang="ru-RU" sz="1000" b="1" dirty="0" smtClean="0">
                <a:latin typeface="Arial" pitchFamily="34" charset="0"/>
                <a:cs typeface="Arial" pitchFamily="34" charset="0"/>
              </a:rPr>
              <a:t>Сигналы откладывания</a:t>
            </a:r>
            <a:endParaRPr lang="en-GB" sz="1000" b="1" dirty="0" smtClean="0">
              <a:latin typeface="Arial" pitchFamily="34" charset="0"/>
              <a:cs typeface="Arial" pitchFamily="34" charset="0"/>
            </a:endParaRPr>
          </a:p>
          <a:p>
            <a:pPr eaLnBrk="1" hangingPunct="1">
              <a:lnSpc>
                <a:spcPct val="80000"/>
              </a:lnSpc>
              <a:defRPr/>
            </a:pPr>
            <a:r>
              <a:rPr lang="ru-RU" sz="1000" dirty="0" smtClean="0">
                <a:latin typeface="Arial" pitchFamily="34" charset="0"/>
                <a:cs typeface="Arial" pitchFamily="34" charset="0"/>
              </a:rPr>
              <a:t>В этой части руководства уместно рассказать о сигналах откладывания. Причина в том, что эта группа из четырех сигналов может быть использована только до старта гонки, то есть, гонка, которой еще не был дан старт, может быть отложена по любой причине.</a:t>
            </a:r>
          </a:p>
          <a:p>
            <a:pPr eaLnBrk="1" hangingPunct="1">
              <a:lnSpc>
                <a:spcPct val="80000"/>
              </a:lnSpc>
              <a:defRPr/>
            </a:pPr>
            <a:r>
              <a:rPr lang="ru-RU" sz="1000" dirty="0" smtClean="0">
                <a:latin typeface="Arial" pitchFamily="34" charset="0"/>
                <a:cs typeface="Arial" pitchFamily="34" charset="0"/>
              </a:rPr>
              <a:t>Рассмотрим каждый сигнал отдельно.</a:t>
            </a:r>
          </a:p>
          <a:p>
            <a:pPr eaLnBrk="1" hangingPunct="1">
              <a:lnSpc>
                <a:spcPct val="80000"/>
              </a:lnSpc>
              <a:defRPr/>
            </a:pPr>
            <a:endParaRPr lang="ru-RU" sz="1000" dirty="0" smtClean="0">
              <a:latin typeface="Arial" pitchFamily="34" charset="0"/>
              <a:cs typeface="Arial" pitchFamily="34" charset="0"/>
            </a:endParaRPr>
          </a:p>
          <a:p>
            <a:pPr eaLnBrk="1" hangingPunct="1">
              <a:lnSpc>
                <a:spcPct val="80000"/>
              </a:lnSpc>
              <a:defRPr/>
            </a:pPr>
            <a:r>
              <a:rPr lang="ru-RU" sz="1000" b="1" dirty="0" smtClean="0">
                <a:latin typeface="Arial" pitchFamily="34" charset="0"/>
                <a:cs typeface="Arial" pitchFamily="34" charset="0"/>
              </a:rPr>
              <a:t>Откладывание на неопределенное время </a:t>
            </a:r>
            <a:r>
              <a:rPr lang="ru-RU" sz="1000" dirty="0" smtClean="0">
                <a:latin typeface="Arial" pitchFamily="34" charset="0"/>
                <a:cs typeface="Arial" pitchFamily="34" charset="0"/>
              </a:rPr>
              <a:t>(флаг «</a:t>
            </a:r>
            <a:r>
              <a:rPr lang="en-US" sz="1000" dirty="0" smtClean="0">
                <a:latin typeface="Arial" pitchFamily="34" charset="0"/>
                <a:cs typeface="Arial" pitchFamily="34" charset="0"/>
              </a:rPr>
              <a:t>AP</a:t>
            </a:r>
            <a:r>
              <a:rPr lang="ru-RU" sz="1000" dirty="0" smtClean="0">
                <a:latin typeface="Arial" pitchFamily="34" charset="0"/>
                <a:cs typeface="Arial" pitchFamily="34" charset="0"/>
              </a:rPr>
              <a:t>»)</a:t>
            </a:r>
          </a:p>
          <a:p>
            <a:pPr eaLnBrk="1" hangingPunct="1">
              <a:lnSpc>
                <a:spcPct val="80000"/>
              </a:lnSpc>
              <a:defRPr/>
            </a:pPr>
            <a:r>
              <a:rPr lang="ru-RU" sz="1000" dirty="0" smtClean="0">
                <a:latin typeface="Arial" pitchFamily="34" charset="0"/>
                <a:cs typeface="Arial" pitchFamily="34" charset="0"/>
              </a:rPr>
              <a:t>Флаг «АР» показывается без дополнительных флагов. Для этого сигнала нет ограничений по времени, но настоятельно рекомендуется, чтобы он оставался поднятым не дольше 1 часа. Это не всегда практически выполнимо, и может возникнуть много ситуаций, когда необходимо, чтобы сигнал оставался поднятым более 1 часа.</a:t>
            </a:r>
          </a:p>
          <a:p>
            <a:pPr eaLnBrk="1" hangingPunct="1">
              <a:lnSpc>
                <a:spcPct val="80000"/>
              </a:lnSpc>
              <a:defRPr/>
            </a:pPr>
            <a:r>
              <a:rPr lang="ru-RU" sz="1000" dirty="0" smtClean="0">
                <a:latin typeface="Arial" pitchFamily="34" charset="0"/>
                <a:cs typeface="Arial" pitchFamily="34" charset="0"/>
              </a:rPr>
              <a:t>Существует много причин, по которым главный судья считает необходимым отложить старт гонки. Вот некоторые из наиболее частых причин:</a:t>
            </a:r>
          </a:p>
          <a:p>
            <a:pPr eaLnBrk="1" hangingPunct="1">
              <a:lnSpc>
                <a:spcPct val="80000"/>
              </a:lnSpc>
              <a:buFontTx/>
              <a:buChar char="•"/>
              <a:defRPr/>
            </a:pPr>
            <a:r>
              <a:rPr lang="ru-RU" sz="1000" dirty="0" smtClean="0">
                <a:latin typeface="Arial" pitchFamily="34" charset="0"/>
                <a:cs typeface="Arial" pitchFamily="34" charset="0"/>
              </a:rPr>
              <a:t>  Отсутствие ветра; либо недостаточно ветра для старта гонки.</a:t>
            </a:r>
          </a:p>
          <a:p>
            <a:pPr eaLnBrk="1" hangingPunct="1">
              <a:lnSpc>
                <a:spcPct val="80000"/>
              </a:lnSpc>
              <a:buFontTx/>
              <a:buChar char="•"/>
              <a:defRPr/>
            </a:pPr>
            <a:r>
              <a:rPr lang="ru-RU" sz="1000" dirty="0" smtClean="0">
                <a:latin typeface="Arial" pitchFamily="34" charset="0"/>
                <a:cs typeface="Arial" pitchFamily="34" charset="0"/>
              </a:rPr>
              <a:t>  Неустойчивый по направлению ветер; невозможно выставить дистанцию, потому что ветер ходит «по кругу».</a:t>
            </a:r>
          </a:p>
          <a:p>
            <a:pPr eaLnBrk="1" hangingPunct="1">
              <a:lnSpc>
                <a:spcPct val="80000"/>
              </a:lnSpc>
              <a:buFontTx/>
              <a:buChar char="•"/>
              <a:defRPr/>
            </a:pPr>
            <a:r>
              <a:rPr lang="ru-RU" sz="1000" dirty="0" smtClean="0">
                <a:latin typeface="Arial" pitchFamily="34" charset="0"/>
                <a:cs typeface="Arial" pitchFamily="34" charset="0"/>
              </a:rPr>
              <a:t>  Ожидается значительный заход ветра, в соответствии с известным шаблоном изменения погоды или другой достоверной информацией (например, начнется морской бриз с известного направления). Другой вариант – дать старт гонки: ветер может и не зайти, дистанцию можно скорректировать, либо заход может произойти после завершения гонки.</a:t>
            </a:r>
          </a:p>
          <a:p>
            <a:pPr eaLnBrk="1" hangingPunct="1">
              <a:lnSpc>
                <a:spcPct val="80000"/>
              </a:lnSpc>
              <a:buFontTx/>
              <a:buChar char="•"/>
              <a:defRPr/>
            </a:pPr>
            <a:r>
              <a:rPr lang="ru-RU" sz="1000" dirty="0" smtClean="0">
                <a:latin typeface="Arial" pitchFamily="34" charset="0"/>
                <a:cs typeface="Arial" pitchFamily="34" charset="0"/>
              </a:rPr>
              <a:t>  Слишком сильный ветер; для этого класса небезопасно гоняться.</a:t>
            </a:r>
          </a:p>
          <a:p>
            <a:pPr eaLnBrk="1" hangingPunct="1">
              <a:lnSpc>
                <a:spcPct val="80000"/>
              </a:lnSpc>
              <a:buFontTx/>
              <a:buChar char="•"/>
              <a:defRPr/>
            </a:pPr>
            <a:r>
              <a:rPr lang="ru-RU" sz="1000" dirty="0" smtClean="0">
                <a:latin typeface="Arial" pitchFamily="34" charset="0"/>
                <a:cs typeface="Arial" pitchFamily="34" charset="0"/>
              </a:rPr>
              <a:t>  Гоночный комитет не готов; совершенно недопустимая причина, но это иногда случается.</a:t>
            </a:r>
          </a:p>
          <a:p>
            <a:pPr eaLnBrk="1" hangingPunct="1">
              <a:lnSpc>
                <a:spcPct val="80000"/>
              </a:lnSpc>
              <a:buFontTx/>
              <a:buChar char="•"/>
              <a:defRPr/>
            </a:pPr>
            <a:r>
              <a:rPr lang="ru-RU" sz="1000" dirty="0" smtClean="0">
                <a:latin typeface="Arial" pitchFamily="34" charset="0"/>
                <a:cs typeface="Arial" pitchFamily="34" charset="0"/>
              </a:rPr>
              <a:t>  Влияние внешних обстоятельств; это могут быть различные причины, вызванные действиями коммерческих судов, круизных яхт, </a:t>
            </a:r>
            <a:r>
              <a:rPr lang="en-US" sz="1000" dirty="0" smtClean="0">
                <a:latin typeface="Arial" pitchFamily="34" charset="0"/>
                <a:cs typeface="Arial" pitchFamily="34" charset="0"/>
              </a:rPr>
              <a:t>VIP</a:t>
            </a:r>
            <a:r>
              <a:rPr lang="ru-RU" sz="1000" dirty="0" err="1" smtClean="0">
                <a:latin typeface="Arial" pitchFamily="34" charset="0"/>
                <a:cs typeface="Arial" pitchFamily="34" charset="0"/>
              </a:rPr>
              <a:t>ов</a:t>
            </a:r>
            <a:r>
              <a:rPr lang="ru-RU" sz="1000" dirty="0" smtClean="0">
                <a:latin typeface="Arial" pitchFamily="34" charset="0"/>
                <a:cs typeface="Arial" pitchFamily="34" charset="0"/>
              </a:rPr>
              <a:t>, ТВ и т.д.</a:t>
            </a:r>
          </a:p>
          <a:p>
            <a:pPr eaLnBrk="1" hangingPunct="1">
              <a:lnSpc>
                <a:spcPct val="80000"/>
              </a:lnSpc>
              <a:defRPr/>
            </a:pPr>
            <a:r>
              <a:rPr lang="ru-RU" sz="1000" dirty="0" smtClean="0">
                <a:solidFill>
                  <a:srgbClr val="FF3607"/>
                </a:solidFill>
                <a:latin typeface="Arial" pitchFamily="34" charset="0"/>
                <a:cs typeface="Arial" pitchFamily="34" charset="0"/>
              </a:rPr>
              <a:t>Не откладывайте гонку для того, чтобы дождаться, пока участники придут в зону гонок, если у них была для этого разумная возможность.</a:t>
            </a:r>
          </a:p>
          <a:p>
            <a:pPr eaLnBrk="1" hangingPunct="1">
              <a:lnSpc>
                <a:spcPct val="80000"/>
              </a:lnSpc>
              <a:defRPr/>
            </a:pPr>
            <a:endParaRPr lang="pl-PL" sz="1000" dirty="0" smtClean="0">
              <a:latin typeface="Arial" pitchFamily="34" charset="0"/>
              <a:cs typeface="Arial" pitchFamily="34" charset="0"/>
            </a:endParaRPr>
          </a:p>
          <a:p>
            <a:pPr eaLnBrk="1" hangingPunct="1">
              <a:lnSpc>
                <a:spcPct val="80000"/>
              </a:lnSpc>
              <a:defRPr/>
            </a:pPr>
            <a:r>
              <a:rPr lang="ru-RU" sz="1000" dirty="0" smtClean="0">
                <a:latin typeface="Arial" pitchFamily="34" charset="0"/>
                <a:cs typeface="Arial" pitchFamily="34" charset="0"/>
              </a:rPr>
              <a:t>У многих главных судей бывают и другие причины для откладывания гонки, не перечисленные здесь.</a:t>
            </a:r>
          </a:p>
          <a:p>
            <a:pPr eaLnBrk="1" hangingPunct="1">
              <a:lnSpc>
                <a:spcPct val="80000"/>
              </a:lnSpc>
              <a:defRPr/>
            </a:pPr>
            <a:r>
              <a:rPr lang="ru-RU" sz="1000" dirty="0" smtClean="0">
                <a:latin typeface="Arial" pitchFamily="34" charset="0"/>
                <a:cs typeface="Arial" pitchFamily="34" charset="0"/>
              </a:rPr>
              <a:t>Чаще всего сигнал откладывания используется для остановки стартовой процедуры всего за несколько секунд до старта. Это особенно важно при изменчивом по направлению ветре, который заставляет флот собираться то у одного, то у другого конца линии, и высока вероятность того, что стартовая линия окажется плохой, что приведет либо к большому количеству индивидуальных отзывов, либо даже к общему отзыву. Это особенно важно, когда в качестве сигнала «Подготовительный» применяется наказывающий сигнал. У хорошего главного судьи всегда есть кто-то, готовый показать «АР» до последней секунды перед стартом. Не наказывайте участников, если они не виноваты!</a:t>
            </a:r>
          </a:p>
          <a:p>
            <a:pPr eaLnBrk="1" hangingPunct="1">
              <a:lnSpc>
                <a:spcPct val="80000"/>
              </a:lnSpc>
              <a:defRPr/>
            </a:pPr>
            <a:endParaRPr lang="pl-PL" sz="1000" dirty="0" smtClean="0">
              <a:latin typeface="Arial" pitchFamily="34" charset="0"/>
              <a:cs typeface="Arial" pitchFamily="34" charset="0"/>
            </a:endParaRPr>
          </a:p>
          <a:p>
            <a:pPr eaLnBrk="1" hangingPunct="1">
              <a:lnSpc>
                <a:spcPct val="80000"/>
              </a:lnSpc>
              <a:defRPr/>
            </a:pPr>
            <a:r>
              <a:rPr lang="ru-RU" sz="1000" dirty="0" smtClean="0">
                <a:latin typeface="Arial" pitchFamily="34" charset="0"/>
                <a:cs typeface="Arial" pitchFamily="34" charset="0"/>
              </a:rPr>
              <a:t>В случае откладывания гонки во время стартовой процедуры на крупных соревнованиях рекомендуется следовать таким инструкциям:</a:t>
            </a:r>
          </a:p>
          <a:p>
            <a:pPr marL="228600" indent="-228600" eaLnBrk="1" hangingPunct="1">
              <a:lnSpc>
                <a:spcPct val="80000"/>
              </a:lnSpc>
              <a:buFont typeface="+mj-lt"/>
              <a:buAutoNum type="arabicPeriod"/>
              <a:defRPr/>
            </a:pPr>
            <a:r>
              <a:rPr lang="ru-RU" sz="1000" dirty="0" smtClean="0">
                <a:latin typeface="Arial" pitchFamily="34" charset="0"/>
                <a:cs typeface="Arial" pitchFamily="34" charset="0"/>
              </a:rPr>
              <a:t>главному судье следует отложить гонку во время стартовой процедуры в ответ на неблагоприятные внешние воздействия, лишающие яхты равных шансов на хороший старт.</a:t>
            </a:r>
          </a:p>
          <a:p>
            <a:pPr marL="228600" indent="-228600" eaLnBrk="1" hangingPunct="1">
              <a:lnSpc>
                <a:spcPct val="80000"/>
              </a:lnSpc>
              <a:buFont typeface="+mj-lt"/>
              <a:buAutoNum type="arabicPeriod"/>
              <a:defRPr/>
            </a:pPr>
            <a:r>
              <a:rPr lang="ru-RU" sz="1000" dirty="0" smtClean="0">
                <a:latin typeface="Arial" pitchFamily="34" charset="0"/>
                <a:cs typeface="Arial" pitchFamily="34" charset="0"/>
              </a:rPr>
              <a:t>Отложить гонку, если ветер заходит на 10 и более градусов, или другие факторы вынуждают яхты скапливаться у одного конца стартовой линии. Если заход ветра произошел перед стартовым сигналом – даже в течение последней минуты перед стартом – так, что увеличился риск общего отзыва или </a:t>
            </a:r>
            <a:r>
              <a:rPr lang="en-US" sz="1000" dirty="0" smtClean="0">
                <a:latin typeface="Arial" pitchFamily="34" charset="0"/>
                <a:cs typeface="Arial" pitchFamily="34" charset="0"/>
              </a:rPr>
              <a:t>OCS </a:t>
            </a:r>
            <a:r>
              <a:rPr lang="ru-RU" sz="1000" dirty="0" smtClean="0">
                <a:latin typeface="Arial" pitchFamily="34" charset="0"/>
                <a:cs typeface="Arial" pitchFamily="34" charset="0"/>
              </a:rPr>
              <a:t>нескольких яхт, следует подумать об откладывании. Не пропустите такой заход или другую причину, по которой яхты могут собраться у одного из концов стартовой линии.</a:t>
            </a:r>
          </a:p>
          <a:p>
            <a:pPr marL="228600" indent="-228600" eaLnBrk="1" hangingPunct="1">
              <a:lnSpc>
                <a:spcPct val="80000"/>
              </a:lnSpc>
              <a:buFont typeface="+mj-lt"/>
              <a:buAutoNum type="arabicPeriod"/>
              <a:defRPr/>
            </a:pPr>
            <a:r>
              <a:rPr lang="ru-RU" sz="1000" dirty="0" smtClean="0">
                <a:latin typeface="Arial" pitchFamily="34" charset="0"/>
                <a:cs typeface="Arial" pitchFamily="34" charset="0"/>
              </a:rPr>
              <a:t>Расположение яхт на стартовой линии показывает, как участники представляют себе наклон линии. Следует признать это и подумать об откладывании.</a:t>
            </a:r>
          </a:p>
          <a:p>
            <a:pPr marL="228600" indent="-228600" eaLnBrk="1" hangingPunct="1">
              <a:lnSpc>
                <a:spcPct val="80000"/>
              </a:lnSpc>
              <a:buFont typeface="+mj-lt"/>
              <a:buAutoNum type="arabicPeriod"/>
              <a:defRPr/>
            </a:pPr>
            <a:r>
              <a:rPr lang="ru-RU" sz="1000" dirty="0" smtClean="0">
                <a:latin typeface="Arial" pitchFamily="34" charset="0"/>
                <a:cs typeface="Arial" pitchFamily="34" charset="0"/>
              </a:rPr>
              <a:t>Лучше отложить гонку в самый последний момент, чем дать общий отзыв или индивидуальный отзыв.</a:t>
            </a:r>
          </a:p>
          <a:p>
            <a:pPr marL="228600" indent="-228600" eaLnBrk="1" hangingPunct="1">
              <a:lnSpc>
                <a:spcPct val="80000"/>
              </a:lnSpc>
              <a:buFont typeface="+mj-lt"/>
              <a:buAutoNum type="arabicPeriod"/>
              <a:defRPr/>
            </a:pPr>
            <a:r>
              <a:rPr lang="ru-RU" sz="1000" dirty="0" smtClean="0">
                <a:latin typeface="Arial" pitchFamily="34" charset="0"/>
                <a:cs typeface="Arial" pitchFamily="34" charset="0"/>
              </a:rPr>
              <a:t>Другие причины для откладывания: дрейфующий знак, существенная ошибка во времени показа сигналов, помехи участвующим яхтам со стороны других судов и т.п.</a:t>
            </a:r>
          </a:p>
          <a:p>
            <a:pPr eaLnBrk="1" hangingPunct="1">
              <a:lnSpc>
                <a:spcPct val="80000"/>
              </a:lnSpc>
              <a:defRPr/>
            </a:pPr>
            <a:endParaRPr lang="pl-PL" sz="1000" dirty="0" smtClean="0">
              <a:latin typeface="Arial" pitchFamily="34" charset="0"/>
              <a:cs typeface="Arial" pitchFamily="34" charset="0"/>
            </a:endParaRPr>
          </a:p>
          <a:p>
            <a:pPr eaLnBrk="1" hangingPunct="1">
              <a:lnSpc>
                <a:spcPct val="80000"/>
              </a:lnSpc>
              <a:defRPr/>
            </a:pPr>
            <a:r>
              <a:rPr lang="ru-RU" sz="1000" dirty="0" smtClean="0">
                <a:latin typeface="Arial" pitchFamily="34" charset="0"/>
                <a:cs typeface="Arial" pitchFamily="34" charset="0"/>
              </a:rPr>
              <a:t>При подаче на берегу, этот сигнал требует, чтобы в гоночной инструкции было увеличено время между его спуском и следующим сигналом. Формулировка такого пункта ГИ есть в стандартном Руководстве по гоночной инструкции. При спуске этого сигнала требуется дать один звуковой сигнал.</a:t>
            </a:r>
          </a:p>
          <a:p>
            <a:pPr eaLnBrk="1" hangingPunct="1">
              <a:lnSpc>
                <a:spcPct val="80000"/>
              </a:lnSpc>
              <a:defRPr/>
            </a:pPr>
            <a:endParaRPr lang="ru-RU" sz="1000" dirty="0" smtClean="0">
              <a:latin typeface="Arial" pitchFamily="34" charset="0"/>
              <a:cs typeface="Arial" pitchFamily="34" charset="0"/>
            </a:endParaRPr>
          </a:p>
          <a:p>
            <a:pPr eaLnBrk="1" hangingPunct="1">
              <a:lnSpc>
                <a:spcPct val="80000"/>
              </a:lnSpc>
              <a:defRPr/>
            </a:pPr>
            <a:r>
              <a:rPr lang="ru-RU" sz="1000" b="1" dirty="0" smtClean="0">
                <a:latin typeface="Arial" pitchFamily="34" charset="0"/>
                <a:cs typeface="Arial" pitchFamily="34" charset="0"/>
              </a:rPr>
              <a:t>Откладывание на определенное время </a:t>
            </a:r>
            <a:r>
              <a:rPr lang="ru-RU" sz="1000" dirty="0" smtClean="0">
                <a:latin typeface="Arial" pitchFamily="34" charset="0"/>
                <a:cs typeface="Arial" pitchFamily="34" charset="0"/>
              </a:rPr>
              <a:t>(«</a:t>
            </a:r>
            <a:r>
              <a:rPr lang="en-US" sz="1000" dirty="0" smtClean="0">
                <a:latin typeface="Arial" pitchFamily="34" charset="0"/>
                <a:cs typeface="Arial" pitchFamily="34" charset="0"/>
              </a:rPr>
              <a:t>AP</a:t>
            </a:r>
            <a:r>
              <a:rPr lang="ru-RU" sz="1000" dirty="0" smtClean="0">
                <a:latin typeface="Arial" pitchFamily="34" charset="0"/>
                <a:cs typeface="Arial" pitchFamily="34" charset="0"/>
              </a:rPr>
              <a:t>» над цифровым вымпелом, сопровождается двумя звуковыми сигналами)</a:t>
            </a:r>
          </a:p>
          <a:p>
            <a:pPr eaLnBrk="1" hangingPunct="1">
              <a:lnSpc>
                <a:spcPct val="80000"/>
              </a:lnSpc>
              <a:defRPr/>
            </a:pPr>
            <a:r>
              <a:rPr lang="ru-RU" sz="1000" dirty="0" smtClean="0">
                <a:latin typeface="Arial" pitchFamily="34" charset="0"/>
                <a:cs typeface="Arial" pitchFamily="34" charset="0"/>
              </a:rPr>
              <a:t>Если из преобладающих погодных условий и прогноза очевидно, что гонки надо отложить на некоторое время, лучше дать сигнал об откладывании на один или два часа. В разделе правил «Сигналы гонок» показаны цифровые вымпелы от 1 до 6 для использования гоночным комитетом.  Настоятельно рекомендуется откладывать не более, чем на два часа за один раз. Откладывание всегда можно продлить. Слишком долгое время откладывания уже нельзя уменьшить после того, как сигнал подан.</a:t>
            </a:r>
          </a:p>
          <a:p>
            <a:pPr eaLnBrk="1" hangingPunct="1">
              <a:lnSpc>
                <a:spcPct val="80000"/>
              </a:lnSpc>
              <a:defRPr/>
            </a:pPr>
            <a:r>
              <a:rPr lang="ru-RU" sz="1000" dirty="0" smtClean="0">
                <a:latin typeface="Arial" pitchFamily="34" charset="0"/>
                <a:cs typeface="Arial" pitchFamily="34" charset="0"/>
              </a:rPr>
              <a:t>Этот сигнал можно использовать только тогда, когда назначено время старта гонки по расписанию. Требуется дать один звуковой сигнал при спуске этого сигнала.</a:t>
            </a:r>
          </a:p>
          <a:p>
            <a:pPr eaLnBrk="1" hangingPunct="1">
              <a:lnSpc>
                <a:spcPct val="80000"/>
              </a:lnSpc>
              <a:defRPr/>
            </a:pPr>
            <a:endParaRPr lang="ru-RU" sz="1000" dirty="0" smtClean="0">
              <a:latin typeface="Arial" pitchFamily="34" charset="0"/>
              <a:cs typeface="Arial" pitchFamily="34" charset="0"/>
            </a:endParaRPr>
          </a:p>
          <a:p>
            <a:pPr eaLnBrk="1" hangingPunct="1">
              <a:lnSpc>
                <a:spcPct val="80000"/>
              </a:lnSpc>
              <a:defRPr/>
            </a:pPr>
            <a:r>
              <a:rPr lang="ru-RU" sz="1000" b="1" dirty="0" smtClean="0">
                <a:latin typeface="Arial" pitchFamily="34" charset="0"/>
                <a:cs typeface="Arial" pitchFamily="34" charset="0"/>
              </a:rPr>
              <a:t>Гонки отложены – дальнейшие сигналы будут даны на берегу </a:t>
            </a:r>
            <a:r>
              <a:rPr lang="ru-RU" sz="1000" dirty="0" smtClean="0">
                <a:latin typeface="Arial" pitchFamily="34" charset="0"/>
                <a:cs typeface="Arial" pitchFamily="34" charset="0"/>
              </a:rPr>
              <a:t>(«АР» над «Н», сопровождается двумя звуковыми сигналами)</a:t>
            </a:r>
          </a:p>
          <a:p>
            <a:pPr eaLnBrk="1" hangingPunct="1">
              <a:lnSpc>
                <a:spcPct val="80000"/>
              </a:lnSpc>
              <a:defRPr/>
            </a:pPr>
            <a:r>
              <a:rPr lang="ru-RU" sz="1000" dirty="0" smtClean="0">
                <a:latin typeface="Arial" pitchFamily="34" charset="0"/>
                <a:cs typeface="Arial" pitchFamily="34" charset="0"/>
              </a:rPr>
              <a:t>Это полезный сигнал. Если главный судья решит, что для безопасности или по какой-то другой причине, флоту лучше вернуться на берег, он покажет этот сигнал. Технически, единственный способ для флота узнать, намерен ли главный судья продолжать гоночную программу дня, это вернуться на берег и следить за береговым флагштоком. Для помощи участникам, многие старшие судьи подымают на береговом флагштоке флаг «</a:t>
            </a:r>
            <a:r>
              <a:rPr lang="en-US" sz="1000" dirty="0" smtClean="0">
                <a:latin typeface="Arial" pitchFamily="34" charset="0"/>
                <a:cs typeface="Arial" pitchFamily="34" charset="0"/>
              </a:rPr>
              <a:t>L</a:t>
            </a:r>
            <a:r>
              <a:rPr lang="ru-RU" sz="1000" dirty="0" smtClean="0">
                <a:latin typeface="Arial" pitchFamily="34" charset="0"/>
                <a:cs typeface="Arial" pitchFamily="34" charset="0"/>
              </a:rPr>
              <a:t>» и вывешивают письменное сообщение на доске официальных объявлений, с подробным описанием намерений ГК. </a:t>
            </a:r>
          </a:p>
          <a:p>
            <a:pPr eaLnBrk="1" hangingPunct="1">
              <a:lnSpc>
                <a:spcPct val="80000"/>
              </a:lnSpc>
              <a:defRPr/>
            </a:pPr>
            <a:r>
              <a:rPr lang="ru-RU" sz="1000" dirty="0" smtClean="0">
                <a:latin typeface="Arial" pitchFamily="34" charset="0"/>
                <a:cs typeface="Arial" pitchFamily="34" charset="0"/>
              </a:rPr>
              <a:t>Не требуется звукового сигнала при спуске этого сигнала.</a:t>
            </a:r>
          </a:p>
          <a:p>
            <a:pPr eaLnBrk="1" hangingPunct="1">
              <a:lnSpc>
                <a:spcPct val="80000"/>
              </a:lnSpc>
              <a:defRPr/>
            </a:pPr>
            <a:endParaRPr lang="ru-RU" sz="1000" b="1" dirty="0" smtClean="0">
              <a:latin typeface="Arial" pitchFamily="34" charset="0"/>
              <a:cs typeface="Arial" pitchFamily="34" charset="0"/>
            </a:endParaRPr>
          </a:p>
          <a:p>
            <a:pPr eaLnBrk="1" hangingPunct="1">
              <a:lnSpc>
                <a:spcPct val="80000"/>
              </a:lnSpc>
              <a:defRPr/>
            </a:pPr>
            <a:r>
              <a:rPr lang="ru-RU" sz="1000" b="1" dirty="0" smtClean="0">
                <a:latin typeface="Arial" pitchFamily="34" charset="0"/>
                <a:cs typeface="Arial" pitchFamily="34" charset="0"/>
              </a:rPr>
              <a:t>Гонки отложены на другой день </a:t>
            </a:r>
            <a:r>
              <a:rPr lang="ru-RU" sz="1000" dirty="0" smtClean="0">
                <a:latin typeface="Arial" pitchFamily="34" charset="0"/>
                <a:cs typeface="Arial" pitchFamily="34" charset="0"/>
              </a:rPr>
              <a:t>(«АР» над «А», сопровождается двумя звуковыми сигналами)</a:t>
            </a:r>
          </a:p>
          <a:p>
            <a:pPr marL="0" lvl="1" indent="0" eaLnBrk="1" hangingPunct="1">
              <a:lnSpc>
                <a:spcPct val="80000"/>
              </a:lnSpc>
              <a:defRPr/>
            </a:pPr>
            <a:r>
              <a:rPr lang="ru-RU" sz="1000" dirty="0" smtClean="0">
                <a:latin typeface="Arial" pitchFamily="34" charset="0"/>
                <a:cs typeface="Arial" pitchFamily="34" charset="0"/>
              </a:rPr>
              <a:t>Если очевидно, что недостаточно времени для завершения гоночной программы дня, поднимается «АР» над «А». Ясно, что этот сигнал может быть подан, только если есть расписанием предусмотрено время для проведения гонок в другой день. Этот сигнал не следует подавать слишком рано. Следует использовать весь день, если необходимо выполнить программу. Откладывание гонок на другой день должно быть скоординировано со всеми дистанциями. </a:t>
            </a:r>
          </a:p>
          <a:p>
            <a:pPr marL="0" lvl="1" indent="0" eaLnBrk="1" hangingPunct="1">
              <a:lnSpc>
                <a:spcPct val="80000"/>
              </a:lnSpc>
              <a:defRPr/>
            </a:pPr>
            <a:r>
              <a:rPr lang="ru-RU" sz="1000" dirty="0" smtClean="0">
                <a:latin typeface="Arial" pitchFamily="34" charset="0"/>
                <a:cs typeface="Arial" pitchFamily="34" charset="0"/>
              </a:rPr>
              <a:t>В гоночной инструкции должно быть указание о том, что после подачи такого сигнала, новое время старта будет указано на доске официальных объявлений, обычно до 21:00 накануне гонки. </a:t>
            </a:r>
          </a:p>
          <a:p>
            <a:pPr marL="0" lvl="1" indent="0" eaLnBrk="1" hangingPunct="1">
              <a:lnSpc>
                <a:spcPct val="80000"/>
              </a:lnSpc>
              <a:defRPr/>
            </a:pPr>
            <a:r>
              <a:rPr lang="ru-RU" sz="1000" dirty="0" smtClean="0">
                <a:latin typeface="Arial" pitchFamily="34" charset="0"/>
                <a:cs typeface="Arial" pitchFamily="34" charset="0"/>
              </a:rPr>
              <a:t>Не требуется звукового сигнала при спуске этого сигнала.</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1859" name="Rectangle 7"/>
          <p:cNvSpPr>
            <a:spLocks noGrp="1" noChangeArrowheads="1"/>
          </p:cNvSpPr>
          <p:nvPr>
            <p:ph type="sldNum" sz="quarter" idx="5"/>
          </p:nvPr>
        </p:nvSpPr>
        <p:spPr/>
        <p:txBody>
          <a:bodyPr/>
          <a:lstStyle/>
          <a:p>
            <a:pPr>
              <a:defRPr/>
            </a:pPr>
            <a:fld id="{B7188A73-C8F0-421B-B8A7-CC4F9E052699}" type="slidenum">
              <a:rPr lang="en-GB" smtClean="0">
                <a:latin typeface="Arial" pitchFamily="34" charset="0"/>
              </a:rPr>
              <a:pPr>
                <a:defRPr/>
              </a:pPr>
              <a:t>39</a:t>
            </a:fld>
            <a:endParaRPr lang="en-GB" smtClean="0">
              <a:latin typeface="Arial" pitchFamily="34" charset="0"/>
            </a:endParaRPr>
          </a:p>
        </p:txBody>
      </p:sp>
      <p:sp>
        <p:nvSpPr>
          <p:cNvPr id="121860" name="Rectangle 2"/>
          <p:cNvSpPr>
            <a:spLocks noGrp="1" noRot="1" noChangeAspect="1" noChangeArrowheads="1" noTextEdit="1"/>
          </p:cNvSpPr>
          <p:nvPr>
            <p:ph type="sldImg"/>
          </p:nvPr>
        </p:nvSpPr>
        <p:spPr>
          <a:xfrm>
            <a:off x="1979613" y="125413"/>
            <a:ext cx="2897187" cy="2171700"/>
          </a:xfrm>
          <a:ln/>
        </p:spPr>
      </p:sp>
      <p:sp>
        <p:nvSpPr>
          <p:cNvPr id="121861"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Сигналы</a:t>
            </a:r>
            <a:endParaRPr lang="en-GB" dirty="0" smtClean="0">
              <a:latin typeface="Arial" pitchFamily="34" charset="0"/>
            </a:endParaRPr>
          </a:p>
          <a:p>
            <a:pPr eaLnBrk="1" hangingPunct="1"/>
            <a:r>
              <a:rPr lang="ru-RU" dirty="0" smtClean="0">
                <a:latin typeface="Arial" pitchFamily="34" charset="0"/>
              </a:rPr>
              <a:t>Для главного судьи и, особенно, для судьи на сигналах важно понимать, как работает сигнальная система. Она унаследована от военных моряков всего мира. Сигнальный флаг должен подниматься на рее сложенным, рывок за нижнюю оттяжку освобождает флаг. Этот сигнал говорит вам о том, что будет происходить. В стартовой процедуре, когда он убирается (исполнительный сигнал), флот выполняет распоряжение.</a:t>
            </a:r>
          </a:p>
          <a:p>
            <a:pPr eaLnBrk="1" hangingPunct="1"/>
            <a:endParaRPr lang="en-GB" dirty="0" smtClean="0">
              <a:latin typeface="Arial" pitchFamily="34" charset="0"/>
            </a:endParaRPr>
          </a:p>
          <a:p>
            <a:pPr eaLnBrk="1" hangingPunct="1"/>
            <a:r>
              <a:rPr lang="ru-RU" dirty="0" smtClean="0">
                <a:latin typeface="Arial" pitchFamily="34" charset="0"/>
              </a:rPr>
              <a:t>Главное различие между военно-морскими сигналами и гоночными сигналами в том, что многие гоночные комитеты не разворачивают флаг на рее. Однако разработаны разные способы, обеспечивающие своевременную подачу сигнала. Лучшая из этих систем – крепить флаги резиновыми шнурами и оттягивать вниз, так что будучи отпущенными, они мгновенно появляются на рее. Другая система – крепить флаги к шестам. В этом случае даже в трудных условиях один человек может управляться с флагами и поднимать их очень быстро.</a:t>
            </a:r>
          </a:p>
          <a:p>
            <a:pPr eaLnBrk="1" hangingPunct="1"/>
            <a:endParaRPr lang="en-GB" dirty="0" smtClean="0">
              <a:latin typeface="Arial" pitchFamily="34" charset="0"/>
            </a:endParaRPr>
          </a:p>
          <a:p>
            <a:pPr eaLnBrk="1" hangingPunct="1"/>
            <a:r>
              <a:rPr lang="ru-RU" dirty="0" smtClean="0">
                <a:latin typeface="Arial" pitchFamily="34" charset="0"/>
              </a:rPr>
              <a:t>Звуковой сигнал подается для привлечения внимания к зрительному сигналу. Зрительный сигнал –</a:t>
            </a:r>
            <a:r>
              <a:rPr lang="en-US" dirty="0" smtClean="0">
                <a:latin typeface="Arial" pitchFamily="34" charset="0"/>
              </a:rPr>
              <a:t> </a:t>
            </a:r>
            <a:r>
              <a:rPr lang="ru-RU" dirty="0" smtClean="0">
                <a:latin typeface="Arial" pitchFamily="34" charset="0"/>
              </a:rPr>
              <a:t>это основной сигнал.</a:t>
            </a:r>
          </a:p>
          <a:p>
            <a:pPr eaLnBrk="1" hangingPunct="1"/>
            <a:endParaRPr lang="en-GB" b="1" dirty="0" smtClean="0">
              <a:latin typeface="Arial" pitchFamily="34" charset="0"/>
            </a:endParaRPr>
          </a:p>
          <a:p>
            <a:pPr eaLnBrk="1" hangingPunct="1"/>
            <a:r>
              <a:rPr lang="ru-RU" b="1" dirty="0" smtClean="0">
                <a:latin typeface="Arial" pitchFamily="34" charset="0"/>
              </a:rPr>
              <a:t>Радиомолчание</a:t>
            </a:r>
            <a:endParaRPr lang="en-GB" dirty="0" smtClean="0">
              <a:latin typeface="Arial" pitchFamily="34" charset="0"/>
            </a:endParaRPr>
          </a:p>
          <a:p>
            <a:pPr eaLnBrk="1" hangingPunct="1"/>
            <a:r>
              <a:rPr lang="ru-RU" dirty="0" smtClean="0">
                <a:latin typeface="Arial" pitchFamily="34" charset="0"/>
              </a:rPr>
              <a:t>Перед началом стартовой процедуры следует дать общее распоряжение по радио о соблюдении радиомолчания всеми остальными судейскими судами, кроме передачи срочных сообщений.</a:t>
            </a:r>
          </a:p>
          <a:p>
            <a:pPr eaLnBrk="1" hangingPunct="1"/>
            <a:r>
              <a:rPr lang="ru-RU" dirty="0" smtClean="0">
                <a:latin typeface="Arial" pitchFamily="34" charset="0"/>
              </a:rPr>
              <a:t>Срочные сообщения – </a:t>
            </a:r>
            <a:r>
              <a:rPr lang="ru-RU" dirty="0" err="1" smtClean="0">
                <a:latin typeface="Arial" pitchFamily="34" charset="0"/>
              </a:rPr>
              <a:t>сообщения</a:t>
            </a:r>
            <a:r>
              <a:rPr lang="ru-RU" dirty="0" smtClean="0">
                <a:latin typeface="Arial" pitchFamily="34" charset="0"/>
              </a:rPr>
              <a:t>, связанные с безопасностью и изменениями направления и силы ветра. Все остальные переговоры считаются не срочными.</a:t>
            </a:r>
            <a:endParaRPr lang="en-GB" dirty="0" smtClean="0">
              <a:latin typeface="Arial" pitchFamily="34" charset="0"/>
            </a:endParaRPr>
          </a:p>
          <a:p>
            <a:pPr eaLnBrk="1" hangingPunct="1"/>
            <a:endParaRPr lang="en-GB" b="1" dirty="0" smtClean="0">
              <a:latin typeface="Arial" pitchFamily="34" charset="0"/>
            </a:endParaRPr>
          </a:p>
          <a:p>
            <a:pPr eaLnBrk="1" hangingPunct="1"/>
            <a:r>
              <a:rPr lang="ru-RU" b="1" dirty="0" smtClean="0">
                <a:latin typeface="Arial" pitchFamily="34" charset="0"/>
              </a:rPr>
              <a:t>Сигнал «Предупреждение»</a:t>
            </a:r>
          </a:p>
          <a:p>
            <a:pPr eaLnBrk="1" hangingPunct="1"/>
            <a:r>
              <a:rPr lang="ru-RU" dirty="0" smtClean="0">
                <a:latin typeface="Arial" pitchFamily="34" charset="0"/>
              </a:rPr>
              <a:t>В качестве сигнала «Предупреждение» используется описанный в гоночной инструкции флаг класса. Это первый сигнал стартовой процедуры – тот, по которому флот запускает свои таймеры.</a:t>
            </a:r>
          </a:p>
          <a:p>
            <a:pPr eaLnBrk="1" hangingPunct="1"/>
            <a:endParaRPr lang="en-GB" dirty="0" smtClean="0">
              <a:latin typeface="Arial" pitchFamily="34" charset="0"/>
            </a:endParaRPr>
          </a:p>
          <a:p>
            <a:pPr eaLnBrk="1" hangingPunct="1"/>
            <a:r>
              <a:rPr lang="ru-RU" dirty="0" smtClean="0">
                <a:latin typeface="Arial" pitchFamily="34" charset="0"/>
              </a:rPr>
              <a:t>Главный судья должен также запустить свой таймер по этому сигналу. Используя свои часы, он выполняет три задачи: </a:t>
            </a:r>
          </a:p>
          <a:p>
            <a:pPr eaLnBrk="1" hangingPunct="1">
              <a:buFontTx/>
              <a:buChar char="•"/>
            </a:pPr>
            <a:r>
              <a:rPr lang="ru-RU" dirty="0" smtClean="0">
                <a:latin typeface="Arial" pitchFamily="34" charset="0"/>
              </a:rPr>
              <a:t>  Проверяет, что хронометрист правильно ведет отсчет времени</a:t>
            </a:r>
          </a:p>
          <a:p>
            <a:pPr eaLnBrk="1" hangingPunct="1">
              <a:buFontTx/>
              <a:buChar char="•"/>
            </a:pPr>
            <a:r>
              <a:rPr lang="ru-RU" dirty="0" smtClean="0">
                <a:latin typeface="Arial" pitchFamily="34" charset="0"/>
              </a:rPr>
              <a:t>  Имеет дублирующие часы на случай отказа первых</a:t>
            </a:r>
          </a:p>
          <a:p>
            <a:pPr eaLnBrk="1" hangingPunct="1">
              <a:buFontTx/>
              <a:buChar char="•"/>
            </a:pPr>
            <a:r>
              <a:rPr lang="ru-RU" dirty="0" smtClean="0">
                <a:latin typeface="Arial" pitchFamily="34" charset="0"/>
              </a:rPr>
              <a:t>  Ему не нужно спрашивать, сколько осталось времени, отвлекая этим хронометриста.</a:t>
            </a:r>
          </a:p>
          <a:p>
            <a:pPr eaLnBrk="1" hangingPunct="1"/>
            <a:endParaRPr lang="en-GB" dirty="0" smtClean="0">
              <a:latin typeface="Arial" pitchFamily="34" charset="0"/>
            </a:endParaRPr>
          </a:p>
          <a:p>
            <a:pPr eaLnBrk="1" hangingPunct="1"/>
            <a:r>
              <a:rPr lang="ru-RU" dirty="0" smtClean="0">
                <a:latin typeface="Arial" pitchFamily="34" charset="0"/>
              </a:rPr>
              <a:t>Если не дан сигнал откладывания, следует сделать все возможное, чтобы гоночный комитет дал сигнал «Предупреждение» во время, указанное в гоночной инструкции.</a:t>
            </a:r>
          </a:p>
          <a:p>
            <a:pPr eaLnBrk="1" hangingPunct="1"/>
            <a:endParaRPr lang="en-GB" dirty="0" smtClean="0">
              <a:latin typeface="Arial" pitchFamily="34" charset="0"/>
            </a:endParaRPr>
          </a:p>
          <a:p>
            <a:pPr eaLnBrk="1" hangingPunct="1"/>
            <a:r>
              <a:rPr lang="ru-RU" dirty="0" smtClean="0">
                <a:latin typeface="Arial" pitchFamily="34" charset="0"/>
              </a:rPr>
              <a:t>Он сопровождается одним звуковым сигналом</a:t>
            </a:r>
            <a:r>
              <a:rPr lang="en-GB" dirty="0" smtClean="0">
                <a:latin typeface="Arial"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6019" name="Rectangle 7"/>
          <p:cNvSpPr>
            <a:spLocks noGrp="1" noChangeArrowheads="1"/>
          </p:cNvSpPr>
          <p:nvPr>
            <p:ph type="sldNum" sz="quarter" idx="5"/>
          </p:nvPr>
        </p:nvSpPr>
        <p:spPr/>
        <p:txBody>
          <a:bodyPr/>
          <a:lstStyle/>
          <a:p>
            <a:pPr>
              <a:defRPr/>
            </a:pPr>
            <a:fld id="{01C580B2-A6CB-4F04-AC21-ABEFDB7A4EFF}" type="slidenum">
              <a:rPr lang="en-GB" smtClean="0">
                <a:latin typeface="Arial" pitchFamily="34" charset="0"/>
              </a:rPr>
              <a:pPr>
                <a:defRPr/>
              </a:pPr>
              <a:t>4</a:t>
            </a:fld>
            <a:endParaRPr lang="en-GB" smtClean="0">
              <a:latin typeface="Arial" pitchFamily="34" charset="0"/>
            </a:endParaRPr>
          </a:p>
        </p:txBody>
      </p:sp>
      <p:sp>
        <p:nvSpPr>
          <p:cNvPr id="86020" name="Rectangle 2"/>
          <p:cNvSpPr>
            <a:spLocks noGrp="1" noRot="1" noChangeAspect="1" noChangeArrowheads="1" noTextEdit="1"/>
          </p:cNvSpPr>
          <p:nvPr>
            <p:ph type="sldImg"/>
          </p:nvPr>
        </p:nvSpPr>
        <p:spPr>
          <a:xfrm>
            <a:off x="1979613" y="125413"/>
            <a:ext cx="2897187" cy="2171700"/>
          </a:xfrm>
          <a:ln/>
        </p:spPr>
      </p:sp>
      <p:sp>
        <p:nvSpPr>
          <p:cNvPr id="86021"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Регистрация</a:t>
            </a:r>
          </a:p>
          <a:p>
            <a:pPr eaLnBrk="1" hangingPunct="1"/>
            <a:r>
              <a:rPr lang="ru-RU" dirty="0" smtClean="0">
                <a:latin typeface="Arial" pitchFamily="34" charset="0"/>
              </a:rPr>
              <a:t>Регистрация (о ней рассказывается в Части 1 – Организация и проведение регаты) это простая процедура</a:t>
            </a:r>
            <a:r>
              <a:rPr lang="ru-RU" b="1" dirty="0" smtClean="0">
                <a:latin typeface="Arial" pitchFamily="34" charset="0"/>
              </a:rPr>
              <a:t>, </a:t>
            </a:r>
            <a:r>
              <a:rPr lang="ru-RU" dirty="0" smtClean="0">
                <a:latin typeface="Arial" pitchFamily="34" charset="0"/>
              </a:rPr>
              <a:t>пройдя которую участник формально устанавливает связь с организационным комитетом регаты, что-то вроде «документального представления». </a:t>
            </a:r>
          </a:p>
          <a:p>
            <a:pPr eaLnBrk="1" hangingPunct="1"/>
            <a:endParaRPr lang="ru-RU" dirty="0" smtClean="0">
              <a:latin typeface="Arial" pitchFamily="34" charset="0"/>
            </a:endParaRPr>
          </a:p>
          <a:p>
            <a:pPr eaLnBrk="1" hangingPunct="1"/>
            <a:r>
              <a:rPr lang="ru-RU" dirty="0" smtClean="0">
                <a:latin typeface="Arial" pitchFamily="34" charset="0"/>
              </a:rPr>
              <a:t>Прежде всего это момент, когда решаются формальные вопросы: регистрация в качестве участника, прием оплаты взноса за участие, выдача гоночной инструкции и инструкции по обмеру  и т.д. Также это возможность раздать пакеты участника, если таковые имеются. Такой пакет может содержать подарки спонсоров, карту местности, расписание транспорта, программу мероприятий и все, что имеет отношение к регате. Это также возможность познакомить приезжих участников с местными спортсменами и помочь им почувствовать себя как дома. </a:t>
            </a:r>
          </a:p>
          <a:p>
            <a:pPr eaLnBrk="1" hangingPunct="1"/>
            <a:endParaRPr lang="en-GB" dirty="0" smtClean="0">
              <a:latin typeface="Arial" pitchFamily="34" charset="0"/>
            </a:endParaRPr>
          </a:p>
          <a:p>
            <a:pPr eaLnBrk="1" hangingPunct="1"/>
            <a:r>
              <a:rPr lang="ru-RU" b="1" dirty="0" smtClean="0">
                <a:latin typeface="Arial" pitchFamily="34" charset="0"/>
              </a:rPr>
              <a:t>Обмер и контрольный осмотр</a:t>
            </a:r>
          </a:p>
          <a:p>
            <a:pPr eaLnBrk="1" hangingPunct="1"/>
            <a:r>
              <a:rPr lang="ru-RU" dirty="0" smtClean="0">
                <a:latin typeface="Arial" pitchFamily="34" charset="0"/>
              </a:rPr>
              <a:t>Требования мерительного комитета варьируются от простого приема ранее полученного мерительного сертификата или регистрации, до сложной серии проверок и обмеров. </a:t>
            </a:r>
          </a:p>
          <a:p>
            <a:pPr eaLnBrk="1" hangingPunct="1"/>
            <a:r>
              <a:rPr lang="ru-RU" dirty="0" smtClean="0">
                <a:latin typeface="Arial" pitchFamily="34" charset="0"/>
              </a:rPr>
              <a:t>Цель – обеспечение равных условий классных гонок, уверенность в том, что никто из участников не имеет несправедливого преимущества из-за  преднамеренного или случайного нарушения правил класса.  Если есть специальные требования по обмеру, они должны быть включены в положение о соревновании. В гоночной инструкции в этом случае должны (если это целесообразно) быть указаны особенности процедуры обмера и контрольного осмотра. Обычно вопросы обмера должны быть решены до первого гоночного дня, но в некоторых случаях яхта может предоставить в гоночный комитет свой мерительный сертификат, если требуется, до окончания соревнования. </a:t>
            </a:r>
          </a:p>
          <a:p>
            <a:pPr eaLnBrk="1" hangingPunct="1"/>
            <a:endParaRPr lang="en-GB"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2883" name="Rectangle 7"/>
          <p:cNvSpPr>
            <a:spLocks noGrp="1" noChangeArrowheads="1"/>
          </p:cNvSpPr>
          <p:nvPr>
            <p:ph type="sldNum" sz="quarter" idx="5"/>
          </p:nvPr>
        </p:nvSpPr>
        <p:spPr/>
        <p:txBody>
          <a:bodyPr/>
          <a:lstStyle/>
          <a:p>
            <a:pPr>
              <a:defRPr/>
            </a:pPr>
            <a:fld id="{9A9395B2-8440-451D-B48F-AEB33B17D100}" type="slidenum">
              <a:rPr lang="en-GB" smtClean="0">
                <a:latin typeface="Arial" pitchFamily="34" charset="0"/>
              </a:rPr>
              <a:pPr>
                <a:defRPr/>
              </a:pPr>
              <a:t>40</a:t>
            </a:fld>
            <a:endParaRPr lang="en-GB" smtClean="0">
              <a:latin typeface="Arial" pitchFamily="34" charset="0"/>
            </a:endParaRPr>
          </a:p>
        </p:txBody>
      </p:sp>
      <p:sp>
        <p:nvSpPr>
          <p:cNvPr id="122884" name="Rectangle 2"/>
          <p:cNvSpPr>
            <a:spLocks noGrp="1" noRot="1" noChangeAspect="1" noChangeArrowheads="1" noTextEdit="1"/>
          </p:cNvSpPr>
          <p:nvPr>
            <p:ph type="sldImg"/>
          </p:nvPr>
        </p:nvSpPr>
        <p:spPr>
          <a:xfrm>
            <a:off x="1979613" y="125413"/>
            <a:ext cx="2897187" cy="2171700"/>
          </a:xfrm>
          <a:ln/>
        </p:spPr>
      </p:sp>
      <p:sp>
        <p:nvSpPr>
          <p:cNvPr id="122885"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Пять сигналов «Подготовительный»</a:t>
            </a:r>
            <a:endParaRPr lang="en-GB" dirty="0" smtClean="0">
              <a:latin typeface="Arial" pitchFamily="34" charset="0"/>
            </a:endParaRPr>
          </a:p>
          <a:p>
            <a:pPr eaLnBrk="1" hangingPunct="1"/>
            <a:r>
              <a:rPr lang="ru-RU" dirty="0" smtClean="0">
                <a:latin typeface="Arial" pitchFamily="34" charset="0"/>
              </a:rPr>
              <a:t>Может показаться, что такое обилие сигналов затрудняет выбор для судей. У некоторых главных судей есть свой любимый сигнал. Важно помнить, что наложение наказаний на флот создает нагрузку на гоночный комитет не меньшую, чем на флот.</a:t>
            </a:r>
          </a:p>
          <a:p>
            <a:pPr eaLnBrk="1" hangingPunct="1"/>
            <a:endParaRPr lang="en-GB" dirty="0" smtClean="0">
              <a:latin typeface="Arial" pitchFamily="34" charset="0"/>
            </a:endParaRPr>
          </a:p>
          <a:p>
            <a:pPr eaLnBrk="1" hangingPunct="1"/>
            <a:r>
              <a:rPr lang="ru-RU" dirty="0" smtClean="0">
                <a:latin typeface="Arial" pitchFamily="34" charset="0"/>
              </a:rPr>
              <a:t>При хорошей организации гонок и тщательном планировании на ранних стадиях соревнования, использование наказывающих сигналов может быть значительно сокращено. В частности это касается выбора формата соревнования, который позволяет уменьшить длину стартовой линии и количество яхт на старте до более контролируемых.</a:t>
            </a:r>
          </a:p>
          <a:p>
            <a:pPr eaLnBrk="1" hangingPunct="1"/>
            <a:endParaRPr lang="en-GB" dirty="0" smtClean="0">
              <a:latin typeface="Arial" pitchFamily="34" charset="0"/>
            </a:endParaRPr>
          </a:p>
          <a:p>
            <a:pPr eaLnBrk="1" hangingPunct="1"/>
            <a:r>
              <a:rPr lang="ru-RU" b="1" dirty="0" smtClean="0">
                <a:latin typeface="Arial" pitchFamily="34" charset="0"/>
              </a:rPr>
              <a:t>Флаг «</a:t>
            </a:r>
            <a:r>
              <a:rPr lang="en-GB" b="1" dirty="0" smtClean="0">
                <a:latin typeface="Arial" pitchFamily="34" charset="0"/>
              </a:rPr>
              <a:t>P</a:t>
            </a:r>
            <a:r>
              <a:rPr lang="ru-RU" b="1" dirty="0" smtClean="0">
                <a:latin typeface="Arial" pitchFamily="34" charset="0"/>
              </a:rPr>
              <a:t>»</a:t>
            </a:r>
            <a:endParaRPr lang="en-GB" dirty="0" smtClean="0">
              <a:latin typeface="Arial" pitchFamily="34" charset="0"/>
            </a:endParaRPr>
          </a:p>
          <a:p>
            <a:pPr eaLnBrk="1" hangingPunct="1"/>
            <a:r>
              <a:rPr lang="ru-RU" dirty="0" smtClean="0">
                <a:latin typeface="Arial" pitchFamily="34" charset="0"/>
              </a:rPr>
              <a:t>Традиционный подготовительный сигнал. По действующим правилам он фактически является «не наказывающим» сигналом.</a:t>
            </a:r>
          </a:p>
          <a:p>
            <a:pPr eaLnBrk="1" hangingPunct="1"/>
            <a:endParaRPr lang="en-GB" dirty="0" smtClean="0">
              <a:latin typeface="Arial" pitchFamily="34" charset="0"/>
            </a:endParaRPr>
          </a:p>
          <a:p>
            <a:pPr eaLnBrk="1" hangingPunct="1"/>
            <a:r>
              <a:rPr lang="ru-RU" dirty="0" err="1" smtClean="0">
                <a:latin typeface="Arial" pitchFamily="34" charset="0"/>
              </a:rPr>
              <a:t>Фальстартовавшие</a:t>
            </a:r>
            <a:r>
              <a:rPr lang="ru-RU" dirty="0" smtClean="0">
                <a:latin typeface="Arial" pitchFamily="34" charset="0"/>
              </a:rPr>
              <a:t> яхты (</a:t>
            </a:r>
            <a:r>
              <a:rPr lang="en-GB" dirty="0" smtClean="0">
                <a:latin typeface="Arial" pitchFamily="34" charset="0"/>
              </a:rPr>
              <a:t>OCS</a:t>
            </a:r>
            <a:r>
              <a:rPr lang="ru-RU" dirty="0" smtClean="0">
                <a:latin typeface="Arial" pitchFamily="34" charset="0"/>
              </a:rPr>
              <a:t>) могут «нырнуть»</a:t>
            </a:r>
            <a:r>
              <a:rPr lang="en-GB" dirty="0" smtClean="0">
                <a:latin typeface="Arial" pitchFamily="34" charset="0"/>
              </a:rPr>
              <a:t> </a:t>
            </a:r>
            <a:r>
              <a:rPr lang="ru-RU" dirty="0" smtClean="0">
                <a:latin typeface="Arial" pitchFamily="34" charset="0"/>
              </a:rPr>
              <a:t>обратно через стартовую линию</a:t>
            </a:r>
            <a:r>
              <a:rPr lang="en-GB" dirty="0" smtClean="0">
                <a:latin typeface="Arial" pitchFamily="34" charset="0"/>
              </a:rPr>
              <a:t>.</a:t>
            </a:r>
          </a:p>
          <a:p>
            <a:pPr eaLnBrk="1" hangingPunct="1"/>
            <a:endParaRPr lang="en-GB" dirty="0" smtClean="0">
              <a:latin typeface="Arial" pitchFamily="34" charset="0"/>
            </a:endParaRPr>
          </a:p>
          <a:p>
            <a:pPr eaLnBrk="1" hangingPunct="1"/>
            <a:r>
              <a:rPr lang="ru-RU" dirty="0" smtClean="0">
                <a:latin typeface="Arial" pitchFamily="34" charset="0"/>
              </a:rPr>
              <a:t>При хорошей стартовой линии и разумном размере флота следует использовать этот флаг для большинства стартов. Главному судье следует всегда делать первую попытку старта с флагом «Р».</a:t>
            </a:r>
          </a:p>
          <a:p>
            <a:pPr eaLnBrk="1" hangingPunct="1"/>
            <a:endParaRPr lang="en-GB" dirty="0" smtClean="0">
              <a:latin typeface="Arial" pitchFamily="34" charset="0"/>
            </a:endParaRPr>
          </a:p>
          <a:p>
            <a:pPr eaLnBrk="1" hangingPunct="1"/>
            <a:r>
              <a:rPr lang="ru-RU" b="1" dirty="0" smtClean="0">
                <a:latin typeface="Arial" pitchFamily="34" charset="0"/>
              </a:rPr>
              <a:t>Флаги «</a:t>
            </a:r>
            <a:r>
              <a:rPr lang="en-GB" b="1" dirty="0" smtClean="0">
                <a:latin typeface="Arial" pitchFamily="34" charset="0"/>
              </a:rPr>
              <a:t>I</a:t>
            </a:r>
            <a:r>
              <a:rPr lang="ru-RU" b="1" dirty="0" smtClean="0">
                <a:latin typeface="Arial" pitchFamily="34" charset="0"/>
              </a:rPr>
              <a:t>»</a:t>
            </a:r>
            <a:r>
              <a:rPr lang="en-GB" b="1" dirty="0" smtClean="0">
                <a:latin typeface="Arial" pitchFamily="34" charset="0"/>
              </a:rPr>
              <a:t>; </a:t>
            </a:r>
            <a:r>
              <a:rPr lang="ru-RU" b="1" dirty="0" smtClean="0">
                <a:latin typeface="Arial" pitchFamily="34" charset="0"/>
              </a:rPr>
              <a:t>«</a:t>
            </a:r>
            <a:r>
              <a:rPr lang="en-GB" b="1" dirty="0" smtClean="0">
                <a:latin typeface="Arial" pitchFamily="34" charset="0"/>
              </a:rPr>
              <a:t>I</a:t>
            </a:r>
            <a:r>
              <a:rPr lang="ru-RU" b="1" dirty="0" smtClean="0">
                <a:latin typeface="Arial" pitchFamily="34" charset="0"/>
              </a:rPr>
              <a:t>»</a:t>
            </a:r>
            <a:r>
              <a:rPr lang="en-GB" b="1" dirty="0" smtClean="0">
                <a:latin typeface="Arial" pitchFamily="34" charset="0"/>
              </a:rPr>
              <a:t> </a:t>
            </a:r>
            <a:r>
              <a:rPr lang="ru-RU" b="1" dirty="0" smtClean="0">
                <a:latin typeface="Arial" pitchFamily="34" charset="0"/>
              </a:rPr>
              <a:t>вместе с</a:t>
            </a:r>
            <a:r>
              <a:rPr lang="en-GB" b="1" dirty="0" smtClean="0">
                <a:latin typeface="Arial" pitchFamily="34" charset="0"/>
              </a:rPr>
              <a:t> </a:t>
            </a:r>
            <a:r>
              <a:rPr lang="ru-RU" b="1" dirty="0" smtClean="0">
                <a:latin typeface="Arial" pitchFamily="34" charset="0"/>
              </a:rPr>
              <a:t>«</a:t>
            </a:r>
            <a:r>
              <a:rPr lang="en-GB" b="1" dirty="0" smtClean="0">
                <a:latin typeface="Arial" pitchFamily="34" charset="0"/>
              </a:rPr>
              <a:t>Z</a:t>
            </a:r>
            <a:r>
              <a:rPr lang="ru-RU" b="1" dirty="0" smtClean="0">
                <a:latin typeface="Arial" pitchFamily="34" charset="0"/>
              </a:rPr>
              <a:t>»</a:t>
            </a:r>
            <a:r>
              <a:rPr lang="en-GB" b="1" dirty="0" smtClean="0">
                <a:latin typeface="Arial" pitchFamily="34" charset="0"/>
              </a:rPr>
              <a:t>; </a:t>
            </a:r>
            <a:r>
              <a:rPr lang="ru-RU" b="1" dirty="0" smtClean="0">
                <a:latin typeface="Arial" pitchFamily="34" charset="0"/>
              </a:rPr>
              <a:t>«</a:t>
            </a:r>
            <a:r>
              <a:rPr lang="en-GB" b="1" dirty="0" smtClean="0">
                <a:latin typeface="Arial" pitchFamily="34" charset="0"/>
              </a:rPr>
              <a:t>Z</a:t>
            </a:r>
            <a:r>
              <a:rPr lang="ru-RU" b="1" dirty="0" smtClean="0">
                <a:latin typeface="Arial" pitchFamily="34" charset="0"/>
              </a:rPr>
              <a:t>»</a:t>
            </a:r>
            <a:r>
              <a:rPr lang="en-GB" b="1" dirty="0" smtClean="0">
                <a:latin typeface="Arial" pitchFamily="34" charset="0"/>
              </a:rPr>
              <a:t>; </a:t>
            </a:r>
            <a:r>
              <a:rPr lang="ru-RU" b="1" dirty="0" smtClean="0">
                <a:latin typeface="Arial" pitchFamily="34" charset="0"/>
              </a:rPr>
              <a:t>Черный флаг</a:t>
            </a:r>
            <a:endParaRPr lang="en-GB" dirty="0" smtClean="0">
              <a:latin typeface="Arial" pitchFamily="34" charset="0"/>
            </a:endParaRPr>
          </a:p>
          <a:p>
            <a:pPr eaLnBrk="1" hangingPunct="1"/>
            <a:r>
              <a:rPr lang="ru-RU" dirty="0" smtClean="0">
                <a:latin typeface="Arial" pitchFamily="34" charset="0"/>
              </a:rPr>
              <a:t>Использовать наказывающие флаги вынуждают длина стартовой линии и количество яхт на стартовой линии. </a:t>
            </a:r>
          </a:p>
          <a:p>
            <a:pPr eaLnBrk="1" hangingPunct="1"/>
            <a:r>
              <a:rPr lang="ru-RU" dirty="0" smtClean="0">
                <a:latin typeface="Arial" pitchFamily="34" charset="0"/>
              </a:rPr>
              <a:t>Чем больше флот, тем длиннее линия, и тем чаще используются наказывающие сигналы.</a:t>
            </a:r>
          </a:p>
          <a:p>
            <a:pPr eaLnBrk="1" hangingPunct="1"/>
            <a:r>
              <a:rPr lang="ru-RU" dirty="0" smtClean="0">
                <a:latin typeface="Arial" pitchFamily="34" charset="0"/>
              </a:rPr>
              <a:t>Чем меньше флот, тем короче стартовая линия, и тем гораздо меньше необходимость использования наказывающих сигналов.</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Плюсы и минусы каждого сигнала будут рассмотрены на следующих страницах.</a:t>
            </a:r>
          </a:p>
          <a:p>
            <a:pPr eaLnBrk="1" hangingPunct="1"/>
            <a:endParaRPr lang="en-GB" dirty="0" smtClean="0">
              <a:latin typeface="Arial" pitchFamily="34" charset="0"/>
            </a:endParaRPr>
          </a:p>
          <a:p>
            <a:pPr eaLnBrk="1" hangingPunct="1"/>
            <a:r>
              <a:rPr lang="ru-RU" dirty="0" smtClean="0">
                <a:latin typeface="Arial" pitchFamily="34" charset="0"/>
              </a:rPr>
              <a:t>Флаг «</a:t>
            </a:r>
            <a:r>
              <a:rPr lang="en-US" dirty="0" smtClean="0">
                <a:latin typeface="Arial" pitchFamily="34" charset="0"/>
              </a:rPr>
              <a:t>I</a:t>
            </a:r>
            <a:r>
              <a:rPr lang="ru-RU" dirty="0" smtClean="0">
                <a:latin typeface="Arial" pitchFamily="34" charset="0"/>
              </a:rPr>
              <a:t>» вместе с флагом «</a:t>
            </a:r>
            <a:r>
              <a:rPr lang="en-US" dirty="0" smtClean="0">
                <a:latin typeface="Arial" pitchFamily="34" charset="0"/>
              </a:rPr>
              <a:t>Z</a:t>
            </a:r>
            <a:r>
              <a:rPr lang="ru-RU" dirty="0" smtClean="0">
                <a:latin typeface="Arial" pitchFamily="34" charset="0"/>
              </a:rPr>
              <a:t>» означают, что применяются оба наказания.</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3907" name="Rectangle 7"/>
          <p:cNvSpPr>
            <a:spLocks noGrp="1" noChangeArrowheads="1"/>
          </p:cNvSpPr>
          <p:nvPr>
            <p:ph type="sldNum" sz="quarter" idx="5"/>
          </p:nvPr>
        </p:nvSpPr>
        <p:spPr/>
        <p:txBody>
          <a:bodyPr/>
          <a:lstStyle/>
          <a:p>
            <a:pPr>
              <a:defRPr/>
            </a:pPr>
            <a:fld id="{BB231DCD-7249-42AC-AA61-FEB0B6BC67E7}" type="slidenum">
              <a:rPr lang="en-GB" smtClean="0">
                <a:latin typeface="Arial" pitchFamily="34" charset="0"/>
              </a:rPr>
              <a:pPr>
                <a:defRPr/>
              </a:pPr>
              <a:t>41</a:t>
            </a:fld>
            <a:endParaRPr lang="en-GB" smtClean="0">
              <a:latin typeface="Arial" pitchFamily="34" charset="0"/>
            </a:endParaRPr>
          </a:p>
        </p:txBody>
      </p:sp>
      <p:sp>
        <p:nvSpPr>
          <p:cNvPr id="123908" name="Rectangle 2"/>
          <p:cNvSpPr>
            <a:spLocks noGrp="1" noRot="1" noChangeAspect="1" noChangeArrowheads="1" noTextEdit="1"/>
          </p:cNvSpPr>
          <p:nvPr>
            <p:ph type="sldImg"/>
          </p:nvPr>
        </p:nvSpPr>
        <p:spPr>
          <a:xfrm>
            <a:off x="1979613" y="125413"/>
            <a:ext cx="2897187" cy="2171700"/>
          </a:xfrm>
          <a:ln/>
        </p:spPr>
      </p:sp>
      <p:sp>
        <p:nvSpPr>
          <p:cNvPr id="123909"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Флаг «</a:t>
            </a:r>
            <a:r>
              <a:rPr lang="en-US" b="1" smtClean="0">
                <a:latin typeface="Arial" pitchFamily="34" charset="0"/>
              </a:rPr>
              <a:t>I</a:t>
            </a:r>
            <a:r>
              <a:rPr lang="ru-RU" b="1" smtClean="0">
                <a:latin typeface="Arial" pitchFamily="34" charset="0"/>
              </a:rPr>
              <a:t>» - правило флага «</a:t>
            </a:r>
            <a:r>
              <a:rPr lang="en-GB" b="1" smtClean="0">
                <a:latin typeface="Arial" pitchFamily="34" charset="0"/>
              </a:rPr>
              <a:t>I</a:t>
            </a:r>
            <a:r>
              <a:rPr lang="ru-RU" b="1" smtClean="0">
                <a:latin typeface="Arial" pitchFamily="34" charset="0"/>
              </a:rPr>
              <a:t>»</a:t>
            </a:r>
            <a:endParaRPr lang="en-GB" smtClean="0">
              <a:latin typeface="Arial" pitchFamily="34" charset="0"/>
            </a:endParaRPr>
          </a:p>
          <a:p>
            <a:pPr eaLnBrk="1" hangingPunct="1"/>
            <a:r>
              <a:rPr lang="ru-RU" smtClean="0">
                <a:latin typeface="Arial" pitchFamily="34" charset="0"/>
              </a:rPr>
              <a:t>Первый наказывающий флаг для многих главных судей.</a:t>
            </a:r>
          </a:p>
          <a:p>
            <a:pPr eaLnBrk="1" hangingPunct="1"/>
            <a:endParaRPr lang="en-GB" smtClean="0">
              <a:latin typeface="Arial" pitchFamily="34" charset="0"/>
            </a:endParaRPr>
          </a:p>
          <a:p>
            <a:pPr eaLnBrk="1" hangingPunct="1"/>
            <a:r>
              <a:rPr lang="ru-RU" smtClean="0">
                <a:latin typeface="Arial" pitchFamily="34" charset="0"/>
              </a:rPr>
              <a:t>Некоторые главные судьи считают это наказание очень несправедливым. Оно наказывает яхту, оказавшуюся на стороне дистанции в середине стартовой линии сильнее, чем яхту у конца линии. Также могут создаваться дополнительные трудности для главного судьи из-за скопления флота у обоих концов стартовой линии, в то время как посередине остается большое неиспользуемое пространство.</a:t>
            </a:r>
          </a:p>
          <a:p>
            <a:pPr eaLnBrk="1" hangingPunct="1"/>
            <a:endParaRPr lang="en-GB" smtClean="0">
              <a:latin typeface="Arial" pitchFamily="34" charset="0"/>
            </a:endParaRPr>
          </a:p>
          <a:p>
            <a:pPr eaLnBrk="1" hangingPunct="1"/>
            <a:r>
              <a:rPr lang="ru-RU" smtClean="0">
                <a:latin typeface="Arial" pitchFamily="34" charset="0"/>
              </a:rPr>
              <a:t>При использовании этого сигнала возникают и другие проблемы.</a:t>
            </a:r>
          </a:p>
          <a:p>
            <a:pPr eaLnBrk="1" hangingPunct="1"/>
            <a:endParaRPr lang="en-GB" smtClean="0">
              <a:latin typeface="Arial" pitchFamily="34" charset="0"/>
            </a:endParaRPr>
          </a:p>
          <a:p>
            <a:pPr eaLnBrk="1" hangingPunct="1"/>
            <a:r>
              <a:rPr lang="ru-RU" smtClean="0">
                <a:latin typeface="Arial" pitchFamily="34" charset="0"/>
              </a:rPr>
              <a:t>Один из минусов этого правила, если следовать ему буквально, состоит в том, что в нем говорится о продолжениях стартовой линии. Это значит, что главный судья должен показать флаг «Х», если какая-либо яхта находится на стороне дистанции от продолжения стартовой линии, что подразумевает наличие у главного судьи глаз на затылке!</a:t>
            </a:r>
            <a:endParaRPr lang="en-GB" b="1"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4931" name="Rectangle 7"/>
          <p:cNvSpPr>
            <a:spLocks noGrp="1" noChangeArrowheads="1"/>
          </p:cNvSpPr>
          <p:nvPr>
            <p:ph type="sldNum" sz="quarter" idx="5"/>
          </p:nvPr>
        </p:nvSpPr>
        <p:spPr/>
        <p:txBody>
          <a:bodyPr/>
          <a:lstStyle/>
          <a:p>
            <a:pPr>
              <a:defRPr/>
            </a:pPr>
            <a:fld id="{1CE85754-5BE2-4D77-9385-482122E3FAC3}" type="slidenum">
              <a:rPr lang="en-GB" smtClean="0">
                <a:latin typeface="Arial" pitchFamily="34" charset="0"/>
              </a:rPr>
              <a:pPr>
                <a:defRPr/>
              </a:pPr>
              <a:t>42</a:t>
            </a:fld>
            <a:endParaRPr lang="en-GB" smtClean="0">
              <a:latin typeface="Arial" pitchFamily="34" charset="0"/>
            </a:endParaRPr>
          </a:p>
        </p:txBody>
      </p:sp>
      <p:sp>
        <p:nvSpPr>
          <p:cNvPr id="124932" name="Rectangle 2"/>
          <p:cNvSpPr>
            <a:spLocks noGrp="1" noRot="1" noChangeAspect="1" noChangeArrowheads="1" noTextEdit="1"/>
          </p:cNvSpPr>
          <p:nvPr>
            <p:ph type="sldImg"/>
          </p:nvPr>
        </p:nvSpPr>
        <p:spPr>
          <a:xfrm>
            <a:off x="1979613" y="125413"/>
            <a:ext cx="2897187" cy="2171700"/>
          </a:xfrm>
          <a:ln/>
        </p:spPr>
      </p:sp>
      <p:sp>
        <p:nvSpPr>
          <p:cNvPr id="124933"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Флаг «</a:t>
            </a:r>
            <a:r>
              <a:rPr lang="en-GB" b="1" smtClean="0">
                <a:latin typeface="Arial" pitchFamily="34" charset="0"/>
              </a:rPr>
              <a:t>Z</a:t>
            </a:r>
            <a:r>
              <a:rPr lang="ru-RU" b="1" smtClean="0">
                <a:latin typeface="Arial" pitchFamily="34" charset="0"/>
              </a:rPr>
              <a:t>»</a:t>
            </a:r>
            <a:r>
              <a:rPr lang="en-GB" b="1" smtClean="0">
                <a:latin typeface="Arial" pitchFamily="34" charset="0"/>
              </a:rPr>
              <a:t> – </a:t>
            </a:r>
            <a:r>
              <a:rPr lang="ru-RU" b="1" smtClean="0">
                <a:latin typeface="Arial" pitchFamily="34" charset="0"/>
              </a:rPr>
              <a:t>наказание </a:t>
            </a:r>
            <a:r>
              <a:rPr lang="en-GB" b="1" smtClean="0">
                <a:latin typeface="Arial" pitchFamily="34" charset="0"/>
              </a:rPr>
              <a:t>20% </a:t>
            </a:r>
            <a:r>
              <a:rPr lang="ru-RU" b="1" smtClean="0">
                <a:latin typeface="Arial" pitchFamily="34" charset="0"/>
              </a:rPr>
              <a:t>штрафом</a:t>
            </a:r>
            <a:endParaRPr lang="en-GB" smtClean="0">
              <a:latin typeface="Arial" pitchFamily="34" charset="0"/>
            </a:endParaRPr>
          </a:p>
          <a:p>
            <a:pPr eaLnBrk="1" hangingPunct="1"/>
            <a:r>
              <a:rPr lang="ru-RU" smtClean="0">
                <a:latin typeface="Arial" pitchFamily="34" charset="0"/>
              </a:rPr>
              <a:t>Зона наказаний – треугольник, образованный стартовой линией и знаком 1.</a:t>
            </a:r>
          </a:p>
          <a:p>
            <a:pPr eaLnBrk="1" hangingPunct="1"/>
            <a:endParaRPr lang="en-GB" smtClean="0">
              <a:latin typeface="Arial" pitchFamily="34" charset="0"/>
            </a:endParaRPr>
          </a:p>
          <a:p>
            <a:pPr eaLnBrk="1" hangingPunct="1"/>
            <a:r>
              <a:rPr lang="ru-RU" smtClean="0">
                <a:latin typeface="Arial" pitchFamily="34" charset="0"/>
              </a:rPr>
              <a:t>Любая яхта, вошедшая в зону наказаний после спуска флага «</a:t>
            </a:r>
            <a:r>
              <a:rPr lang="en-US" smtClean="0">
                <a:latin typeface="Arial" pitchFamily="34" charset="0"/>
              </a:rPr>
              <a:t>Z</a:t>
            </a:r>
            <a:r>
              <a:rPr lang="ru-RU" smtClean="0">
                <a:latin typeface="Arial" pitchFamily="34" charset="0"/>
              </a:rPr>
              <a:t>», т.е. в течение последней минуты перед её стартовым сигналом, может вернуться на предстартовую сторону, пересекая стартовую линию в обратном направлении («нырнуть» обратно через линию). И если она стартует правильно после стартового сигнала, то получит штрафные очки в размере 20%.</a:t>
            </a:r>
          </a:p>
          <a:p>
            <a:pPr eaLnBrk="1" hangingPunct="1"/>
            <a:endParaRPr lang="en-GB" smtClean="0">
              <a:latin typeface="Arial" pitchFamily="34" charset="0"/>
            </a:endParaRPr>
          </a:p>
          <a:p>
            <a:pPr eaLnBrk="1" hangingPunct="1"/>
            <a:r>
              <a:rPr lang="ru-RU" smtClean="0">
                <a:latin typeface="Arial" pitchFamily="34" charset="0"/>
              </a:rPr>
              <a:t>За каждое такое нарушение после общего отзыва или сигнала прекращения гонки, она будет получать дополнительный 20% штраф, который накапливается (20% + 20% = 40% + 20% = 60% и т.д.).</a:t>
            </a:r>
          </a:p>
          <a:p>
            <a:pPr eaLnBrk="1" hangingPunct="1"/>
            <a:endParaRPr lang="en-GB" smtClean="0">
              <a:latin typeface="Arial" pitchFamily="34" charset="0"/>
            </a:endParaRPr>
          </a:p>
          <a:p>
            <a:pPr eaLnBrk="1" hangingPunct="1"/>
            <a:r>
              <a:rPr lang="ru-RU" smtClean="0">
                <a:latin typeface="Arial" pitchFamily="34" charset="0"/>
              </a:rPr>
              <a:t>Преимущество использования этого наказания для гоночного комитета в том, что при общем отзыве не нужно показывать на судне ГК номера наказанных яхт.</a:t>
            </a:r>
          </a:p>
          <a:p>
            <a:pPr eaLnBrk="1" hangingPunct="1"/>
            <a:endParaRPr lang="en-GB" smtClean="0">
              <a:latin typeface="Arial" pitchFamily="34" charset="0"/>
            </a:endParaRPr>
          </a:p>
          <a:p>
            <a:pPr eaLnBrk="1" hangingPunct="1"/>
            <a:r>
              <a:rPr lang="ru-RU" smtClean="0">
                <a:latin typeface="Arial" pitchFamily="34" charset="0"/>
              </a:rPr>
              <a:t>Яхты, которые были </a:t>
            </a:r>
            <a:r>
              <a:rPr lang="en-US" smtClean="0">
                <a:latin typeface="Arial" pitchFamily="34" charset="0"/>
              </a:rPr>
              <a:t>OCS</a:t>
            </a:r>
            <a:r>
              <a:rPr lang="ru-RU" smtClean="0">
                <a:latin typeface="Arial" pitchFamily="34" charset="0"/>
              </a:rPr>
              <a:t> и не вернулись – считаются </a:t>
            </a:r>
            <a:r>
              <a:rPr lang="en-US" smtClean="0">
                <a:latin typeface="Arial" pitchFamily="34" charset="0"/>
              </a:rPr>
              <a:t>OCS</a:t>
            </a:r>
            <a:r>
              <a:rPr lang="ru-RU" smtClean="0">
                <a:latin typeface="Arial" pitchFamily="34" charset="0"/>
              </a:rPr>
              <a:t>.</a:t>
            </a:r>
          </a:p>
          <a:p>
            <a:pPr eaLnBrk="1" hangingPunct="1"/>
            <a:endParaRPr lang="en-GB" smtClean="0">
              <a:latin typeface="Arial" pitchFamily="34" charset="0"/>
            </a:endParaRPr>
          </a:p>
          <a:p>
            <a:pPr eaLnBrk="1" hangingPunct="1"/>
            <a:r>
              <a:rPr lang="ru-RU" smtClean="0">
                <a:latin typeface="Arial" pitchFamily="34" charset="0"/>
              </a:rPr>
              <a:t>Флаг «Х» показывается так же, как и для двух предыдущих подготовительных сигналов.</a:t>
            </a:r>
          </a:p>
          <a:p>
            <a:pPr eaLnBrk="1" hangingPunct="1"/>
            <a:endParaRPr lang="pl-PL" b="1" smtClean="0">
              <a:latin typeface="Arial" pitchFamily="34" charset="0"/>
            </a:endParaRPr>
          </a:p>
          <a:p>
            <a:pPr eaLnBrk="1" hangingPunct="1"/>
            <a:r>
              <a:rPr lang="ru-RU" smtClean="0">
                <a:latin typeface="Arial" pitchFamily="34" charset="0"/>
              </a:rPr>
              <a:t>Флаг «</a:t>
            </a:r>
            <a:r>
              <a:rPr lang="en-GB" smtClean="0">
                <a:latin typeface="Arial" pitchFamily="34" charset="0"/>
              </a:rPr>
              <a:t>Z</a:t>
            </a:r>
            <a:r>
              <a:rPr lang="ru-RU" smtClean="0">
                <a:latin typeface="Arial" pitchFamily="34" charset="0"/>
              </a:rPr>
              <a:t>»</a:t>
            </a:r>
            <a:r>
              <a:rPr lang="en-GB" smtClean="0">
                <a:latin typeface="Arial" pitchFamily="34" charset="0"/>
              </a:rPr>
              <a:t> (</a:t>
            </a:r>
            <a:r>
              <a:rPr lang="ru-RU" smtClean="0">
                <a:latin typeface="Arial" pitchFamily="34" charset="0"/>
              </a:rPr>
              <a:t>правило </a:t>
            </a:r>
            <a:r>
              <a:rPr lang="en-GB" smtClean="0">
                <a:latin typeface="Arial" pitchFamily="34" charset="0"/>
              </a:rPr>
              <a:t>30.2) </a:t>
            </a:r>
            <a:r>
              <a:rPr lang="ru-RU" smtClean="0">
                <a:latin typeface="Arial" pitchFamily="34" charset="0"/>
              </a:rPr>
              <a:t>не рекомендуется для крупных соревнований</a:t>
            </a:r>
            <a:r>
              <a:rPr lang="pl-PL" smtClean="0">
                <a:latin typeface="Arial" pitchFamily="34" charset="0"/>
              </a:rPr>
              <a:t>.</a:t>
            </a:r>
            <a:endParaRPr lang="en-GB" b="1"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5955" name="Rectangle 7"/>
          <p:cNvSpPr>
            <a:spLocks noGrp="1" noChangeArrowheads="1"/>
          </p:cNvSpPr>
          <p:nvPr>
            <p:ph type="sldNum" sz="quarter" idx="5"/>
          </p:nvPr>
        </p:nvSpPr>
        <p:spPr/>
        <p:txBody>
          <a:bodyPr/>
          <a:lstStyle/>
          <a:p>
            <a:pPr>
              <a:defRPr/>
            </a:pPr>
            <a:fld id="{377DB349-1869-41AF-9C83-6C022886FF66}" type="slidenum">
              <a:rPr lang="en-GB" smtClean="0">
                <a:latin typeface="Arial" pitchFamily="34" charset="0"/>
              </a:rPr>
              <a:pPr>
                <a:defRPr/>
              </a:pPr>
              <a:t>43</a:t>
            </a:fld>
            <a:endParaRPr lang="en-GB" smtClean="0">
              <a:latin typeface="Arial" pitchFamily="34" charset="0"/>
            </a:endParaRPr>
          </a:p>
        </p:txBody>
      </p:sp>
      <p:sp>
        <p:nvSpPr>
          <p:cNvPr id="125956" name="Rectangle 2"/>
          <p:cNvSpPr>
            <a:spLocks noGrp="1" noRot="1" noChangeAspect="1" noChangeArrowheads="1" noTextEdit="1"/>
          </p:cNvSpPr>
          <p:nvPr>
            <p:ph type="sldImg"/>
          </p:nvPr>
        </p:nvSpPr>
        <p:spPr>
          <a:xfrm>
            <a:off x="1979613" y="125413"/>
            <a:ext cx="2897187" cy="2171700"/>
          </a:xfrm>
          <a:ln/>
        </p:spPr>
      </p:sp>
      <p:sp>
        <p:nvSpPr>
          <p:cNvPr id="125957" name="Rectangle 3"/>
          <p:cNvSpPr>
            <a:spLocks noGrp="1" noChangeAspect="1" noChangeArrowheads="1"/>
          </p:cNvSpPr>
          <p:nvPr>
            <p:ph type="body" idx="1"/>
          </p:nvPr>
        </p:nvSpPr>
        <p:spPr>
          <a:noFill/>
          <a:ln/>
        </p:spPr>
        <p:txBody>
          <a:bodyPr/>
          <a:lstStyle/>
          <a:p>
            <a:pPr eaLnBrk="1" hangingPunct="1">
              <a:lnSpc>
                <a:spcPct val="90000"/>
              </a:lnSpc>
            </a:pPr>
            <a:r>
              <a:rPr lang="ru-RU" sz="900" b="1" dirty="0" smtClean="0">
                <a:latin typeface="Arial" pitchFamily="34" charset="0"/>
              </a:rPr>
              <a:t>Черный флаг </a:t>
            </a:r>
            <a:r>
              <a:rPr lang="en-GB" sz="900" b="1" dirty="0" smtClean="0">
                <a:latin typeface="Arial" pitchFamily="34" charset="0"/>
              </a:rPr>
              <a:t>– BFD (Black </a:t>
            </a:r>
            <a:r>
              <a:rPr lang="pl-PL" sz="900" b="1" dirty="0" smtClean="0">
                <a:latin typeface="Arial" pitchFamily="34" charset="0"/>
              </a:rPr>
              <a:t>F</a:t>
            </a:r>
            <a:r>
              <a:rPr lang="en-GB" sz="900" b="1" dirty="0" smtClean="0">
                <a:latin typeface="Arial" pitchFamily="34" charset="0"/>
              </a:rPr>
              <a:t>lag </a:t>
            </a:r>
            <a:r>
              <a:rPr lang="pl-PL" sz="900" b="1" dirty="0" smtClean="0">
                <a:latin typeface="Arial" pitchFamily="34" charset="0"/>
              </a:rPr>
              <a:t>D</a:t>
            </a:r>
            <a:r>
              <a:rPr lang="en-GB" sz="900" b="1" dirty="0" err="1" smtClean="0">
                <a:latin typeface="Arial" pitchFamily="34" charset="0"/>
              </a:rPr>
              <a:t>isqualified</a:t>
            </a:r>
            <a:r>
              <a:rPr lang="en-GB" sz="900" b="1" dirty="0" smtClean="0">
                <a:latin typeface="Arial" pitchFamily="34" charset="0"/>
              </a:rPr>
              <a:t>)</a:t>
            </a:r>
            <a:endParaRPr lang="en-GB" sz="900" dirty="0" smtClean="0">
              <a:latin typeface="Arial" pitchFamily="34" charset="0"/>
            </a:endParaRPr>
          </a:p>
          <a:p>
            <a:pPr eaLnBrk="1" hangingPunct="1">
              <a:lnSpc>
                <a:spcPct val="90000"/>
              </a:lnSpc>
            </a:pPr>
            <a:r>
              <a:rPr lang="ru-RU" sz="900" dirty="0" smtClean="0">
                <a:latin typeface="Arial" pitchFamily="34" charset="0"/>
              </a:rPr>
              <a:t>Зона наказаний – треугольник, образованный стартовой линией и знаком 1.</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Любая яхта, вошедшая в зону наказаний после спуска черного флага, т.е. в течение последней минуты перед её стартовым сигналом, дисквалифицируется без рассмотрения протеста (</a:t>
            </a:r>
            <a:r>
              <a:rPr lang="en-US" sz="900" dirty="0" smtClean="0">
                <a:latin typeface="Arial" pitchFamily="34" charset="0"/>
              </a:rPr>
              <a:t>BFD</a:t>
            </a:r>
            <a:r>
              <a:rPr lang="ru-RU" sz="900" dirty="0" smtClean="0">
                <a:latin typeface="Arial" pitchFamily="34" charset="0"/>
              </a:rPr>
              <a:t>).</a:t>
            </a:r>
          </a:p>
          <a:p>
            <a:pPr eaLnBrk="1" hangingPunct="1">
              <a:lnSpc>
                <a:spcPct val="90000"/>
              </a:lnSpc>
            </a:pPr>
            <a:endParaRPr lang="pl-PL" sz="900" dirty="0" smtClean="0">
              <a:latin typeface="Arial" pitchFamily="34" charset="0"/>
            </a:endParaRPr>
          </a:p>
          <a:p>
            <a:pPr eaLnBrk="1" hangingPunct="1">
              <a:lnSpc>
                <a:spcPct val="90000"/>
              </a:lnSpc>
            </a:pPr>
            <a:r>
              <a:rPr lang="ru-RU" sz="900" dirty="0" smtClean="0">
                <a:latin typeface="Arial" pitchFamily="34" charset="0"/>
              </a:rPr>
              <a:t>На крупных соревнованиях главным судьям рекомендуется использовать черный флаг для второй и последующих попыток дать старт, </a:t>
            </a:r>
            <a:r>
              <a:rPr lang="ru-RU" sz="900" u="sng" dirty="0" smtClean="0">
                <a:latin typeface="Arial" pitchFamily="34" charset="0"/>
              </a:rPr>
              <a:t>только если они уверены в том, что линия выставлена правильно</a:t>
            </a:r>
            <a:r>
              <a:rPr lang="ru-RU" sz="900" dirty="0" smtClean="0">
                <a:latin typeface="Arial" pitchFamily="34" charset="0"/>
              </a:rPr>
              <a:t>.</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Если в стартовой процедуре используется черный флаг, крайне важно, чтобы главный судья установил очень хорошую стартовую линию. Тогда будет выполнен главный принцип – черный флаг используется, когда проблемы вызваны самими яхтами, а не чем-то иным. В таких условиях ответственность возлагается на флот – стартуй правильно или получи </a:t>
            </a:r>
            <a:r>
              <a:rPr lang="en-US" sz="900" dirty="0" smtClean="0">
                <a:latin typeface="Arial" pitchFamily="34" charset="0"/>
              </a:rPr>
              <a:t>BFD</a:t>
            </a:r>
            <a:r>
              <a:rPr lang="ru-RU" sz="900" dirty="0" smtClean="0">
                <a:latin typeface="Arial" pitchFamily="34" charset="0"/>
              </a:rPr>
              <a:t>.</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При использовании черного флага и в случае проблем со стартовой линией (длина, угол к ветру и т.п.), особенно важно применять «АР» вплоть до последних секунд перед стартом! Если условия таковы, что невозможно выставить хорошую стартовую линию, главный судья обязан внимательно наблюдать за флотом в течение последней минуты перед стартом. Он должен поручить кому-то быть в готовности к подаче сигнала откладывания в последнюю секунду. В таких условиях главному судье разумно будет предупредить судей на сигналах и хронометриста о том, что процедура будет продолжаться до тех пор, пока не останется 30 секунд до старта, и затем он объявит о позднем откладывании гонки, если флот реагирует на заход ветра неблагоприятным образом.</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Рекомендуется давать такое очень позднее откладывание не позднее, чем за 5 секунд до старта, хотя многие опытные главные судьи останавливают процедуру и за 2 секунды до старта, давая команду поднять флаг «АР».</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Очень важно, чтобы главный судья отдавал себе отчет, что как только дан стартовый сигнал – яхты </a:t>
            </a:r>
            <a:r>
              <a:rPr lang="en-US" sz="900" dirty="0" smtClean="0">
                <a:latin typeface="Arial" pitchFamily="34" charset="0"/>
              </a:rPr>
              <a:t>OCS</a:t>
            </a:r>
            <a:r>
              <a:rPr lang="ru-RU" sz="900" dirty="0" smtClean="0">
                <a:latin typeface="Arial" pitchFamily="34" charset="0"/>
              </a:rPr>
              <a:t> станут </a:t>
            </a:r>
            <a:r>
              <a:rPr lang="en-US" sz="900" dirty="0" smtClean="0">
                <a:latin typeface="Arial" pitchFamily="34" charset="0"/>
              </a:rPr>
              <a:t>BFD</a:t>
            </a:r>
            <a:r>
              <a:rPr lang="ru-RU" sz="900" dirty="0" smtClean="0">
                <a:latin typeface="Arial" pitchFamily="34" charset="0"/>
              </a:rPr>
              <a:t>.</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Он должен принимать решение мгновенно. Яхты оказались выше линии, потому что они слишком агрессивно действовали на линии? Или они пытались получить преимущество от захода ветра, который вызвал скопление яхт у одного из концов линии? Вопрос, на который он обязан сам себе ответить: из-за чего яхты оказались </a:t>
            </a:r>
            <a:r>
              <a:rPr lang="en-US" sz="900" dirty="0" smtClean="0">
                <a:latin typeface="Arial" pitchFamily="34" charset="0"/>
              </a:rPr>
              <a:t>OCS</a:t>
            </a:r>
            <a:r>
              <a:rPr lang="ru-RU" sz="900" dirty="0" smtClean="0">
                <a:latin typeface="Arial" pitchFamily="34" charset="0"/>
              </a:rPr>
              <a:t>?</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Если он уверен, что выставил хорошую стартовую линию, и что флот испытывает его самого и его навыки проведения гонок, то он продолжит давать старты и считать яхты </a:t>
            </a:r>
            <a:r>
              <a:rPr lang="en-US" sz="900" dirty="0" smtClean="0">
                <a:latin typeface="Arial" pitchFamily="34" charset="0"/>
              </a:rPr>
              <a:t>BFD</a:t>
            </a:r>
            <a:r>
              <a:rPr lang="ru-RU" sz="900" dirty="0" smtClean="0">
                <a:latin typeface="Arial" pitchFamily="34" charset="0"/>
              </a:rPr>
              <a:t>. Однако, в эти последние секунды перед стартом, если он сочтет, что проблемы создаются погодными условиями, другими словами, в этом нет вины самих яхтсменов, то ему следует отложить гонку в последний момент.</a:t>
            </a:r>
          </a:p>
          <a:p>
            <a:pPr eaLnBrk="1" hangingPunct="1">
              <a:lnSpc>
                <a:spcPct val="90000"/>
              </a:lnSpc>
            </a:pPr>
            <a:endParaRPr lang="en-GB" sz="900" dirty="0" smtClean="0">
              <a:latin typeface="Arial" pitchFamily="34" charset="0"/>
            </a:endParaRPr>
          </a:p>
          <a:p>
            <a:pPr eaLnBrk="1" hangingPunct="1">
              <a:lnSpc>
                <a:spcPct val="90000"/>
              </a:lnSpc>
            </a:pPr>
            <a:r>
              <a:rPr lang="ru-RU" sz="900" b="1" dirty="0" smtClean="0">
                <a:latin typeface="Arial" pitchFamily="34" charset="0"/>
              </a:rPr>
              <a:t>Отзывы при черном флаге</a:t>
            </a:r>
            <a:endParaRPr lang="en-GB" sz="900" dirty="0" smtClean="0">
              <a:latin typeface="Arial" pitchFamily="34" charset="0"/>
            </a:endParaRPr>
          </a:p>
          <a:p>
            <a:pPr eaLnBrk="1" hangingPunct="1">
              <a:lnSpc>
                <a:spcPct val="90000"/>
              </a:lnSpc>
            </a:pPr>
            <a:r>
              <a:rPr lang="ru-RU" sz="900" dirty="0" smtClean="0">
                <a:latin typeface="Arial" pitchFamily="34" charset="0"/>
              </a:rPr>
              <a:t>Индивидуальный отзыв (флаг «Х») не применяется к стартам с черным флагом.</a:t>
            </a:r>
          </a:p>
          <a:p>
            <a:pPr eaLnBrk="1" hangingPunct="1">
              <a:lnSpc>
                <a:spcPct val="90000"/>
              </a:lnSpc>
            </a:pPr>
            <a:endParaRPr lang="en-GB" sz="900" dirty="0" smtClean="0">
              <a:latin typeface="Arial" pitchFamily="34" charset="0"/>
            </a:endParaRPr>
          </a:p>
          <a:p>
            <a:pPr eaLnBrk="1" hangingPunct="1">
              <a:lnSpc>
                <a:spcPct val="90000"/>
              </a:lnSpc>
            </a:pPr>
            <a:r>
              <a:rPr lang="ru-RU" sz="900" dirty="0" smtClean="0">
                <a:latin typeface="Arial" pitchFamily="34" charset="0"/>
              </a:rPr>
              <a:t>Общий отзыв (флаг 1-ый заменяющий) может быть использован. В этом случае правила требуют от гоночного комитета показать на судне ГК номера всех яхт </a:t>
            </a:r>
            <a:r>
              <a:rPr lang="en-US" sz="900" dirty="0" smtClean="0">
                <a:latin typeface="Arial" pitchFamily="34" charset="0"/>
              </a:rPr>
              <a:t>BFD</a:t>
            </a:r>
            <a:r>
              <a:rPr lang="ru-RU" sz="900" dirty="0" smtClean="0">
                <a:latin typeface="Arial" pitchFamily="34" charset="0"/>
              </a:rPr>
              <a:t>. Эти яхты затем исключаются из любого нового старта этой гонки. Прежде чем показывать номера, секретарям следует тщательно проверить, что все номера, названные как </a:t>
            </a:r>
            <a:r>
              <a:rPr lang="en-US" sz="900" dirty="0" smtClean="0">
                <a:latin typeface="Arial" pitchFamily="34" charset="0"/>
              </a:rPr>
              <a:t>OCS</a:t>
            </a:r>
            <a:r>
              <a:rPr lang="ru-RU" sz="900" dirty="0" smtClean="0">
                <a:latin typeface="Arial" pitchFamily="34" charset="0"/>
              </a:rPr>
              <a:t>, внесены в стартовый протокол. Если есть хоть какое-то сомнение в правильности идентификации яхты </a:t>
            </a:r>
            <a:r>
              <a:rPr lang="en-US" sz="900" dirty="0" smtClean="0">
                <a:latin typeface="Arial" pitchFamily="34" charset="0"/>
              </a:rPr>
              <a:t>BFD</a:t>
            </a:r>
            <a:r>
              <a:rPr lang="ru-RU" sz="900" dirty="0" smtClean="0">
                <a:latin typeface="Arial" pitchFamily="34" charset="0"/>
              </a:rPr>
              <a:t>, то её номер должен быть удален из списка </a:t>
            </a:r>
            <a:r>
              <a:rPr lang="en-US" sz="900" dirty="0" smtClean="0">
                <a:latin typeface="Arial" pitchFamily="34" charset="0"/>
              </a:rPr>
              <a:t>BFD</a:t>
            </a:r>
            <a:r>
              <a:rPr lang="ru-RU" sz="900" dirty="0" smtClean="0">
                <a:latin typeface="Arial" pitchFamily="34" charset="0"/>
              </a:rPr>
              <a:t>. Сразу после завершения проверки номера должны быть показаны до нового сигнала «Предупреждение». </a:t>
            </a:r>
            <a:endParaRPr lang="en-GB" sz="900"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6979" name="Rectangle 7"/>
          <p:cNvSpPr>
            <a:spLocks noGrp="1" noChangeArrowheads="1"/>
          </p:cNvSpPr>
          <p:nvPr>
            <p:ph type="sldNum" sz="quarter" idx="5"/>
          </p:nvPr>
        </p:nvSpPr>
        <p:spPr/>
        <p:txBody>
          <a:bodyPr/>
          <a:lstStyle/>
          <a:p>
            <a:pPr>
              <a:defRPr/>
            </a:pPr>
            <a:fld id="{D1CAB36E-792E-4DCF-AF33-E680D8389B60}" type="slidenum">
              <a:rPr lang="en-GB" smtClean="0">
                <a:latin typeface="Arial" pitchFamily="34" charset="0"/>
              </a:rPr>
              <a:pPr>
                <a:defRPr/>
              </a:pPr>
              <a:t>44</a:t>
            </a:fld>
            <a:endParaRPr lang="en-GB" smtClean="0">
              <a:latin typeface="Arial" pitchFamily="34" charset="0"/>
            </a:endParaRPr>
          </a:p>
        </p:txBody>
      </p:sp>
      <p:sp>
        <p:nvSpPr>
          <p:cNvPr id="126980" name="Rectangle 2"/>
          <p:cNvSpPr>
            <a:spLocks noGrp="1" noRot="1" noChangeAspect="1" noChangeArrowheads="1" noTextEdit="1"/>
          </p:cNvSpPr>
          <p:nvPr>
            <p:ph type="sldImg"/>
          </p:nvPr>
        </p:nvSpPr>
        <p:spPr>
          <a:xfrm>
            <a:off x="1979613" y="125413"/>
            <a:ext cx="2897187" cy="2171700"/>
          </a:xfrm>
          <a:ln/>
        </p:spPr>
      </p:sp>
      <p:sp>
        <p:nvSpPr>
          <p:cNvPr id="126981"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Спуск сигнала «Подготовительный»</a:t>
            </a:r>
            <a:endParaRPr lang="en-GB" smtClean="0">
              <a:latin typeface="Arial" pitchFamily="34" charset="0"/>
            </a:endParaRPr>
          </a:p>
          <a:p>
            <a:pPr eaLnBrk="1" hangingPunct="1"/>
            <a:r>
              <a:rPr lang="ru-RU" smtClean="0">
                <a:latin typeface="Arial" pitchFamily="34" charset="0"/>
              </a:rPr>
              <a:t>Это решающий момент в стартовой процедуре.</a:t>
            </a:r>
          </a:p>
          <a:p>
            <a:pPr eaLnBrk="1" hangingPunct="1"/>
            <a:endParaRPr lang="en-GB" smtClean="0">
              <a:latin typeface="Arial" pitchFamily="34" charset="0"/>
            </a:endParaRPr>
          </a:p>
          <a:p>
            <a:pPr eaLnBrk="1" hangingPunct="1"/>
            <a:r>
              <a:rPr lang="ru-RU" smtClean="0">
                <a:latin typeface="Arial" pitchFamily="34" charset="0"/>
              </a:rPr>
              <a:t>Спуск сигнала «Подготовительный» – это исполнительный сигнал. Он означает, что с этого момента вступает в действие сигнал, показанный в качестве подготовительного. Соответствующее правило применяется с этого момента и до стартового сигнала.</a:t>
            </a:r>
          </a:p>
          <a:p>
            <a:pPr eaLnBrk="1" hangingPunct="1"/>
            <a:endParaRPr lang="en-GB" smtClean="0">
              <a:latin typeface="Arial" pitchFamily="34" charset="0"/>
            </a:endParaRPr>
          </a:p>
          <a:p>
            <a:pPr eaLnBrk="1" hangingPunct="1"/>
            <a:r>
              <a:rPr lang="ru-RU" smtClean="0">
                <a:latin typeface="Arial" pitchFamily="34" charset="0"/>
              </a:rPr>
              <a:t>Спуск сигнала «Подготовительный» сопровождается одним продолжительным звуковым сигналом.</a:t>
            </a:r>
          </a:p>
          <a:p>
            <a:pPr eaLnBrk="1" hangingPunct="1"/>
            <a:endParaRPr lang="en-GB" smtClean="0">
              <a:latin typeface="Arial" pitchFamily="34" charset="0"/>
            </a:endParaRPr>
          </a:p>
          <a:p>
            <a:pPr eaLnBrk="1" hangingPunct="1"/>
            <a:r>
              <a:rPr lang="ru-RU" b="1" smtClean="0">
                <a:latin typeface="Arial" pitchFamily="34" charset="0"/>
              </a:rPr>
              <a:t>Одна минута до старта</a:t>
            </a:r>
          </a:p>
          <a:p>
            <a:pPr eaLnBrk="1" hangingPunct="1"/>
            <a:r>
              <a:rPr lang="ru-RU" smtClean="0">
                <a:latin typeface="Arial" pitchFamily="34" charset="0"/>
              </a:rPr>
              <a:t>В течение этого времени на судне ГК должны быть слышны только два голоса: хронометриста и главного судьи.</a:t>
            </a:r>
          </a:p>
          <a:p>
            <a:pPr eaLnBrk="1" hangingPunct="1"/>
            <a:endParaRPr lang="en-GB" smtClean="0">
              <a:latin typeface="Arial" pitchFamily="34" charset="0"/>
            </a:endParaRPr>
          </a:p>
          <a:p>
            <a:pPr eaLnBrk="1" hangingPunct="1"/>
            <a:r>
              <a:rPr lang="ru-RU" smtClean="0">
                <a:latin typeface="Arial" pitchFamily="34" charset="0"/>
              </a:rPr>
              <a:t>Главный судья записывает всё на свой диктофон.</a:t>
            </a:r>
          </a:p>
          <a:p>
            <a:pPr eaLnBrk="1" hangingPunct="1"/>
            <a:endParaRPr lang="en-GB" smtClean="0">
              <a:latin typeface="Arial" pitchFamily="34" charset="0"/>
            </a:endParaRPr>
          </a:p>
          <a:p>
            <a:pPr eaLnBrk="1" hangingPunct="1"/>
            <a:r>
              <a:rPr lang="ru-RU" smtClean="0">
                <a:latin typeface="Arial" pitchFamily="34" charset="0"/>
              </a:rPr>
              <a:t>В это время радио молчит.</a:t>
            </a:r>
          </a:p>
          <a:p>
            <a:pPr eaLnBrk="1" hangingPunct="1"/>
            <a:endParaRPr lang="en-GB" smtClean="0">
              <a:latin typeface="Arial" pitchFamily="34" charset="0"/>
            </a:endParaRPr>
          </a:p>
          <a:p>
            <a:pPr eaLnBrk="1" hangingPunct="1"/>
            <a:r>
              <a:rPr lang="ru-RU" smtClean="0">
                <a:latin typeface="Arial" pitchFamily="34" charset="0"/>
              </a:rPr>
              <a:t>Главный судья непрерывно отслеживает и записывает ситуацию – как яхты готовятся к старту. Он предупреждает остальных судей о предстоящих сигналах при каждом изменении ситуации на стартовой линии.</a:t>
            </a:r>
          </a:p>
          <a:p>
            <a:pPr eaLnBrk="1" hangingPunct="1"/>
            <a:endParaRPr lang="en-GB" smtClean="0">
              <a:latin typeface="Arial" pitchFamily="34" charset="0"/>
            </a:endParaRPr>
          </a:p>
          <a:p>
            <a:pPr eaLnBrk="1" hangingPunct="1"/>
            <a:r>
              <a:rPr lang="ru-RU" smtClean="0">
                <a:latin typeface="Arial" pitchFamily="34" charset="0"/>
              </a:rPr>
              <a:t>Хорошо тренированная команда судей будет готова быстро отреагировать на изменение ситуации.</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p:txBody>
          <a:bodyPr/>
          <a:lstStyle/>
          <a:p>
            <a:pPr>
              <a:defRPr/>
            </a:pPr>
            <a:r>
              <a:rPr lang="en-GB" dirty="0" smtClean="0">
                <a:latin typeface="Arial" pitchFamily="34" charset="0"/>
              </a:rPr>
              <a:t>February 2006 – Part 2 Fleet Racing</a:t>
            </a:r>
          </a:p>
        </p:txBody>
      </p:sp>
      <p:sp>
        <p:nvSpPr>
          <p:cNvPr id="128003" name="Rectangle 7"/>
          <p:cNvSpPr>
            <a:spLocks noGrp="1" noChangeArrowheads="1"/>
          </p:cNvSpPr>
          <p:nvPr>
            <p:ph type="sldNum" sz="quarter" idx="5"/>
          </p:nvPr>
        </p:nvSpPr>
        <p:spPr/>
        <p:txBody>
          <a:bodyPr/>
          <a:lstStyle/>
          <a:p>
            <a:pPr>
              <a:defRPr/>
            </a:pPr>
            <a:fld id="{9BCB8CCC-3F17-480C-9BD8-67526A474C4C}" type="slidenum">
              <a:rPr lang="en-GB" smtClean="0">
                <a:latin typeface="Arial" pitchFamily="34" charset="0"/>
              </a:rPr>
              <a:pPr>
                <a:defRPr/>
              </a:pPr>
              <a:t>45</a:t>
            </a:fld>
            <a:endParaRPr lang="en-GB" smtClean="0">
              <a:latin typeface="Arial" pitchFamily="34" charset="0"/>
            </a:endParaRPr>
          </a:p>
        </p:txBody>
      </p:sp>
      <p:sp>
        <p:nvSpPr>
          <p:cNvPr id="128004" name="Rectangle 2"/>
          <p:cNvSpPr>
            <a:spLocks noGrp="1" noRot="1" noChangeAspect="1" noChangeArrowheads="1" noTextEdit="1"/>
          </p:cNvSpPr>
          <p:nvPr>
            <p:ph type="sldImg"/>
          </p:nvPr>
        </p:nvSpPr>
        <p:spPr>
          <a:xfrm>
            <a:off x="1844675" y="125413"/>
            <a:ext cx="2897188" cy="2171700"/>
          </a:xfrm>
          <a:ln/>
        </p:spPr>
      </p:sp>
      <p:sp>
        <p:nvSpPr>
          <p:cNvPr id="128005" name="Rectangle 3"/>
          <p:cNvSpPr>
            <a:spLocks noGrp="1" noChangeAspect="1" noChangeArrowheads="1"/>
          </p:cNvSpPr>
          <p:nvPr>
            <p:ph type="body" idx="1"/>
          </p:nvPr>
        </p:nvSpPr>
        <p:spPr>
          <a:noFill/>
          <a:ln/>
        </p:spPr>
        <p:txBody>
          <a:bodyPr/>
          <a:lstStyle/>
          <a:p>
            <a:pPr eaLnBrk="1" hangingPunct="1"/>
            <a:r>
              <a:rPr lang="ru-RU" sz="950" b="1" dirty="0" smtClean="0">
                <a:latin typeface="Arial" pitchFamily="34" charset="0"/>
              </a:rPr>
              <a:t>Диктофон</a:t>
            </a:r>
            <a:endParaRPr lang="en-GB" sz="950" dirty="0" smtClean="0">
              <a:latin typeface="Arial" pitchFamily="34" charset="0"/>
            </a:endParaRPr>
          </a:p>
          <a:p>
            <a:pPr eaLnBrk="1" hangingPunct="1"/>
            <a:r>
              <a:rPr lang="ru-RU" sz="950" dirty="0" smtClean="0">
                <a:latin typeface="Arial" pitchFamily="34" charset="0"/>
              </a:rPr>
              <a:t>Это один из важнейших предметов в наборе оборудования главного судьи. </a:t>
            </a:r>
          </a:p>
          <a:p>
            <a:pPr eaLnBrk="1" hangingPunct="1"/>
            <a:endParaRPr lang="en-GB" sz="950" dirty="0" smtClean="0">
              <a:latin typeface="Arial" pitchFamily="34" charset="0"/>
            </a:endParaRPr>
          </a:p>
          <a:p>
            <a:pPr eaLnBrk="1" hangingPunct="1"/>
            <a:r>
              <a:rPr lang="ru-RU" sz="950" dirty="0" smtClean="0">
                <a:latin typeface="Arial" pitchFamily="34" charset="0"/>
              </a:rPr>
              <a:t>В период подготовки к гонке, во время старта и на протяжении самой гонки, любые существенные действия следует записывать на диктофон. Очевидно, вначале, в качестве вступления, надо назвать дату, время, соревнование, номер гонки. Затем следуют записи о направлении и силе ветра с интервалами от 5 до 10 минут в течение всего подготовительного периода. Чтобы записать все события во время стартовой процедуры, каждый судья, наблюдающий за линией, должен использовать свой диктофон и записывать без остановки, начиная минимум за 90 секунд до стартового сигнала и после, все, что может быть интересным впоследствии. Сигнал за одну минуту до старта и стартовый сигнал должны быть слышны на записи. Следует записывать комментарии обо всем, что может быть интересным, как яхты подходят близко к линии, скапливаются и т.п. Должны быть записаны сигналы флага «Х» или флага «</a:t>
            </a:r>
            <a:r>
              <a:rPr lang="en-US" sz="950" dirty="0" smtClean="0">
                <a:latin typeface="Arial" pitchFamily="34" charset="0"/>
              </a:rPr>
              <a:t>I</a:t>
            </a:r>
            <a:r>
              <a:rPr lang="ru-RU" sz="950" dirty="0" smtClean="0">
                <a:latin typeface="Arial" pitchFamily="34" charset="0"/>
              </a:rPr>
              <a:t>», или черного флага, если они используются.</a:t>
            </a:r>
          </a:p>
          <a:p>
            <a:pPr eaLnBrk="1" hangingPunct="1"/>
            <a:endParaRPr lang="pl-PL" sz="950" dirty="0" smtClean="0">
              <a:latin typeface="Arial" pitchFamily="34" charset="0"/>
            </a:endParaRPr>
          </a:p>
          <a:p>
            <a:pPr eaLnBrk="1" hangingPunct="1"/>
            <a:r>
              <a:rPr lang="ru-RU" sz="950" dirty="0" smtClean="0">
                <a:latin typeface="Arial" pitchFamily="34" charset="0"/>
              </a:rPr>
              <a:t>На международных соревнованиях время (включая обратный отсчет) следует называть по-английски.</a:t>
            </a:r>
          </a:p>
          <a:p>
            <a:pPr eaLnBrk="1" hangingPunct="1"/>
            <a:endParaRPr lang="en-GB" sz="950" dirty="0" smtClean="0">
              <a:latin typeface="Arial" pitchFamily="34" charset="0"/>
            </a:endParaRPr>
          </a:p>
          <a:p>
            <a:pPr eaLnBrk="1" hangingPunct="1"/>
            <a:r>
              <a:rPr lang="ru-RU" sz="950" dirty="0" smtClean="0">
                <a:latin typeface="Arial" pitchFamily="34" charset="0"/>
              </a:rPr>
              <a:t>В этот период следует описывать то, что видите, как если бы Вы комментировали по радио для радиослушателей по всему миру.  В этой манере Вы обрисовываете ветер и состояние моря, расположение яхт относительно стартовой линии, называете номера яхт, и какие яхты могут оказаться слишком близко к линии. Важный элемент записи – расстояние (в длинах корпуса), на котором яхты находятся от линии. Также нужно указать, распределены ли яхты равномерно вдоль линии или скапливаются у одного конца.</a:t>
            </a:r>
          </a:p>
          <a:p>
            <a:pPr eaLnBrk="1" hangingPunct="1"/>
            <a:endParaRPr lang="en-GB" sz="950" dirty="0" smtClean="0">
              <a:latin typeface="Arial" pitchFamily="34" charset="0"/>
            </a:endParaRPr>
          </a:p>
          <a:p>
            <a:pPr eaLnBrk="1" hangingPunct="1"/>
            <a:r>
              <a:rPr lang="ru-RU" sz="950" dirty="0" smtClean="0">
                <a:latin typeface="Arial" pitchFamily="34" charset="0"/>
              </a:rPr>
              <a:t>Всегда старайтесь записать, как хронометрист ведет отсчет времени до старта. Звуковые сигналы также следует записывать, но убедитесь, что они не слишком близко к микрофону и слышны только как фоновый шум, иначе они заглушат другие записи.</a:t>
            </a:r>
          </a:p>
          <a:p>
            <a:pPr eaLnBrk="1" hangingPunct="1"/>
            <a:endParaRPr lang="en-GB" sz="950" dirty="0" smtClean="0">
              <a:latin typeface="Arial" pitchFamily="34" charset="0"/>
            </a:endParaRPr>
          </a:p>
          <a:p>
            <a:pPr eaLnBrk="1" hangingPunct="1"/>
            <a:r>
              <a:rPr lang="ru-RU" sz="950" dirty="0" smtClean="0">
                <a:latin typeface="Arial" pitchFamily="34" charset="0"/>
              </a:rPr>
              <a:t>В момент стартового сигнала главный судья должен крикнуть: «Чисто!» («</a:t>
            </a:r>
            <a:r>
              <a:rPr lang="en-US" sz="950" dirty="0" smtClean="0">
                <a:latin typeface="Arial" pitchFamily="34" charset="0"/>
              </a:rPr>
              <a:t>Line clear!</a:t>
            </a:r>
            <a:r>
              <a:rPr lang="ru-RU" sz="950" dirty="0" smtClean="0">
                <a:latin typeface="Arial" pitchFamily="34" charset="0"/>
              </a:rPr>
              <a:t>») или, в противном случае, записать яхты </a:t>
            </a:r>
            <a:r>
              <a:rPr lang="en-US" sz="950" dirty="0" smtClean="0">
                <a:latin typeface="Arial" pitchFamily="34" charset="0"/>
              </a:rPr>
              <a:t>OCS</a:t>
            </a:r>
            <a:r>
              <a:rPr lang="ru-RU" sz="950" dirty="0" smtClean="0">
                <a:latin typeface="Arial" pitchFamily="34" charset="0"/>
              </a:rPr>
              <a:t>. Последняя запись – самая важная. Трудно записать номера яхт сразу же после старта, поэтому за 2-3 секунды до стартового сигнала начинайте записывать яхты, которые могут оказаться выше линии, или сразу же, как они пересекли линию. Такой способ дает хорошую возможность правильно определить каждую яхту </a:t>
            </a:r>
            <a:r>
              <a:rPr lang="en-US" sz="950" dirty="0" smtClean="0">
                <a:latin typeface="Arial" pitchFamily="34" charset="0"/>
              </a:rPr>
              <a:t>OCS</a:t>
            </a:r>
            <a:r>
              <a:rPr lang="ru-RU" sz="950" dirty="0" smtClean="0">
                <a:latin typeface="Arial" pitchFamily="34" charset="0"/>
              </a:rPr>
              <a:t>. Номера яхт, которые записаны, но стартовали правильно, можно потом удалить.</a:t>
            </a:r>
          </a:p>
          <a:p>
            <a:pPr eaLnBrk="1" hangingPunct="1"/>
            <a:endParaRPr lang="en-GB" sz="950" dirty="0" smtClean="0">
              <a:latin typeface="Arial" pitchFamily="34" charset="0"/>
            </a:endParaRPr>
          </a:p>
          <a:p>
            <a:pPr eaLnBrk="1" hangingPunct="1"/>
            <a:r>
              <a:rPr lang="ru-RU" sz="950" dirty="0" smtClean="0">
                <a:latin typeface="Arial" pitchFamily="34" charset="0"/>
              </a:rPr>
              <a:t>Чтобы впоследствии облегчить поиск информации, следует записывать показания счетчика диктофона. Современные цифровые диктофоны позволяют использовать отдельные папки для каждой гонки, что помогает искать конкретные части требуемой информации.</a:t>
            </a:r>
          </a:p>
          <a:p>
            <a:pPr eaLnBrk="1" hangingPunct="1"/>
            <a:endParaRPr lang="en-GB" sz="950" dirty="0" smtClean="0">
              <a:latin typeface="Arial" pitchFamily="34" charset="0"/>
            </a:endParaRPr>
          </a:p>
          <a:p>
            <a:pPr eaLnBrk="1" hangingPunct="1"/>
            <a:r>
              <a:rPr lang="ru-RU" sz="950" dirty="0" smtClean="0">
                <a:latin typeface="Arial" pitchFamily="34" charset="0"/>
              </a:rPr>
              <a:t>Если используются пленки, они должны быть помечены этикетками и не стираться до подведения итогов соревнования. Если используются цифровые диктофоны, каждый день должен быть сохранен и проиндексирован для быстрого поиска. Невозможно предугадать, когда </a:t>
            </a:r>
            <a:r>
              <a:rPr lang="ru-RU" sz="950" dirty="0" err="1" smtClean="0">
                <a:latin typeface="Arial" pitchFamily="34" charset="0"/>
              </a:rPr>
              <a:t>протестовому</a:t>
            </a:r>
            <a:r>
              <a:rPr lang="ru-RU" sz="950" dirty="0" smtClean="0">
                <a:latin typeface="Arial" pitchFamily="34" charset="0"/>
              </a:rPr>
              <a:t> комитету может потребоваться прослушать конкретную часть записи.</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29027" name="Rectangle 7"/>
          <p:cNvSpPr>
            <a:spLocks noGrp="1" noChangeArrowheads="1"/>
          </p:cNvSpPr>
          <p:nvPr>
            <p:ph type="sldNum" sz="quarter" idx="5"/>
          </p:nvPr>
        </p:nvSpPr>
        <p:spPr/>
        <p:txBody>
          <a:bodyPr/>
          <a:lstStyle/>
          <a:p>
            <a:pPr>
              <a:defRPr/>
            </a:pPr>
            <a:fld id="{723C62CF-A8BF-4999-89E1-C961C435C0C2}" type="slidenum">
              <a:rPr lang="en-GB" smtClean="0">
                <a:latin typeface="Arial" pitchFamily="34" charset="0"/>
              </a:rPr>
              <a:pPr>
                <a:defRPr/>
              </a:pPr>
              <a:t>46</a:t>
            </a:fld>
            <a:endParaRPr lang="en-GB" smtClean="0">
              <a:latin typeface="Arial" pitchFamily="34" charset="0"/>
            </a:endParaRPr>
          </a:p>
        </p:txBody>
      </p:sp>
      <p:sp>
        <p:nvSpPr>
          <p:cNvPr id="129028" name="Rectangle 2"/>
          <p:cNvSpPr>
            <a:spLocks noGrp="1" noRot="1" noChangeAspect="1" noChangeArrowheads="1" noTextEdit="1"/>
          </p:cNvSpPr>
          <p:nvPr>
            <p:ph type="sldImg"/>
          </p:nvPr>
        </p:nvSpPr>
        <p:spPr>
          <a:xfrm>
            <a:off x="1979613" y="125413"/>
            <a:ext cx="2897187" cy="2171700"/>
          </a:xfrm>
          <a:ln/>
        </p:spPr>
      </p:sp>
      <p:sp>
        <p:nvSpPr>
          <p:cNvPr id="129029" name="Rectangle 3"/>
          <p:cNvSpPr>
            <a:spLocks noGrp="1" noChangeAspect="1" noChangeArrowheads="1"/>
          </p:cNvSpPr>
          <p:nvPr>
            <p:ph type="body" idx="1"/>
          </p:nvPr>
        </p:nvSpPr>
        <p:spPr>
          <a:noFill/>
          <a:ln/>
        </p:spPr>
        <p:txBody>
          <a:bodyPr/>
          <a:lstStyle/>
          <a:p>
            <a:pPr eaLnBrk="1" hangingPunct="1"/>
            <a:r>
              <a:rPr lang="ru-RU" sz="950" b="1" dirty="0" smtClean="0">
                <a:latin typeface="Arial" pitchFamily="34" charset="0"/>
              </a:rPr>
              <a:t>Наблюдение за стартовой линией</a:t>
            </a:r>
            <a:endParaRPr lang="en-GB" sz="950" dirty="0" smtClean="0">
              <a:latin typeface="Arial" pitchFamily="34" charset="0"/>
            </a:endParaRPr>
          </a:p>
          <a:p>
            <a:pPr eaLnBrk="1" hangingPunct="1"/>
            <a:r>
              <a:rPr lang="ru-RU" sz="950" dirty="0" smtClean="0">
                <a:latin typeface="Arial" pitchFamily="34" charset="0"/>
              </a:rPr>
              <a:t>Это намного труднее, чем кажется. Многое зависит от того, что используется в качестве мачты или шеста на судне ГК для обозначения конца стартовой линии, и насколько много места на судне ГК.</a:t>
            </a:r>
          </a:p>
          <a:p>
            <a:pPr eaLnBrk="1" hangingPunct="1"/>
            <a:endParaRPr lang="en-GB" sz="950" dirty="0" smtClean="0">
              <a:latin typeface="Arial" pitchFamily="34" charset="0"/>
            </a:endParaRPr>
          </a:p>
          <a:p>
            <a:pPr eaLnBrk="1" hangingPunct="1"/>
            <a:r>
              <a:rPr lang="ru-RU" sz="950" b="1" dirty="0" smtClean="0">
                <a:latin typeface="Arial" pitchFamily="34" charset="0"/>
              </a:rPr>
              <a:t>Яхта в качестве судна гоночного комитета</a:t>
            </a:r>
          </a:p>
          <a:p>
            <a:pPr eaLnBrk="1" hangingPunct="1"/>
            <a:r>
              <a:rPr lang="ru-RU" sz="950" dirty="0" smtClean="0">
                <a:latin typeface="Arial" pitchFamily="34" charset="0"/>
              </a:rPr>
              <a:t>Если в качестве судна ГК используется яхта – у нее будет высокая мачта. Чем выше мачта, тем толще она в нижней части. Для точного определения линии рекомендуется главному судье занять позицию в одном метре от мачты, совместив переднюю кромку мачты с противоположным концом линии. На некоторых яхтах невозможно безопасно занять такую позицию.</a:t>
            </a:r>
          </a:p>
          <a:p>
            <a:pPr eaLnBrk="1" hangingPunct="1"/>
            <a:endParaRPr lang="en-GB" sz="950" dirty="0" smtClean="0">
              <a:latin typeface="Arial" pitchFamily="34" charset="0"/>
            </a:endParaRPr>
          </a:p>
          <a:p>
            <a:pPr eaLnBrk="1" hangingPunct="1"/>
            <a:r>
              <a:rPr lang="ru-RU" sz="950" dirty="0" smtClean="0">
                <a:latin typeface="Arial" pitchFamily="34" charset="0"/>
              </a:rPr>
              <a:t>Другая удобная позиция для главного судьи – стоять впереди мачты так, чтобы левое плечо упиралось в мачту. При этом глаза будут расположены примерно в 30 см </a:t>
            </a:r>
            <a:r>
              <a:rPr lang="ru-RU" sz="950" dirty="0" err="1" smtClean="0">
                <a:latin typeface="Arial" pitchFamily="34" charset="0"/>
              </a:rPr>
              <a:t>наветреннее</a:t>
            </a:r>
            <a:r>
              <a:rPr lang="ru-RU" sz="950" dirty="0" smtClean="0">
                <a:latin typeface="Arial" pitchFamily="34" charset="0"/>
              </a:rPr>
              <a:t> стартовой линии. Поэтому любая яхта, которая будет видна выше линии, совершенно точно будет выше неё!</a:t>
            </a:r>
          </a:p>
          <a:p>
            <a:pPr eaLnBrk="1" hangingPunct="1"/>
            <a:endParaRPr lang="en-GB" sz="950" dirty="0" smtClean="0">
              <a:latin typeface="Arial" pitchFamily="34" charset="0"/>
            </a:endParaRPr>
          </a:p>
          <a:p>
            <a:pPr eaLnBrk="1" hangingPunct="1"/>
            <a:r>
              <a:rPr lang="ru-RU" sz="950" dirty="0" smtClean="0">
                <a:latin typeface="Arial" pitchFamily="34" charset="0"/>
              </a:rPr>
              <a:t>Наконец, еще одна позиция на яхте – встать лицом к противоположному концу, прижавшись затылком к мачте, которая находится за спиной.</a:t>
            </a:r>
          </a:p>
          <a:p>
            <a:pPr eaLnBrk="1" hangingPunct="1"/>
            <a:endParaRPr lang="en-GB" sz="950" dirty="0" smtClean="0">
              <a:latin typeface="Arial" pitchFamily="34" charset="0"/>
            </a:endParaRPr>
          </a:p>
          <a:p>
            <a:pPr eaLnBrk="1" hangingPunct="1"/>
            <a:r>
              <a:rPr lang="ru-RU" sz="950" dirty="0" smtClean="0">
                <a:latin typeface="Arial" pitchFamily="34" charset="0"/>
              </a:rPr>
              <a:t>Преимущество двух последних позиций в том, что ничто не ограничивает обзор всей стартовой линии и приближающихся к ней яхт.</a:t>
            </a:r>
          </a:p>
          <a:p>
            <a:pPr eaLnBrk="1" hangingPunct="1"/>
            <a:endParaRPr lang="en-GB" sz="950" dirty="0" smtClean="0">
              <a:latin typeface="Arial" pitchFamily="34" charset="0"/>
            </a:endParaRPr>
          </a:p>
          <a:p>
            <a:pPr eaLnBrk="1" hangingPunct="1"/>
            <a:r>
              <a:rPr lang="ru-RU" sz="950" dirty="0" smtClean="0">
                <a:latin typeface="Arial" pitchFamily="34" charset="0"/>
              </a:rPr>
              <a:t>Назначьте второго человека наблюдать линию.</a:t>
            </a:r>
          </a:p>
          <a:p>
            <a:pPr eaLnBrk="1" hangingPunct="1"/>
            <a:endParaRPr lang="en-GB" sz="950" dirty="0" smtClean="0">
              <a:latin typeface="Arial" pitchFamily="34" charset="0"/>
            </a:endParaRPr>
          </a:p>
          <a:p>
            <a:pPr eaLnBrk="1" hangingPunct="1"/>
            <a:r>
              <a:rPr lang="ru-RU" sz="950" b="1" dirty="0" smtClean="0">
                <a:latin typeface="Arial" pitchFamily="34" charset="0"/>
              </a:rPr>
              <a:t>Моторный катер в качестве судна гоночного комитета</a:t>
            </a:r>
            <a:endParaRPr lang="en-GB" sz="950" b="1" dirty="0" smtClean="0">
              <a:latin typeface="Arial" pitchFamily="34" charset="0"/>
            </a:endParaRPr>
          </a:p>
          <a:p>
            <a:pPr eaLnBrk="1" hangingPunct="1"/>
            <a:r>
              <a:rPr lang="ru-RU" sz="950" dirty="0" smtClean="0">
                <a:latin typeface="Arial" pitchFamily="34" charset="0"/>
              </a:rPr>
              <a:t>Этот тип судна обычно оборудуется временной мачтой, закрепленной к леерам. Поэтому вполне удобно стоять в метре от нее и прицеливаться на противоположный конец линии. Так как шест, обычно, намного тоньше яхтенной мачты, он не препятствует обзору.</a:t>
            </a:r>
          </a:p>
          <a:p>
            <a:pPr eaLnBrk="1" hangingPunct="1"/>
            <a:endParaRPr lang="en-GB" sz="950" dirty="0" smtClean="0">
              <a:latin typeface="Arial" pitchFamily="34" charset="0"/>
            </a:endParaRPr>
          </a:p>
          <a:p>
            <a:pPr eaLnBrk="1" hangingPunct="1"/>
            <a:r>
              <a:rPr lang="ru-RU" sz="950" b="1" dirty="0" smtClean="0">
                <a:latin typeface="Arial" pitchFamily="34" charset="0"/>
              </a:rPr>
              <a:t>Противоположный конец линии</a:t>
            </a:r>
            <a:r>
              <a:rPr lang="en-GB" sz="950" b="1" dirty="0" smtClean="0">
                <a:latin typeface="Arial" pitchFamily="34" charset="0"/>
              </a:rPr>
              <a:t> </a:t>
            </a:r>
            <a:r>
              <a:rPr lang="ru-RU" sz="950" b="1" dirty="0" smtClean="0">
                <a:latin typeface="Arial" pitchFamily="34" charset="0"/>
              </a:rPr>
              <a:t>(</a:t>
            </a:r>
            <a:r>
              <a:rPr lang="en-GB" sz="950" b="1" dirty="0" smtClean="0">
                <a:latin typeface="Arial" pitchFamily="34" charset="0"/>
              </a:rPr>
              <a:t>Pin end</a:t>
            </a:r>
            <a:r>
              <a:rPr lang="ru-RU" sz="950" b="1" dirty="0" smtClean="0">
                <a:latin typeface="Arial" pitchFamily="34" charset="0"/>
              </a:rPr>
              <a:t>)</a:t>
            </a:r>
            <a:endParaRPr lang="en-GB" sz="950" dirty="0" smtClean="0">
              <a:latin typeface="Arial" pitchFamily="34" charset="0"/>
            </a:endParaRPr>
          </a:p>
          <a:p>
            <a:pPr eaLnBrk="1" hangingPunct="1"/>
            <a:r>
              <a:rPr lang="ru-RU" sz="950" dirty="0" smtClean="0">
                <a:latin typeface="Arial" pitchFamily="34" charset="0"/>
              </a:rPr>
              <a:t>Если на противоположном конце используется судно, то к нему применимы описанные выше рекомендации.</a:t>
            </a:r>
          </a:p>
          <a:p>
            <a:pPr eaLnBrk="1" hangingPunct="1"/>
            <a:endParaRPr lang="en-GB" sz="950" dirty="0" smtClean="0">
              <a:latin typeface="Arial" pitchFamily="34" charset="0"/>
            </a:endParaRPr>
          </a:p>
          <a:p>
            <a:pPr eaLnBrk="1" hangingPunct="1"/>
            <a:r>
              <a:rPr lang="ru-RU" sz="950" dirty="0" smtClean="0">
                <a:latin typeface="Arial" pitchFamily="34" charset="0"/>
              </a:rPr>
              <a:t>Если используется буй, то человек, наблюдающий линию, ставит свой катер на якорь на продолжении стартовой линии так, чтобы буй был на одной линии с мачтой на судне ГК. При постановке на якорь он должен оставить достаточно места между своим катером и буем, чтобы яхта могли пройти между ними в случае использования флага «</a:t>
            </a:r>
            <a:r>
              <a:rPr lang="en-US" sz="950" dirty="0" smtClean="0">
                <a:latin typeface="Arial" pitchFamily="34" charset="0"/>
              </a:rPr>
              <a:t>I</a:t>
            </a:r>
            <a:r>
              <a:rPr lang="ru-RU" sz="950" dirty="0" smtClean="0">
                <a:latin typeface="Arial" pitchFamily="34" charset="0"/>
              </a:rPr>
              <a:t>». </a:t>
            </a:r>
          </a:p>
          <a:p>
            <a:pPr eaLnBrk="1" hangingPunct="1"/>
            <a:endParaRPr lang="en-GB" sz="950" dirty="0" smtClean="0">
              <a:latin typeface="Arial" pitchFamily="34" charset="0"/>
            </a:endParaRPr>
          </a:p>
          <a:p>
            <a:pPr eaLnBrk="1" hangingPunct="1"/>
            <a:r>
              <a:rPr lang="ru-RU" sz="950" b="1" dirty="0" smtClean="0">
                <a:latin typeface="Arial" pitchFamily="34" charset="0"/>
              </a:rPr>
              <a:t>Вторая пара глаз</a:t>
            </a:r>
          </a:p>
          <a:p>
            <a:pPr eaLnBrk="1" hangingPunct="1"/>
            <a:r>
              <a:rPr lang="ru-RU" sz="950" dirty="0" smtClean="0">
                <a:latin typeface="Arial" pitchFamily="34" charset="0"/>
              </a:rPr>
              <a:t>Всегда нужна вторая пара глаз на каждом конце стартовой линии. Это поможет правильно идентифицировать яхты. На крупных соревнованиях линию должны наблюдать не менее четырех человек (по два на каждом конце), включая офицера гонок флота </a:t>
            </a:r>
            <a:r>
              <a:rPr lang="en-US" sz="950" dirty="0" smtClean="0">
                <a:latin typeface="Arial" pitchFamily="34" charset="0"/>
              </a:rPr>
              <a:t>ISAF</a:t>
            </a:r>
            <a:r>
              <a:rPr lang="ru-RU" sz="950" dirty="0" smtClean="0">
                <a:latin typeface="Arial" pitchFamily="34" charset="0"/>
              </a:rPr>
              <a:t> </a:t>
            </a:r>
            <a:r>
              <a:rPr lang="en-US" sz="950" dirty="0" smtClean="0">
                <a:latin typeface="Arial" pitchFamily="34" charset="0"/>
              </a:rPr>
              <a:t>(ISAF Race officer)</a:t>
            </a:r>
            <a:r>
              <a:rPr lang="ru-RU" sz="950" dirty="0" smtClean="0">
                <a:latin typeface="Arial" pitchFamily="34" charset="0"/>
              </a:rPr>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0051" name="Rectangle 7"/>
          <p:cNvSpPr>
            <a:spLocks noGrp="1" noChangeArrowheads="1"/>
          </p:cNvSpPr>
          <p:nvPr>
            <p:ph type="sldNum" sz="quarter" idx="5"/>
          </p:nvPr>
        </p:nvSpPr>
        <p:spPr/>
        <p:txBody>
          <a:bodyPr/>
          <a:lstStyle/>
          <a:p>
            <a:pPr>
              <a:defRPr/>
            </a:pPr>
            <a:fld id="{369F67D6-1FE4-48E2-ACDE-065E2FB870F3}" type="slidenum">
              <a:rPr lang="en-GB" smtClean="0">
                <a:latin typeface="Arial" pitchFamily="34" charset="0"/>
              </a:rPr>
              <a:pPr>
                <a:defRPr/>
              </a:pPr>
              <a:t>47</a:t>
            </a:fld>
            <a:endParaRPr lang="en-GB" smtClean="0">
              <a:latin typeface="Arial" pitchFamily="34" charset="0"/>
            </a:endParaRPr>
          </a:p>
        </p:txBody>
      </p:sp>
      <p:sp>
        <p:nvSpPr>
          <p:cNvPr id="130052" name="Rectangle 2"/>
          <p:cNvSpPr>
            <a:spLocks noGrp="1" noRot="1" noChangeAspect="1" noChangeArrowheads="1" noTextEdit="1"/>
          </p:cNvSpPr>
          <p:nvPr>
            <p:ph type="sldImg"/>
          </p:nvPr>
        </p:nvSpPr>
        <p:spPr>
          <a:xfrm>
            <a:off x="1979613" y="125413"/>
            <a:ext cx="2897187" cy="2171700"/>
          </a:xfrm>
          <a:ln/>
        </p:spPr>
      </p:sp>
      <p:sp>
        <p:nvSpPr>
          <p:cNvPr id="130053"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Широкая стартовая линия</a:t>
            </a:r>
            <a:endParaRPr lang="en-GB" smtClean="0">
              <a:latin typeface="Arial" pitchFamily="34" charset="0"/>
            </a:endParaRPr>
          </a:p>
          <a:p>
            <a:pPr eaLnBrk="1" hangingPunct="1"/>
            <a:r>
              <a:rPr lang="ru-RU" smtClean="0">
                <a:latin typeface="Arial" pitchFamily="34" charset="0"/>
              </a:rPr>
              <a:t>Старт парусной гонки в очень точный момент времени, когда линия, которая используется для определения «справедливого» старта, движется одновременно в нескольких плоскостях (вверх-вниз, назад-вперед, из стороны в сторону) и, к тому же, невидима для участников – это повышенное требование к способностям человека совместить работу глаз и мозга!</a:t>
            </a:r>
          </a:p>
          <a:p>
            <a:pPr eaLnBrk="1" hangingPunct="1"/>
            <a:endParaRPr lang="en-GB" smtClean="0">
              <a:latin typeface="Arial" pitchFamily="34" charset="0"/>
            </a:endParaRPr>
          </a:p>
          <a:p>
            <a:pPr eaLnBrk="1" hangingPunct="1"/>
            <a:r>
              <a:rPr lang="ru-RU" smtClean="0">
                <a:latin typeface="Arial" pitchFamily="34" charset="0"/>
              </a:rPr>
              <a:t>Среди качеств главного судьи должна быть способность принимать решения </a:t>
            </a:r>
            <a:r>
              <a:rPr lang="ru-RU" u="sng" smtClean="0">
                <a:latin typeface="Arial" pitchFamily="34" charset="0"/>
              </a:rPr>
              <a:t>по своему усмотрению</a:t>
            </a:r>
            <a:r>
              <a:rPr lang="ru-RU" smtClean="0">
                <a:latin typeface="Arial" pitchFamily="34" charset="0"/>
              </a:rPr>
              <a:t>.</a:t>
            </a:r>
          </a:p>
          <a:p>
            <a:pPr eaLnBrk="1" hangingPunct="1"/>
            <a:endParaRPr lang="en-GB" smtClean="0">
              <a:latin typeface="Arial" pitchFamily="34" charset="0"/>
            </a:endParaRPr>
          </a:p>
          <a:p>
            <a:pPr eaLnBrk="1" hangingPunct="1"/>
            <a:r>
              <a:rPr lang="ru-RU" smtClean="0">
                <a:latin typeface="Arial" pitchFamily="34" charset="0"/>
              </a:rPr>
              <a:t>Судейство старта, возможно, самый сложный момент во всей гонке. В сущности, главный судья должен решить, является ли старт «справедливым». Справедливый старт – когда никакая яхта не имеет преимущества перед другими в момент стартового сигнала. Все должны иметь возможность взять старт, который в этот момент времени (момент стартового сигнала) дает им равные шансы дойти до знака 1 раньше других яхт.</a:t>
            </a:r>
          </a:p>
          <a:p>
            <a:pPr eaLnBrk="1" hangingPunct="1"/>
            <a:endParaRPr lang="en-GB" smtClean="0">
              <a:latin typeface="Arial" pitchFamily="34" charset="0"/>
            </a:endParaRPr>
          </a:p>
          <a:p>
            <a:pPr eaLnBrk="1" hangingPunct="1"/>
            <a:r>
              <a:rPr lang="ru-RU" smtClean="0">
                <a:latin typeface="Arial" pitchFamily="34" charset="0"/>
              </a:rPr>
              <a:t>Скорость, с которой современные яхты, имеющие высокие технические характеристики, пересекают линию, добавляет проблем.</a:t>
            </a:r>
          </a:p>
          <a:p>
            <a:pPr eaLnBrk="1" hangingPunct="1"/>
            <a:endParaRPr lang="en-GB" smtClean="0">
              <a:latin typeface="Arial" pitchFamily="34" charset="0"/>
            </a:endParaRPr>
          </a:p>
          <a:p>
            <a:pPr eaLnBrk="1" hangingPunct="1"/>
            <a:r>
              <a:rPr lang="ru-RU" smtClean="0">
                <a:latin typeface="Arial" pitchFamily="34" charset="0"/>
              </a:rPr>
              <a:t>Для облегчения старта, была разработана концепция «широкой стартовой линии». Если бы можно было нарисовать стартовую линию на воде, сама линия была бы 30-40 см шириной. И если яхта находится внутри этой широкой стартовой линии, то она чисто стартовала в гонке.</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1075" name="Rectangle 7"/>
          <p:cNvSpPr>
            <a:spLocks noGrp="1" noChangeArrowheads="1"/>
          </p:cNvSpPr>
          <p:nvPr>
            <p:ph type="sldNum" sz="quarter" idx="5"/>
          </p:nvPr>
        </p:nvSpPr>
        <p:spPr/>
        <p:txBody>
          <a:bodyPr/>
          <a:lstStyle/>
          <a:p>
            <a:pPr>
              <a:defRPr/>
            </a:pPr>
            <a:fld id="{A96A791A-7032-4D3B-A3D5-90D3C87F29D6}" type="slidenum">
              <a:rPr lang="en-GB" smtClean="0">
                <a:latin typeface="Arial" pitchFamily="34" charset="0"/>
              </a:rPr>
              <a:pPr>
                <a:defRPr/>
              </a:pPr>
              <a:t>48</a:t>
            </a:fld>
            <a:endParaRPr lang="en-GB" smtClean="0">
              <a:latin typeface="Arial" pitchFamily="34" charset="0"/>
            </a:endParaRPr>
          </a:p>
        </p:txBody>
      </p:sp>
      <p:sp>
        <p:nvSpPr>
          <p:cNvPr id="131076" name="Rectangle 2"/>
          <p:cNvSpPr>
            <a:spLocks noGrp="1" noRot="1" noChangeAspect="1" noChangeArrowheads="1" noTextEdit="1"/>
          </p:cNvSpPr>
          <p:nvPr>
            <p:ph type="sldImg"/>
          </p:nvPr>
        </p:nvSpPr>
        <p:spPr>
          <a:xfrm>
            <a:off x="1979613" y="125413"/>
            <a:ext cx="2897187" cy="2171700"/>
          </a:xfrm>
          <a:ln/>
        </p:spPr>
      </p:sp>
      <p:sp>
        <p:nvSpPr>
          <p:cNvPr id="131077"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Переговоры с противоположным концом линии</a:t>
            </a:r>
            <a:endParaRPr lang="en-GB" smtClean="0">
              <a:latin typeface="Arial" pitchFamily="34" charset="0"/>
            </a:endParaRPr>
          </a:p>
          <a:p>
            <a:pPr eaLnBrk="1" hangingPunct="1"/>
            <a:r>
              <a:rPr lang="ru-RU" smtClean="0">
                <a:latin typeface="Arial" pitchFamily="34" charset="0"/>
              </a:rPr>
              <a:t>Главный судья должен принимать мгновенное решение в момент стартового сигнала. У него есть три варианта:</a:t>
            </a:r>
          </a:p>
          <a:p>
            <a:pPr eaLnBrk="1" hangingPunct="1"/>
            <a:endParaRPr lang="ru-RU" smtClean="0">
              <a:latin typeface="Arial" pitchFamily="34" charset="0"/>
            </a:endParaRPr>
          </a:p>
          <a:p>
            <a:pPr eaLnBrk="1" hangingPunct="1">
              <a:buFontTx/>
              <a:buChar char="•"/>
            </a:pPr>
            <a:r>
              <a:rPr lang="ru-RU" smtClean="0">
                <a:latin typeface="Arial" pitchFamily="34" charset="0"/>
              </a:rPr>
              <a:t>  При хорошем старте – «Чисто» («</a:t>
            </a:r>
            <a:r>
              <a:rPr lang="en-GB" smtClean="0">
                <a:latin typeface="Arial" pitchFamily="34" charset="0"/>
              </a:rPr>
              <a:t>Line Clear</a:t>
            </a:r>
            <a:r>
              <a:rPr lang="ru-RU" smtClean="0">
                <a:latin typeface="Arial" pitchFamily="34" charset="0"/>
              </a:rPr>
              <a:t>»)</a:t>
            </a:r>
          </a:p>
          <a:p>
            <a:pPr eaLnBrk="1" hangingPunct="1">
              <a:buFontTx/>
              <a:buChar char="•"/>
            </a:pPr>
            <a:r>
              <a:rPr lang="ru-RU" smtClean="0">
                <a:latin typeface="Arial" pitchFamily="34" charset="0"/>
              </a:rPr>
              <a:t>  Одна или больше яхт установлены как </a:t>
            </a:r>
            <a:r>
              <a:rPr lang="en-US" smtClean="0">
                <a:latin typeface="Arial" pitchFamily="34" charset="0"/>
              </a:rPr>
              <a:t>OCS</a:t>
            </a:r>
            <a:r>
              <a:rPr lang="ru-RU" smtClean="0">
                <a:latin typeface="Arial" pitchFamily="34" charset="0"/>
              </a:rPr>
              <a:t> – «Флаг «Х», индивидуальный отзыв»</a:t>
            </a:r>
          </a:p>
          <a:p>
            <a:pPr eaLnBrk="1" hangingPunct="1">
              <a:buFontTx/>
              <a:buChar char="•"/>
            </a:pPr>
            <a:r>
              <a:rPr lang="ru-RU" smtClean="0">
                <a:latin typeface="Arial" pitchFamily="34" charset="0"/>
              </a:rPr>
              <a:t>  Слишком много неустановленных яхт – «Первый заменяющий, общий отзыв»</a:t>
            </a:r>
            <a:endParaRPr lang="en-GB" smtClean="0">
              <a:latin typeface="Arial" pitchFamily="34" charset="0"/>
            </a:endParaRPr>
          </a:p>
          <a:p>
            <a:pPr eaLnBrk="1" hangingPunct="1"/>
            <a:endParaRPr lang="pl-PL" smtClean="0">
              <a:latin typeface="Arial" pitchFamily="34" charset="0"/>
            </a:endParaRPr>
          </a:p>
          <a:p>
            <a:pPr eaLnBrk="1" hangingPunct="1"/>
            <a:r>
              <a:rPr lang="ru-RU" smtClean="0">
                <a:latin typeface="Arial" pitchFamily="34" charset="0"/>
              </a:rPr>
              <a:t>В качестве помощи для принятия решения ему требуется информация от судей, наблюдающих стартовую линию, в частности от помощника главного судьи на противоположном конце линии.</a:t>
            </a:r>
          </a:p>
          <a:p>
            <a:pPr eaLnBrk="1" hangingPunct="1"/>
            <a:endParaRPr lang="en-GB" smtClean="0">
              <a:latin typeface="Arial" pitchFamily="34" charset="0"/>
            </a:endParaRPr>
          </a:p>
          <a:p>
            <a:pPr eaLnBrk="1" hangingPunct="1"/>
            <a:r>
              <a:rPr lang="ru-RU" smtClean="0">
                <a:latin typeface="Arial" pitchFamily="34" charset="0"/>
              </a:rPr>
              <a:t>На этом этапе главному судье не нужны номера яхт. Ему нужна информация:</a:t>
            </a:r>
          </a:p>
          <a:p>
            <a:pPr eaLnBrk="1" hangingPunct="1">
              <a:buFontTx/>
              <a:buChar char="•"/>
            </a:pPr>
            <a:r>
              <a:rPr lang="ru-RU" smtClean="0">
                <a:latin typeface="Arial" pitchFamily="34" charset="0"/>
              </a:rPr>
              <a:t>  Сколько яхт установлено?</a:t>
            </a:r>
          </a:p>
          <a:p>
            <a:pPr eaLnBrk="1" hangingPunct="1">
              <a:buFontTx/>
              <a:buChar char="•"/>
            </a:pPr>
            <a:r>
              <a:rPr lang="ru-RU" smtClean="0">
                <a:latin typeface="Arial" pitchFamily="34" charset="0"/>
              </a:rPr>
              <a:t>  Сколько всего яхт выше линии?</a:t>
            </a:r>
          </a:p>
          <a:p>
            <a:pPr eaLnBrk="1" hangingPunct="1"/>
            <a:endParaRPr lang="en-GB" smtClean="0">
              <a:latin typeface="Arial" pitchFamily="34" charset="0"/>
            </a:endParaRPr>
          </a:p>
          <a:p>
            <a:pPr eaLnBrk="1" hangingPunct="1"/>
            <a:r>
              <a:rPr lang="ru-RU" smtClean="0">
                <a:latin typeface="Arial" pitchFamily="34" charset="0"/>
              </a:rPr>
              <a:t>Информация передается ему за один раз в виде двух чисел (2 и 3): две яхты установлены, всего три яхты выше линии. Первое число – всегда количество установленных яхт, второе число – общее количество яхт выше линии. Второе число никогда не может быть меньше первого!</a:t>
            </a:r>
          </a:p>
          <a:p>
            <a:pPr eaLnBrk="1" hangingPunct="1"/>
            <a:endParaRPr lang="en-GB" smtClean="0">
              <a:latin typeface="Arial" pitchFamily="34" charset="0"/>
            </a:endParaRPr>
          </a:p>
          <a:p>
            <a:pPr eaLnBrk="1" hangingPunct="1"/>
            <a:r>
              <a:rPr lang="ru-RU" smtClean="0">
                <a:latin typeface="Arial" pitchFamily="34" charset="0"/>
              </a:rPr>
              <a:t>Эта информация, в дополнение к его собственным наблюдениям, позволяет ему принять решение в пользу индивидуального либо общего отзыва.</a:t>
            </a:r>
          </a:p>
          <a:p>
            <a:pPr eaLnBrk="1" hangingPunct="1"/>
            <a:endParaRPr lang="en-GB" smtClean="0">
              <a:latin typeface="Arial" pitchFamily="34" charset="0"/>
            </a:endParaRPr>
          </a:p>
          <a:p>
            <a:pPr eaLnBrk="1" hangingPunct="1"/>
            <a:r>
              <a:rPr lang="ru-RU" smtClean="0">
                <a:latin typeface="Arial" pitchFamily="34" charset="0"/>
              </a:rPr>
              <a:t>Хотя окончательное решение остается за главным судьей, рекомендуется, чтобы помощник главного судьи на противоположном конце линии и главный судья пришли к соглашению о количестве яхт, установленных как </a:t>
            </a:r>
            <a:r>
              <a:rPr lang="en-US" smtClean="0">
                <a:latin typeface="Arial" pitchFamily="34" charset="0"/>
              </a:rPr>
              <a:t>OCS (</a:t>
            </a:r>
            <a:r>
              <a:rPr lang="ru-RU" smtClean="0">
                <a:latin typeface="Arial" pitchFamily="34" charset="0"/>
              </a:rPr>
              <a:t>или </a:t>
            </a:r>
            <a:r>
              <a:rPr lang="en-US" smtClean="0">
                <a:latin typeface="Arial" pitchFamily="34" charset="0"/>
              </a:rPr>
              <a:t>BFD)</a:t>
            </a:r>
            <a:r>
              <a:rPr lang="ru-RU" smtClean="0">
                <a:latin typeface="Arial" pitchFamily="34" charset="0"/>
              </a:rPr>
              <a:t> яхт и общем количестве яхт </a:t>
            </a:r>
            <a:r>
              <a:rPr lang="en-US" smtClean="0">
                <a:latin typeface="Arial" pitchFamily="34" charset="0"/>
              </a:rPr>
              <a:t>OCS (</a:t>
            </a:r>
            <a:r>
              <a:rPr lang="ru-RU" smtClean="0">
                <a:latin typeface="Arial" pitchFamily="34" charset="0"/>
              </a:rPr>
              <a:t>или </a:t>
            </a:r>
            <a:r>
              <a:rPr lang="en-US" smtClean="0">
                <a:latin typeface="Arial" pitchFamily="34" charset="0"/>
              </a:rPr>
              <a:t>BFD)</a:t>
            </a:r>
            <a:r>
              <a:rPr lang="ru-RU" smtClean="0">
                <a:latin typeface="Arial" pitchFamily="34" charset="0"/>
              </a:rPr>
              <a:t> – такая политика применяется на крупных соревнованиях.</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2099" name="Rectangle 7"/>
          <p:cNvSpPr>
            <a:spLocks noGrp="1" noChangeArrowheads="1"/>
          </p:cNvSpPr>
          <p:nvPr>
            <p:ph type="sldNum" sz="quarter" idx="5"/>
          </p:nvPr>
        </p:nvSpPr>
        <p:spPr/>
        <p:txBody>
          <a:bodyPr/>
          <a:lstStyle/>
          <a:p>
            <a:pPr>
              <a:defRPr/>
            </a:pPr>
            <a:fld id="{B726B77C-798B-46BE-9025-00DDF946F4E4}" type="slidenum">
              <a:rPr lang="en-GB" smtClean="0">
                <a:latin typeface="Arial" pitchFamily="34" charset="0"/>
              </a:rPr>
              <a:pPr>
                <a:defRPr/>
              </a:pPr>
              <a:t>49</a:t>
            </a:fld>
            <a:endParaRPr lang="en-GB" smtClean="0">
              <a:latin typeface="Arial" pitchFamily="34" charset="0"/>
            </a:endParaRPr>
          </a:p>
        </p:txBody>
      </p:sp>
      <p:sp>
        <p:nvSpPr>
          <p:cNvPr id="132100" name="Rectangle 2"/>
          <p:cNvSpPr>
            <a:spLocks noGrp="1" noRot="1" noChangeAspect="1" noChangeArrowheads="1" noTextEdit="1"/>
          </p:cNvSpPr>
          <p:nvPr>
            <p:ph type="sldImg"/>
          </p:nvPr>
        </p:nvSpPr>
        <p:spPr>
          <a:xfrm>
            <a:off x="2055813" y="125413"/>
            <a:ext cx="2897187" cy="2171700"/>
          </a:xfrm>
          <a:ln/>
        </p:spPr>
      </p:sp>
      <p:sp>
        <p:nvSpPr>
          <p:cNvPr id="132101" name="Rectangle 3"/>
          <p:cNvSpPr>
            <a:spLocks noGrp="1" noChangeAspect="1" noChangeArrowheads="1"/>
          </p:cNvSpPr>
          <p:nvPr>
            <p:ph type="body" idx="1"/>
          </p:nvPr>
        </p:nvSpPr>
        <p:spPr>
          <a:noFill/>
          <a:ln/>
        </p:spPr>
        <p:txBody>
          <a:bodyPr/>
          <a:lstStyle/>
          <a:p>
            <a:pPr eaLnBrk="1" hangingPunct="1">
              <a:lnSpc>
                <a:spcPct val="90000"/>
              </a:lnSpc>
            </a:pPr>
            <a:r>
              <a:rPr lang="ru-RU" sz="850" b="1" dirty="0" smtClean="0">
                <a:latin typeface="Arial" pitchFamily="34" charset="0"/>
              </a:rPr>
              <a:t>Флаг «</a:t>
            </a:r>
            <a:r>
              <a:rPr lang="en-GB" sz="850" b="1" dirty="0" smtClean="0">
                <a:latin typeface="Arial" pitchFamily="34" charset="0"/>
              </a:rPr>
              <a:t>X</a:t>
            </a:r>
            <a:r>
              <a:rPr lang="ru-RU" sz="850" b="1" dirty="0" smtClean="0">
                <a:latin typeface="Arial" pitchFamily="34" charset="0"/>
              </a:rPr>
              <a:t>»</a:t>
            </a:r>
            <a:r>
              <a:rPr lang="en-GB" sz="850" b="1" dirty="0" smtClean="0">
                <a:latin typeface="Arial" pitchFamily="34" charset="0"/>
              </a:rPr>
              <a:t> – </a:t>
            </a:r>
            <a:r>
              <a:rPr lang="ru-RU" sz="850" b="1" dirty="0" smtClean="0">
                <a:latin typeface="Arial" pitchFamily="34" charset="0"/>
              </a:rPr>
              <a:t>индивидуальный отзыв</a:t>
            </a:r>
            <a:endParaRPr lang="en-GB" sz="850" dirty="0" smtClean="0">
              <a:latin typeface="Arial" pitchFamily="34" charset="0"/>
            </a:endParaRPr>
          </a:p>
          <a:p>
            <a:pPr eaLnBrk="1" hangingPunct="1">
              <a:lnSpc>
                <a:spcPct val="90000"/>
              </a:lnSpc>
            </a:pPr>
            <a:r>
              <a:rPr lang="ru-RU" sz="850" dirty="0" smtClean="0">
                <a:latin typeface="Arial" pitchFamily="34" charset="0"/>
              </a:rPr>
              <a:t>Если есть несколько яхт, явно установленных как </a:t>
            </a:r>
            <a:r>
              <a:rPr lang="en-US" sz="850" dirty="0" smtClean="0">
                <a:latin typeface="Arial" pitchFamily="34" charset="0"/>
              </a:rPr>
              <a:t>OCS</a:t>
            </a:r>
            <a:r>
              <a:rPr lang="ru-RU" sz="850" dirty="0" smtClean="0">
                <a:latin typeface="Arial" pitchFamily="34" charset="0"/>
              </a:rPr>
              <a:t>, поднимается флаг «Х» с одним звуковым сигналом. Прецедентное право </a:t>
            </a:r>
            <a:r>
              <a:rPr lang="en-US" sz="850" b="1" dirty="0" smtClean="0">
                <a:latin typeface="Arial" pitchFamily="34" charset="0"/>
              </a:rPr>
              <a:t>[</a:t>
            </a:r>
            <a:r>
              <a:rPr lang="ru-RU" sz="850" b="1" dirty="0" smtClean="0">
                <a:latin typeface="Arial" pitchFamily="34" charset="0"/>
              </a:rPr>
              <a:t>см. Случаи </a:t>
            </a:r>
            <a:r>
              <a:rPr lang="en-US" sz="850" b="1" dirty="0" smtClean="0">
                <a:latin typeface="Arial" pitchFamily="34" charset="0"/>
              </a:rPr>
              <a:t>ISAF</a:t>
            </a:r>
            <a:r>
              <a:rPr lang="ru-RU" sz="850" b="1" dirty="0" smtClean="0">
                <a:latin typeface="Arial" pitchFamily="34" charset="0"/>
              </a:rPr>
              <a:t> 31, 71, 79</a:t>
            </a:r>
            <a:r>
              <a:rPr lang="en-US" sz="850" b="1" dirty="0" smtClean="0">
                <a:latin typeface="Arial" pitchFamily="34" charset="0"/>
              </a:rPr>
              <a:t>] </a:t>
            </a:r>
            <a:r>
              <a:rPr lang="ru-RU" sz="850" dirty="0" smtClean="0">
                <a:latin typeface="Arial" pitchFamily="34" charset="0"/>
              </a:rPr>
              <a:t>устанавливает, что этот звуковой сигнал обязательно должен быть подан одновременно со зрительным сигналом. Также это должно быть сделано как можно скорее после стартового сигнала. Опять же прецедентное право определяет максимальный период времени в 5 секунд </a:t>
            </a:r>
            <a:r>
              <a:rPr lang="en-US" sz="850" b="1" dirty="0" smtClean="0">
                <a:latin typeface="Arial" pitchFamily="34" charset="0"/>
              </a:rPr>
              <a:t>[</a:t>
            </a:r>
            <a:r>
              <a:rPr lang="ru-RU" sz="850" b="1" dirty="0" smtClean="0">
                <a:latin typeface="Arial" pitchFamily="34" charset="0"/>
              </a:rPr>
              <a:t>в Случае </a:t>
            </a:r>
            <a:r>
              <a:rPr lang="en-US" sz="850" b="1" dirty="0" smtClean="0">
                <a:latin typeface="Arial" pitchFamily="34" charset="0"/>
              </a:rPr>
              <a:t>ISAF</a:t>
            </a:r>
            <a:r>
              <a:rPr lang="ru-RU" sz="850" b="1" dirty="0" smtClean="0">
                <a:latin typeface="Arial" pitchFamily="34" charset="0"/>
              </a:rPr>
              <a:t> 79 говорится о нескольких секундах</a:t>
            </a:r>
            <a:r>
              <a:rPr lang="en-US" sz="850" b="1" dirty="0" smtClean="0">
                <a:latin typeface="Arial" pitchFamily="34" charset="0"/>
              </a:rPr>
              <a:t>]</a:t>
            </a:r>
            <a:r>
              <a:rPr lang="ru-RU" sz="850" dirty="0" smtClean="0">
                <a:latin typeface="Arial" pitchFamily="34" charset="0"/>
              </a:rPr>
              <a:t>, поэтому рекомендуется всем главным судьям подавать этот сигнал не позже 4 секунд после стартового сигнала.</a:t>
            </a:r>
          </a:p>
          <a:p>
            <a:pPr eaLnBrk="1" hangingPunct="1">
              <a:lnSpc>
                <a:spcPct val="90000"/>
              </a:lnSpc>
            </a:pPr>
            <a:endParaRPr lang="ru-RU" sz="850" dirty="0" smtClean="0">
              <a:latin typeface="Arial" pitchFamily="34" charset="0"/>
            </a:endParaRPr>
          </a:p>
          <a:p>
            <a:pPr eaLnBrk="1" hangingPunct="1">
              <a:lnSpc>
                <a:spcPct val="90000"/>
              </a:lnSpc>
            </a:pPr>
            <a:r>
              <a:rPr lang="ru-RU" sz="850" dirty="0" smtClean="0">
                <a:latin typeface="Arial" pitchFamily="34" charset="0"/>
              </a:rPr>
              <a:t>Флаг «</a:t>
            </a:r>
            <a:r>
              <a:rPr lang="en-GB" sz="850" dirty="0" smtClean="0">
                <a:latin typeface="Arial" pitchFamily="34" charset="0"/>
              </a:rPr>
              <a:t>X</a:t>
            </a:r>
            <a:r>
              <a:rPr lang="ru-RU" sz="850" dirty="0" smtClean="0">
                <a:latin typeface="Arial" pitchFamily="34" charset="0"/>
              </a:rPr>
              <a:t>» остается поднятым до тех пор, пока:</a:t>
            </a:r>
            <a:endParaRPr lang="en-GB" sz="850" dirty="0" smtClean="0">
              <a:latin typeface="Arial" pitchFamily="34" charset="0"/>
            </a:endParaRPr>
          </a:p>
          <a:p>
            <a:pPr eaLnBrk="1" hangingPunct="1">
              <a:lnSpc>
                <a:spcPct val="90000"/>
              </a:lnSpc>
              <a:buFontTx/>
              <a:buChar char="•"/>
            </a:pPr>
            <a:r>
              <a:rPr lang="ru-RU" sz="850" dirty="0" smtClean="0">
                <a:latin typeface="Arial" pitchFamily="34" charset="0"/>
              </a:rPr>
              <a:t>  Все явно установленные яхты вернутся на предстартовую сторону стартовой линии или одного из её продолжений;</a:t>
            </a:r>
          </a:p>
          <a:p>
            <a:pPr eaLnBrk="1" hangingPunct="1">
              <a:lnSpc>
                <a:spcPct val="90000"/>
              </a:lnSpc>
            </a:pPr>
            <a:r>
              <a:rPr lang="ru-RU" sz="850" dirty="0" smtClean="0">
                <a:latin typeface="Arial" pitchFamily="34" charset="0"/>
              </a:rPr>
              <a:t>или</a:t>
            </a:r>
          </a:p>
          <a:p>
            <a:pPr eaLnBrk="1" hangingPunct="1">
              <a:lnSpc>
                <a:spcPct val="90000"/>
              </a:lnSpc>
              <a:buFontTx/>
              <a:buChar char="•"/>
            </a:pPr>
            <a:r>
              <a:rPr lang="ru-RU" sz="850" dirty="0" smtClean="0">
                <a:latin typeface="Arial" pitchFamily="34" charset="0"/>
              </a:rPr>
              <a:t>  Пройдет 4 минуты после стартового сигнала;</a:t>
            </a:r>
          </a:p>
          <a:p>
            <a:pPr eaLnBrk="1" hangingPunct="1">
              <a:lnSpc>
                <a:spcPct val="90000"/>
              </a:lnSpc>
            </a:pPr>
            <a:r>
              <a:rPr lang="ru-RU" sz="850" dirty="0" smtClean="0">
                <a:latin typeface="Arial" pitchFamily="34" charset="0"/>
              </a:rPr>
              <a:t>или</a:t>
            </a:r>
          </a:p>
          <a:p>
            <a:pPr eaLnBrk="1" hangingPunct="1">
              <a:lnSpc>
                <a:spcPct val="90000"/>
              </a:lnSpc>
              <a:buFontTx/>
              <a:buChar char="•"/>
            </a:pPr>
            <a:r>
              <a:rPr lang="ru-RU" sz="850" dirty="0" smtClean="0">
                <a:latin typeface="Arial" pitchFamily="34" charset="0"/>
              </a:rPr>
              <a:t>  Останется 1 минута до следующего сигнала.</a:t>
            </a:r>
          </a:p>
          <a:p>
            <a:pPr eaLnBrk="1" hangingPunct="1">
              <a:lnSpc>
                <a:spcPct val="90000"/>
              </a:lnSpc>
            </a:pPr>
            <a:r>
              <a:rPr lang="ru-RU" sz="850" dirty="0" smtClean="0">
                <a:latin typeface="Arial" pitchFamily="34" charset="0"/>
              </a:rPr>
              <a:t>Флаг убирается без звукового сигнала.</a:t>
            </a:r>
          </a:p>
          <a:p>
            <a:pPr eaLnBrk="1" hangingPunct="1">
              <a:lnSpc>
                <a:spcPct val="90000"/>
              </a:lnSpc>
            </a:pPr>
            <a:endParaRPr lang="en-GB" sz="850" dirty="0" smtClean="0">
              <a:latin typeface="Arial" pitchFamily="34" charset="0"/>
            </a:endParaRPr>
          </a:p>
          <a:p>
            <a:pPr eaLnBrk="1" hangingPunct="1">
              <a:lnSpc>
                <a:spcPct val="90000"/>
              </a:lnSpc>
            </a:pPr>
            <a:r>
              <a:rPr lang="ru-RU" sz="850" b="1" dirty="0" smtClean="0">
                <a:latin typeface="Arial" pitchFamily="34" charset="0"/>
              </a:rPr>
              <a:t>Идентификация яхт</a:t>
            </a:r>
            <a:endParaRPr lang="en-GB" sz="850" dirty="0" smtClean="0">
              <a:latin typeface="Arial" pitchFamily="34" charset="0"/>
            </a:endParaRPr>
          </a:p>
          <a:p>
            <a:pPr eaLnBrk="1" hangingPunct="1">
              <a:lnSpc>
                <a:spcPct val="90000"/>
              </a:lnSpc>
            </a:pPr>
            <a:r>
              <a:rPr lang="ru-RU" sz="850" dirty="0" smtClean="0">
                <a:solidFill>
                  <a:srgbClr val="FF3607"/>
                </a:solidFill>
                <a:latin typeface="Arial" pitchFamily="34" charset="0"/>
              </a:rPr>
              <a:t>Главный судья должен сделать всё возможное, чтобы установить все яхты </a:t>
            </a:r>
            <a:r>
              <a:rPr lang="en-US" sz="850" dirty="0" smtClean="0">
                <a:solidFill>
                  <a:srgbClr val="FF3607"/>
                </a:solidFill>
                <a:latin typeface="Arial" pitchFamily="34" charset="0"/>
              </a:rPr>
              <a:t>OCS</a:t>
            </a:r>
            <a:r>
              <a:rPr lang="ru-RU" sz="850" dirty="0" smtClean="0">
                <a:solidFill>
                  <a:srgbClr val="FF3607"/>
                </a:solidFill>
                <a:latin typeface="Arial" pitchFamily="34" charset="0"/>
              </a:rPr>
              <a:t>. </a:t>
            </a:r>
            <a:r>
              <a:rPr lang="ru-RU" sz="850" dirty="0" smtClean="0">
                <a:solidFill>
                  <a:srgbClr val="00004C"/>
                </a:solidFill>
                <a:latin typeface="Arial" pitchFamily="34" charset="0"/>
              </a:rPr>
              <a:t>Иногда это может быть довольно сложно, особенно когда несколько яхт скрыты от взгляда яхтами, которые находятся ближе к концам линии. Главный судья не должен продолжать гонку, если видел, что неустановленные яхты были выше линии (или нарушили правило 30.1).</a:t>
            </a:r>
          </a:p>
          <a:p>
            <a:pPr eaLnBrk="1" hangingPunct="1">
              <a:lnSpc>
                <a:spcPct val="90000"/>
              </a:lnSpc>
            </a:pPr>
            <a:r>
              <a:rPr lang="ru-RU" sz="850" dirty="0" smtClean="0">
                <a:latin typeface="Arial" pitchFamily="34" charset="0"/>
              </a:rPr>
              <a:t>Нормальная практика – использовать номера на парусах для идентификации яхт. Но это сразу же создает много проблем главному судье:</a:t>
            </a:r>
          </a:p>
          <a:p>
            <a:pPr eaLnBrk="1" hangingPunct="1">
              <a:lnSpc>
                <a:spcPct val="90000"/>
              </a:lnSpc>
              <a:buFontTx/>
              <a:buChar char="•"/>
            </a:pPr>
            <a:r>
              <a:rPr lang="ru-RU" sz="850" dirty="0" smtClean="0">
                <a:latin typeface="Arial" pitchFamily="34" charset="0"/>
              </a:rPr>
              <a:t>  Номера могут включать до 6 цифр</a:t>
            </a:r>
          </a:p>
          <a:p>
            <a:pPr eaLnBrk="1" hangingPunct="1">
              <a:lnSpc>
                <a:spcPct val="90000"/>
              </a:lnSpc>
              <a:buFontTx/>
              <a:buChar char="•"/>
            </a:pPr>
            <a:r>
              <a:rPr lang="ru-RU" sz="850" dirty="0" smtClean="0">
                <a:latin typeface="Arial" pitchFamily="34" charset="0"/>
              </a:rPr>
              <a:t>  Прозрачный материал парусов позволяет видеть номера на обратной стороне</a:t>
            </a:r>
          </a:p>
          <a:p>
            <a:pPr eaLnBrk="1" hangingPunct="1">
              <a:lnSpc>
                <a:spcPct val="90000"/>
              </a:lnSpc>
              <a:buFontTx/>
              <a:buChar char="•"/>
            </a:pPr>
            <a:r>
              <a:rPr lang="ru-RU" sz="850" dirty="0" smtClean="0">
                <a:latin typeface="Arial" pitchFamily="34" charset="0"/>
              </a:rPr>
              <a:t>  Номера наносятся ближе к задней шкаторине</a:t>
            </a:r>
          </a:p>
          <a:p>
            <a:pPr eaLnBrk="1" hangingPunct="1">
              <a:lnSpc>
                <a:spcPct val="90000"/>
              </a:lnSpc>
              <a:buFontTx/>
              <a:buChar char="•"/>
            </a:pPr>
            <a:r>
              <a:rPr lang="ru-RU" sz="850" dirty="0" smtClean="0">
                <a:latin typeface="Arial" pitchFamily="34" charset="0"/>
              </a:rPr>
              <a:t>  Цифры 5 и 2 на противоположных сторонах паруса могут вызвать путаницу</a:t>
            </a:r>
          </a:p>
          <a:p>
            <a:pPr eaLnBrk="1" hangingPunct="1">
              <a:lnSpc>
                <a:spcPct val="90000"/>
              </a:lnSpc>
              <a:buFontTx/>
              <a:buChar char="•"/>
            </a:pPr>
            <a:r>
              <a:rPr lang="ru-RU" sz="850" dirty="0" smtClean="0">
                <a:latin typeface="Arial" pitchFamily="34" charset="0"/>
              </a:rPr>
              <a:t>  Иногда паруса могут быть зарифлены так, что номера становятся скрыты</a:t>
            </a:r>
          </a:p>
          <a:p>
            <a:pPr eaLnBrk="1" hangingPunct="1">
              <a:lnSpc>
                <a:spcPct val="90000"/>
              </a:lnSpc>
            </a:pPr>
            <a:r>
              <a:rPr lang="ru-RU" sz="850" dirty="0" smtClean="0">
                <a:latin typeface="Arial" pitchFamily="34" charset="0"/>
              </a:rPr>
              <a:t>Чтобы выйти из положения, опытный главный судья запишет на свой диктофон другие отличительные признаки, например:</a:t>
            </a:r>
          </a:p>
          <a:p>
            <a:pPr eaLnBrk="1" hangingPunct="1">
              <a:lnSpc>
                <a:spcPct val="90000"/>
              </a:lnSpc>
              <a:buFontTx/>
              <a:buChar char="•"/>
            </a:pPr>
            <a:r>
              <a:rPr lang="ru-RU" sz="850" dirty="0" smtClean="0">
                <a:latin typeface="Arial" pitchFamily="34" charset="0"/>
              </a:rPr>
              <a:t>  Цвет корпуса</a:t>
            </a:r>
          </a:p>
          <a:p>
            <a:pPr eaLnBrk="1" hangingPunct="1">
              <a:lnSpc>
                <a:spcPct val="90000"/>
              </a:lnSpc>
              <a:buFontTx/>
              <a:buChar char="•"/>
            </a:pPr>
            <a:r>
              <a:rPr lang="ru-RU" sz="850" dirty="0" smtClean="0">
                <a:latin typeface="Arial" pitchFamily="34" charset="0"/>
              </a:rPr>
              <a:t>  Цвет палубы</a:t>
            </a:r>
          </a:p>
          <a:p>
            <a:pPr eaLnBrk="1" hangingPunct="1">
              <a:lnSpc>
                <a:spcPct val="90000"/>
              </a:lnSpc>
              <a:buFontTx/>
              <a:buChar char="•"/>
            </a:pPr>
            <a:r>
              <a:rPr lang="ru-RU" sz="850" dirty="0" smtClean="0">
                <a:latin typeface="Arial" pitchFamily="34" charset="0"/>
              </a:rPr>
              <a:t>  Цвет одежды экипажа</a:t>
            </a:r>
          </a:p>
          <a:p>
            <a:pPr eaLnBrk="1" hangingPunct="1">
              <a:lnSpc>
                <a:spcPct val="90000"/>
              </a:lnSpc>
            </a:pPr>
            <a:r>
              <a:rPr lang="ru-RU" sz="850" dirty="0" smtClean="0">
                <a:latin typeface="Arial" pitchFamily="34" charset="0"/>
              </a:rPr>
              <a:t>Также он поручит кому-нибудь следить не отрывая глаз за яхтой, пока не станет возможным точно её идентифицировать.</a:t>
            </a:r>
          </a:p>
          <a:p>
            <a:pPr eaLnBrk="1" hangingPunct="1">
              <a:lnSpc>
                <a:spcPct val="90000"/>
              </a:lnSpc>
            </a:pPr>
            <a:endParaRPr lang="pl-PL" sz="850" b="1" dirty="0" smtClean="0">
              <a:latin typeface="Arial" pitchFamily="34" charset="0"/>
            </a:endParaRPr>
          </a:p>
          <a:p>
            <a:pPr eaLnBrk="1" hangingPunct="1">
              <a:lnSpc>
                <a:spcPct val="90000"/>
              </a:lnSpc>
            </a:pPr>
            <a:r>
              <a:rPr lang="ru-RU" sz="850" b="1" dirty="0" smtClean="0">
                <a:latin typeface="Arial" pitchFamily="34" charset="0"/>
              </a:rPr>
              <a:t>Бортовые номера</a:t>
            </a:r>
          </a:p>
          <a:p>
            <a:pPr eaLnBrk="1" hangingPunct="1">
              <a:lnSpc>
                <a:spcPct val="90000"/>
              </a:lnSpc>
            </a:pPr>
            <a:r>
              <a:rPr lang="ru-RU" sz="850" dirty="0" smtClean="0">
                <a:latin typeface="Arial" pitchFamily="34" charset="0"/>
              </a:rPr>
              <a:t>На многих крупных соревнованиях выдаются специальные номера. Эти номера прикрепляются с обеих бортов в носовой части, где они могут быть хорошо видны. Дополнительно идентификации поможет размещение такого номера в правой части транца яхты. Эта часть яхты видна главному судье, когда яхта слишком рано приближается к стартовой линии, и ей приходится </a:t>
            </a:r>
            <a:r>
              <a:rPr lang="ru-RU" sz="850" dirty="0" err="1" smtClean="0">
                <a:latin typeface="Arial" pitchFamily="34" charset="0"/>
              </a:rPr>
              <a:t>увалиться</a:t>
            </a:r>
            <a:r>
              <a:rPr lang="ru-RU" sz="850" dirty="0" smtClean="0">
                <a:latin typeface="Arial" pitchFamily="34" charset="0"/>
              </a:rPr>
              <a:t>, направляя транец в сторону судна ГК. </a:t>
            </a:r>
          </a:p>
          <a:p>
            <a:pPr eaLnBrk="1" hangingPunct="1">
              <a:lnSpc>
                <a:spcPct val="90000"/>
              </a:lnSpc>
            </a:pPr>
            <a:endParaRPr lang="en-GB" sz="850" dirty="0" smtClean="0">
              <a:latin typeface="Arial" pitchFamily="34" charset="0"/>
            </a:endParaRPr>
          </a:p>
          <a:p>
            <a:pPr eaLnBrk="1" hangingPunct="1">
              <a:lnSpc>
                <a:spcPct val="90000"/>
              </a:lnSpc>
            </a:pPr>
            <a:r>
              <a:rPr lang="ru-RU" sz="800" b="1" dirty="0" smtClean="0">
                <a:latin typeface="Arial" pitchFamily="34" charset="0"/>
              </a:rPr>
              <a:t>Отзыв яхт </a:t>
            </a:r>
            <a:r>
              <a:rPr lang="en-US" sz="800" b="1" dirty="0" smtClean="0">
                <a:latin typeface="Arial" pitchFamily="34" charset="0"/>
              </a:rPr>
              <a:t>OCS</a:t>
            </a:r>
            <a:endParaRPr lang="ru-RU" sz="800" b="1" dirty="0" smtClean="0">
              <a:latin typeface="Arial" pitchFamily="34" charset="0"/>
            </a:endParaRPr>
          </a:p>
          <a:p>
            <a:pPr eaLnBrk="1" hangingPunct="1">
              <a:lnSpc>
                <a:spcPct val="90000"/>
              </a:lnSpc>
            </a:pPr>
            <a:r>
              <a:rPr lang="ru-RU" sz="800" dirty="0" smtClean="0">
                <a:latin typeface="Arial" pitchFamily="34" charset="0"/>
              </a:rPr>
              <a:t>Во время многих стартов бывает одна или больше яхт, которые невозможно установить ни с какого конца линии. Это происходит из-за большого скопления яхт. Главный судья на судне ГК принимает решение давать или не давать отзыв, если давать, то индивидуальный (флаг «Х», один звуковой сигнал) или общий (1-ый заменяющий, два звуковых сигнала). Если главный судья уверен, что все яхты выше линии (или все, нарушившие правило 30.1) установлены, он дает индивидуальный отзыв. Если главный судья не уверен, что все </a:t>
            </a:r>
            <a:r>
              <a:rPr lang="ru-RU" sz="800" dirty="0" err="1" smtClean="0">
                <a:latin typeface="Arial" pitchFamily="34" charset="0"/>
              </a:rPr>
              <a:t>фальстартовавшие</a:t>
            </a:r>
            <a:r>
              <a:rPr lang="ru-RU" sz="800" dirty="0" smtClean="0">
                <a:latin typeface="Arial" pitchFamily="34" charset="0"/>
              </a:rPr>
              <a:t> яхты (или нарушившие правила 30.1 или 30.3) установлены, он дает общий отзыв.</a:t>
            </a:r>
            <a:endParaRPr lang="en-GB" sz="800" dirty="0" smtClean="0">
              <a:latin typeface="Arial" pitchFamily="34" charset="0"/>
            </a:endParaRPr>
          </a:p>
          <a:p>
            <a:pPr eaLnBrk="1" hangingPunct="1">
              <a:lnSpc>
                <a:spcPct val="90000"/>
              </a:lnSpc>
            </a:pPr>
            <a:r>
              <a:rPr lang="ru-RU" sz="800" dirty="0" smtClean="0">
                <a:latin typeface="Arial" pitchFamily="34" charset="0"/>
              </a:rPr>
              <a:t>Нежелательно давать сигнал индивидуального отзыва и затем давать общий отзыв.</a:t>
            </a:r>
            <a:endParaRPr lang="ru-RU" sz="85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7043" name="Rectangle 7"/>
          <p:cNvSpPr>
            <a:spLocks noGrp="1" noChangeArrowheads="1"/>
          </p:cNvSpPr>
          <p:nvPr>
            <p:ph type="sldNum" sz="quarter" idx="5"/>
          </p:nvPr>
        </p:nvSpPr>
        <p:spPr/>
        <p:txBody>
          <a:bodyPr/>
          <a:lstStyle/>
          <a:p>
            <a:pPr>
              <a:defRPr/>
            </a:pPr>
            <a:fld id="{7B1CF664-639F-45FE-89E0-3B5E758BADE7}" type="slidenum">
              <a:rPr lang="en-GB" smtClean="0">
                <a:latin typeface="Arial" pitchFamily="34" charset="0"/>
              </a:rPr>
              <a:pPr>
                <a:defRPr/>
              </a:pPr>
              <a:t>5</a:t>
            </a:fld>
            <a:endParaRPr lang="en-GB" smtClean="0">
              <a:latin typeface="Arial" pitchFamily="34" charset="0"/>
            </a:endParaRPr>
          </a:p>
        </p:txBody>
      </p:sp>
      <p:sp>
        <p:nvSpPr>
          <p:cNvPr id="87044" name="Rectangle 4"/>
          <p:cNvSpPr>
            <a:spLocks noGrp="1" noRot="1" noChangeAspect="1" noChangeArrowheads="1" noTextEdit="1"/>
          </p:cNvSpPr>
          <p:nvPr>
            <p:ph type="sldImg"/>
          </p:nvPr>
        </p:nvSpPr>
        <p:spPr>
          <a:ln/>
        </p:spPr>
      </p:sp>
      <p:sp>
        <p:nvSpPr>
          <p:cNvPr id="87045"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Пример ежедневного расписания гоночного комитета</a:t>
            </a:r>
          </a:p>
          <a:p>
            <a:pPr eaLnBrk="1" hangingPunct="1"/>
            <a:r>
              <a:rPr lang="ru-RU" dirty="0" smtClean="0">
                <a:latin typeface="Arial" pitchFamily="34" charset="0"/>
              </a:rPr>
              <a:t>Это пример ежедневного расписания. </a:t>
            </a:r>
            <a:r>
              <a:rPr lang="ru-RU" dirty="0" smtClean="0">
                <a:solidFill>
                  <a:srgbClr val="FF3607"/>
                </a:solidFill>
                <a:latin typeface="Arial" pitchFamily="34" charset="0"/>
              </a:rPr>
              <a:t>Для синхронизации за основу должно быть взято время по </a:t>
            </a:r>
            <a:r>
              <a:rPr lang="en-US" dirty="0" smtClean="0">
                <a:solidFill>
                  <a:srgbClr val="FF3607"/>
                </a:solidFill>
                <a:latin typeface="Arial" pitchFamily="34" charset="0"/>
              </a:rPr>
              <a:t>GPS. </a:t>
            </a:r>
            <a:r>
              <a:rPr lang="ru-RU" dirty="0" smtClean="0">
                <a:solidFill>
                  <a:srgbClr val="FF3607"/>
                </a:solidFill>
                <a:latin typeface="Arial" pitchFamily="34" charset="0"/>
              </a:rPr>
              <a:t>   </a:t>
            </a:r>
          </a:p>
          <a:p>
            <a:pPr eaLnBrk="1" hangingPunct="1"/>
            <a:endParaRPr lang="ru-RU" dirty="0" smtClean="0">
              <a:solidFill>
                <a:srgbClr val="FF3607"/>
              </a:solidFill>
              <a:latin typeface="Arial" pitchFamily="34" charset="0"/>
            </a:endParaRPr>
          </a:p>
          <a:p>
            <a:pPr eaLnBrk="1" hangingPunct="1"/>
            <a:r>
              <a:rPr lang="ru-RU" dirty="0" smtClean="0">
                <a:latin typeface="Arial" pitchFamily="34" charset="0"/>
              </a:rPr>
              <a:t>Расписание и расчет времени будут значительно варьироваться в разных местах проведения регаты в зависимости от имеющейся инфраструктуры. Например, расписание для соревнований с выходом из марины, оснащенной всем необходимым оборудованием, и с пляжа будут значительно отличаться. </a:t>
            </a:r>
          </a:p>
          <a:p>
            <a:pPr eaLnBrk="1" hangingPunct="1"/>
            <a:endParaRPr lang="ru-RU" dirty="0" smtClean="0">
              <a:latin typeface="Arial" pitchFamily="34" charset="0"/>
            </a:endParaRPr>
          </a:p>
          <a:p>
            <a:pPr eaLnBrk="1" hangingPunct="1"/>
            <a:r>
              <a:rPr lang="ru-RU" dirty="0" smtClean="0">
                <a:latin typeface="Arial" pitchFamily="34" charset="0"/>
              </a:rPr>
              <a:t>Это расписание должно быть роздано каждому члену гоночного комитета, чтобы они осознавали необходимость быть пунктуальными.</a:t>
            </a:r>
          </a:p>
          <a:p>
            <a:pPr eaLnBrk="1" hangingPunct="1"/>
            <a:endParaRPr lang="ru-RU" dirty="0" smtClean="0">
              <a:latin typeface="Arial" pitchFamily="34" charset="0"/>
            </a:endParaRPr>
          </a:p>
          <a:p>
            <a:pPr eaLnBrk="1" hangingPunct="1"/>
            <a:r>
              <a:rPr lang="ru-RU" dirty="0" smtClean="0">
                <a:latin typeface="Arial" pitchFamily="34" charset="0"/>
              </a:rPr>
              <a:t>Критическая отметка – это старт гонки. Все расписание работы должно быть составлено таким образом, чтобы гоночный комитет, работая в нормальном режиме, успевал к этому сроку.  </a:t>
            </a:r>
          </a:p>
          <a:p>
            <a:pPr eaLnBrk="1" hangingPunct="1"/>
            <a:endParaRPr lang="ru-RU" dirty="0" smtClean="0">
              <a:latin typeface="Arial" pitchFamily="34" charset="0"/>
            </a:endParaRPr>
          </a:p>
          <a:p>
            <a:pPr eaLnBrk="1" hangingPunct="1"/>
            <a:r>
              <a:rPr lang="ru-RU" dirty="0" smtClean="0">
                <a:latin typeface="Arial" pitchFamily="34" charset="0"/>
              </a:rPr>
              <a:t>Откладывание гонки в связи с неготовностью гоночного комитета недопустимо.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3123" name="Rectangle 7"/>
          <p:cNvSpPr>
            <a:spLocks noGrp="1" noChangeArrowheads="1"/>
          </p:cNvSpPr>
          <p:nvPr>
            <p:ph type="sldNum" sz="quarter" idx="5"/>
          </p:nvPr>
        </p:nvSpPr>
        <p:spPr/>
        <p:txBody>
          <a:bodyPr/>
          <a:lstStyle/>
          <a:p>
            <a:pPr>
              <a:defRPr/>
            </a:pPr>
            <a:fld id="{789D478E-A1C6-4E70-9933-564999EB553F}" type="slidenum">
              <a:rPr lang="en-GB" smtClean="0">
                <a:latin typeface="Arial" pitchFamily="34" charset="0"/>
              </a:rPr>
              <a:pPr>
                <a:defRPr/>
              </a:pPr>
              <a:t>50</a:t>
            </a:fld>
            <a:endParaRPr lang="en-GB" smtClean="0">
              <a:latin typeface="Arial" pitchFamily="34" charset="0"/>
            </a:endParaRPr>
          </a:p>
        </p:txBody>
      </p:sp>
      <p:sp>
        <p:nvSpPr>
          <p:cNvPr id="133124" name="Rectangle 2"/>
          <p:cNvSpPr>
            <a:spLocks noGrp="1" noRot="1" noChangeAspect="1" noChangeArrowheads="1" noTextEdit="1"/>
          </p:cNvSpPr>
          <p:nvPr>
            <p:ph type="sldImg"/>
          </p:nvPr>
        </p:nvSpPr>
        <p:spPr>
          <a:xfrm>
            <a:off x="1979613" y="125413"/>
            <a:ext cx="2897187" cy="2171700"/>
          </a:xfrm>
          <a:ln/>
        </p:spPr>
      </p:sp>
      <p:sp>
        <p:nvSpPr>
          <p:cNvPr id="133125" name="Rectangle 3"/>
          <p:cNvSpPr>
            <a:spLocks noGrp="1" noChangeAspect="1" noChangeArrowheads="1"/>
          </p:cNvSpPr>
          <p:nvPr>
            <p:ph type="body" idx="1"/>
          </p:nvPr>
        </p:nvSpPr>
        <p:spPr>
          <a:noFill/>
          <a:ln/>
        </p:spPr>
        <p:txBody>
          <a:bodyPr/>
          <a:lstStyle/>
          <a:p>
            <a:pPr eaLnBrk="1" hangingPunct="1">
              <a:lnSpc>
                <a:spcPct val="90000"/>
              </a:lnSpc>
            </a:pPr>
            <a:r>
              <a:rPr lang="ru-RU" sz="800" b="1" dirty="0" smtClean="0">
                <a:latin typeface="Arial" pitchFamily="34" charset="0"/>
              </a:rPr>
              <a:t>Общий отзыв </a:t>
            </a:r>
            <a:r>
              <a:rPr lang="en-GB" sz="800" b="1" dirty="0" smtClean="0">
                <a:latin typeface="Arial" pitchFamily="34" charset="0"/>
              </a:rPr>
              <a:t>– 1</a:t>
            </a:r>
            <a:r>
              <a:rPr lang="ru-RU" sz="800" b="1" baseline="30000" dirty="0" err="1" smtClean="0">
                <a:latin typeface="Arial" pitchFamily="34" charset="0"/>
              </a:rPr>
              <a:t>ый</a:t>
            </a:r>
            <a:r>
              <a:rPr lang="en-GB" sz="800" b="1" dirty="0" smtClean="0">
                <a:latin typeface="Arial" pitchFamily="34" charset="0"/>
              </a:rPr>
              <a:t> </a:t>
            </a:r>
            <a:r>
              <a:rPr lang="ru-RU" sz="800" b="1" dirty="0" smtClean="0">
                <a:latin typeface="Arial" pitchFamily="34" charset="0"/>
              </a:rPr>
              <a:t>заменяющий</a:t>
            </a:r>
            <a:endParaRPr lang="en-GB" sz="800" dirty="0" smtClean="0">
              <a:latin typeface="Arial" pitchFamily="34" charset="0"/>
            </a:endParaRPr>
          </a:p>
          <a:p>
            <a:pPr eaLnBrk="1" hangingPunct="1">
              <a:lnSpc>
                <a:spcPct val="90000"/>
              </a:lnSpc>
            </a:pPr>
            <a:r>
              <a:rPr lang="ru-RU" sz="800" dirty="0" smtClean="0">
                <a:latin typeface="Arial" pitchFamily="34" charset="0"/>
              </a:rPr>
              <a:t>Общий отзыв следует использовать, когда главный судья не уверен, что все </a:t>
            </a:r>
            <a:r>
              <a:rPr lang="ru-RU" sz="800" dirty="0" err="1" smtClean="0">
                <a:latin typeface="Arial" pitchFamily="34" charset="0"/>
              </a:rPr>
              <a:t>фальстартовавшие</a:t>
            </a:r>
            <a:r>
              <a:rPr lang="ru-RU" sz="800" dirty="0" smtClean="0">
                <a:latin typeface="Arial" pitchFamily="34" charset="0"/>
              </a:rPr>
              <a:t> (или нарушившие правила 30.1 или 30.3) яхты установлены. Главный судья всегда обязан задать себе вопрос – что привело к общему отзыву?</a:t>
            </a:r>
          </a:p>
          <a:p>
            <a:pPr eaLnBrk="1" hangingPunct="1">
              <a:lnSpc>
                <a:spcPct val="90000"/>
              </a:lnSpc>
            </a:pPr>
            <a:r>
              <a:rPr lang="ru-RU" sz="800" dirty="0" smtClean="0">
                <a:latin typeface="Arial" pitchFamily="34" charset="0"/>
              </a:rPr>
              <a:t>Могут быть различные причины. Вот некоторые наиболее частые:</a:t>
            </a:r>
          </a:p>
          <a:p>
            <a:pPr eaLnBrk="1" hangingPunct="1">
              <a:lnSpc>
                <a:spcPct val="90000"/>
              </a:lnSpc>
              <a:buFontTx/>
              <a:buChar char="•"/>
            </a:pPr>
            <a:r>
              <a:rPr lang="ru-RU" sz="800" dirty="0" smtClean="0">
                <a:latin typeface="Arial" pitchFamily="34" charset="0"/>
              </a:rPr>
              <a:t>  Заход ветра, вызвавший быстрое и неожиданное смещение яхт к одному из концов линии</a:t>
            </a:r>
          </a:p>
          <a:p>
            <a:pPr eaLnBrk="1" hangingPunct="1">
              <a:lnSpc>
                <a:spcPct val="90000"/>
              </a:lnSpc>
              <a:buFontTx/>
              <a:buChar char="•"/>
            </a:pPr>
            <a:r>
              <a:rPr lang="ru-RU" sz="800" dirty="0" smtClean="0">
                <a:latin typeface="Arial" pitchFamily="34" charset="0"/>
              </a:rPr>
              <a:t>  Течение, выталкивающее яхты на сторону дистанции</a:t>
            </a:r>
          </a:p>
          <a:p>
            <a:pPr eaLnBrk="1" hangingPunct="1">
              <a:lnSpc>
                <a:spcPct val="90000"/>
              </a:lnSpc>
              <a:buFontTx/>
              <a:buChar char="•"/>
            </a:pPr>
            <a:r>
              <a:rPr lang="ru-RU" sz="800" dirty="0" smtClean="0">
                <a:latin typeface="Arial" pitchFamily="34" charset="0"/>
              </a:rPr>
              <a:t>  Короткая стартовая линия, на которой яхтам трудно найти место. Это создает скопление в середине линии.</a:t>
            </a:r>
          </a:p>
          <a:p>
            <a:pPr eaLnBrk="1" hangingPunct="1">
              <a:lnSpc>
                <a:spcPct val="90000"/>
              </a:lnSpc>
              <a:buFontTx/>
              <a:buChar char="•"/>
            </a:pPr>
            <a:r>
              <a:rPr lang="ru-RU" sz="800" dirty="0" smtClean="0">
                <a:latin typeface="Arial" pitchFamily="34" charset="0"/>
              </a:rPr>
              <a:t>  Плохо обозначенная стартовая линия. Если мачты недостаточно высокие, флаги на мачтах недостаточно большие, то яхтсменам трудно понять, где же находится стартовая линия!</a:t>
            </a:r>
          </a:p>
          <a:p>
            <a:pPr eaLnBrk="1" hangingPunct="1">
              <a:lnSpc>
                <a:spcPct val="90000"/>
              </a:lnSpc>
            </a:pPr>
            <a:endParaRPr lang="pl-PL" sz="800" dirty="0" smtClean="0">
              <a:latin typeface="Arial" pitchFamily="34" charset="0"/>
            </a:endParaRPr>
          </a:p>
          <a:p>
            <a:pPr eaLnBrk="1" hangingPunct="1">
              <a:lnSpc>
                <a:spcPct val="90000"/>
              </a:lnSpc>
            </a:pPr>
            <a:r>
              <a:rPr lang="ru-RU" sz="800" dirty="0" smtClean="0">
                <a:latin typeface="Arial" pitchFamily="34" charset="0"/>
              </a:rPr>
              <a:t>При любых проблемах со стартовой линией (длина, угол к ветру и т.п.) надо использовать «АР» вместо общего отзыва, даже в последние секунды перед стартом.</a:t>
            </a:r>
          </a:p>
          <a:p>
            <a:pPr eaLnBrk="1" hangingPunct="1">
              <a:lnSpc>
                <a:spcPct val="90000"/>
              </a:lnSpc>
            </a:pPr>
            <a:endParaRPr lang="pl-PL" sz="800" dirty="0" smtClean="0">
              <a:latin typeface="Arial" pitchFamily="34" charset="0"/>
            </a:endParaRPr>
          </a:p>
          <a:p>
            <a:pPr eaLnBrk="1" hangingPunct="1">
              <a:lnSpc>
                <a:spcPct val="90000"/>
              </a:lnSpc>
            </a:pPr>
            <a:r>
              <a:rPr lang="ru-RU" sz="800" dirty="0" smtClean="0">
                <a:latin typeface="Arial" pitchFamily="34" charset="0"/>
              </a:rPr>
              <a:t>Если ошибка гоночного комитета (например, в отсчете времени) обнаружилась после стартового сигнала, то гонка должна быть прекращена (используя флаг «</a:t>
            </a:r>
            <a:r>
              <a:rPr lang="en-US" sz="800" dirty="0" smtClean="0">
                <a:latin typeface="Arial" pitchFamily="34" charset="0"/>
              </a:rPr>
              <a:t>N</a:t>
            </a:r>
            <a:r>
              <a:rPr lang="ru-RU" sz="800" dirty="0" smtClean="0">
                <a:latin typeface="Arial" pitchFamily="34" charset="0"/>
              </a:rPr>
              <a:t>»), и общий отзыв не используется.</a:t>
            </a:r>
          </a:p>
          <a:p>
            <a:pPr eaLnBrk="1" hangingPunct="1">
              <a:lnSpc>
                <a:spcPct val="90000"/>
              </a:lnSpc>
            </a:pPr>
            <a:endParaRPr lang="pl-PL" sz="800" b="1" dirty="0" smtClean="0">
              <a:latin typeface="Arial" pitchFamily="34" charset="0"/>
            </a:endParaRPr>
          </a:p>
          <a:p>
            <a:pPr eaLnBrk="1" hangingPunct="1">
              <a:lnSpc>
                <a:spcPct val="90000"/>
              </a:lnSpc>
            </a:pPr>
            <a:r>
              <a:rPr lang="ru-RU" sz="800" b="1" dirty="0" smtClean="0">
                <a:latin typeface="Arial" pitchFamily="34" charset="0"/>
              </a:rPr>
              <a:t>«Процентная игра»</a:t>
            </a:r>
            <a:endParaRPr lang="en-GB" sz="800" dirty="0" smtClean="0">
              <a:latin typeface="Arial" pitchFamily="34" charset="0"/>
            </a:endParaRPr>
          </a:p>
          <a:p>
            <a:pPr eaLnBrk="1" hangingPunct="1">
              <a:lnSpc>
                <a:spcPct val="90000"/>
              </a:lnSpc>
            </a:pPr>
            <a:r>
              <a:rPr lang="ru-RU" sz="800" dirty="0" smtClean="0">
                <a:latin typeface="Arial" pitchFamily="34" charset="0"/>
              </a:rPr>
              <a:t>При обсуждении применения сигнала индивидуального отзыва – флага «Х» было признано, что бывают случаи, когда не все </a:t>
            </a:r>
            <a:r>
              <a:rPr lang="ru-RU" sz="800" dirty="0" err="1" smtClean="0">
                <a:latin typeface="Arial" pitchFamily="34" charset="0"/>
              </a:rPr>
              <a:t>фальстартовавшие</a:t>
            </a:r>
            <a:r>
              <a:rPr lang="ru-RU" sz="800" dirty="0" smtClean="0">
                <a:latin typeface="Arial" pitchFamily="34" charset="0"/>
              </a:rPr>
              <a:t> яхты установлены из-за того, что их номера закрыты другими яхтами </a:t>
            </a:r>
            <a:r>
              <a:rPr lang="en-US" sz="800" dirty="0" smtClean="0">
                <a:latin typeface="Arial" pitchFamily="34" charset="0"/>
              </a:rPr>
              <a:t>OCS</a:t>
            </a:r>
            <a:r>
              <a:rPr lang="ru-RU" sz="800" dirty="0" smtClean="0">
                <a:latin typeface="Arial" pitchFamily="34" charset="0"/>
              </a:rPr>
              <a:t>, а главный судья дает команду показать флаг «Х». </a:t>
            </a:r>
          </a:p>
          <a:p>
            <a:pPr eaLnBrk="1" hangingPunct="1">
              <a:lnSpc>
                <a:spcPct val="90000"/>
              </a:lnSpc>
            </a:pPr>
            <a:r>
              <a:rPr lang="ru-RU" sz="800" dirty="0" smtClean="0">
                <a:latin typeface="Arial" pitchFamily="34" charset="0"/>
              </a:rPr>
              <a:t>Главному судье сложно определить точку перехода от индивидуального отзыва (флаг «Х») к общему отзыву (флаг 1-ый заменяющий). Это «процентная игра»! Какой процент яхт </a:t>
            </a:r>
            <a:r>
              <a:rPr lang="en-US" sz="800" dirty="0" smtClean="0">
                <a:latin typeface="Arial" pitchFamily="34" charset="0"/>
              </a:rPr>
              <a:t>OCS</a:t>
            </a:r>
            <a:r>
              <a:rPr lang="ru-RU" sz="800" dirty="0" smtClean="0">
                <a:latin typeface="Arial" pitchFamily="34" charset="0"/>
              </a:rPr>
              <a:t> должен быть не идентифицирован, чтобы принять решение в пользу общего отзыва? </a:t>
            </a:r>
          </a:p>
          <a:p>
            <a:pPr eaLnBrk="1" hangingPunct="1">
              <a:lnSpc>
                <a:spcPct val="90000"/>
              </a:lnSpc>
            </a:pPr>
            <a:r>
              <a:rPr lang="ru-RU" sz="800" dirty="0" smtClean="0">
                <a:latin typeface="Arial" pitchFamily="34" charset="0"/>
              </a:rPr>
              <a:t>Другой фактор, который надо учитывать – хотя несколько яхт и </a:t>
            </a:r>
            <a:r>
              <a:rPr lang="ru-RU" sz="800" dirty="0" err="1" smtClean="0">
                <a:latin typeface="Arial" pitchFamily="34" charset="0"/>
              </a:rPr>
              <a:t>фальстартовали</a:t>
            </a:r>
            <a:r>
              <a:rPr lang="ru-RU" sz="800" dirty="0" smtClean="0">
                <a:latin typeface="Arial" pitchFamily="34" charset="0"/>
              </a:rPr>
              <a:t>, но подавляющее большинство флота взяло совершенно нормальный старт.  Сигнал общего отзыва для таких яхт - это наказание.</a:t>
            </a:r>
          </a:p>
          <a:p>
            <a:pPr eaLnBrk="1" hangingPunct="1">
              <a:lnSpc>
                <a:spcPct val="90000"/>
              </a:lnSpc>
            </a:pPr>
            <a:r>
              <a:rPr lang="ru-RU" sz="800" dirty="0" smtClean="0">
                <a:latin typeface="Arial" pitchFamily="34" charset="0"/>
              </a:rPr>
              <a:t>Очень непросто дать готовое решение этой проблемы, кроме как сказать, что если главный судья решил, что старт «справедливый», то следует позволить гонке продолжаться и при необходимости показать флаг «Х». Несправедливый старт – если яхта (или яхты) получают преимущество перед другими участниками, пересекая линию до стартового сигнала, и не могут быть легко установлены. В таких условиях у главного судьи, вероятно, не будет другого выбора, как дать сигнал общего отзыва.</a:t>
            </a:r>
          </a:p>
          <a:p>
            <a:pPr eaLnBrk="1" hangingPunct="1">
              <a:lnSpc>
                <a:spcPct val="90000"/>
              </a:lnSpc>
            </a:pPr>
            <a:endParaRPr lang="pl-PL" sz="800" b="1" dirty="0" smtClean="0">
              <a:latin typeface="Arial" pitchFamily="34" charset="0"/>
            </a:endParaRPr>
          </a:p>
          <a:p>
            <a:pPr eaLnBrk="1" hangingPunct="1">
              <a:lnSpc>
                <a:spcPct val="90000"/>
              </a:lnSpc>
            </a:pPr>
            <a:r>
              <a:rPr lang="ru-RU" sz="800" b="1" dirty="0" smtClean="0">
                <a:latin typeface="Arial" pitchFamily="34" charset="0"/>
              </a:rPr>
              <a:t>Общий отзыв при наказывающих флагах</a:t>
            </a:r>
          </a:p>
          <a:p>
            <a:pPr eaLnBrk="1" hangingPunct="1">
              <a:lnSpc>
                <a:spcPct val="90000"/>
              </a:lnSpc>
            </a:pPr>
            <a:r>
              <a:rPr lang="ru-RU" sz="800" dirty="0" smtClean="0">
                <a:latin typeface="Arial" pitchFamily="34" charset="0"/>
              </a:rPr>
              <a:t>За исключением наказания по черному флагу, все яхты могут стартовать в гонке после общего отзыва. Некоторые могут получить наказание 20%, если использовался флаг «</a:t>
            </a:r>
            <a:r>
              <a:rPr lang="en-US" sz="800" dirty="0" smtClean="0">
                <a:latin typeface="Arial" pitchFamily="34" charset="0"/>
              </a:rPr>
              <a:t>Z</a:t>
            </a:r>
            <a:r>
              <a:rPr lang="ru-RU" sz="800" dirty="0" smtClean="0">
                <a:latin typeface="Arial" pitchFamily="34" charset="0"/>
              </a:rPr>
              <a:t>».</a:t>
            </a:r>
          </a:p>
          <a:p>
            <a:pPr eaLnBrk="1" hangingPunct="1">
              <a:lnSpc>
                <a:spcPct val="90000"/>
              </a:lnSpc>
            </a:pPr>
            <a:r>
              <a:rPr lang="en-US" sz="800" dirty="0" smtClean="0">
                <a:latin typeface="Arial" pitchFamily="34" charset="0"/>
              </a:rPr>
              <a:t>BFD </a:t>
            </a:r>
            <a:r>
              <a:rPr lang="ru-RU" sz="800" dirty="0" smtClean="0">
                <a:latin typeface="Arial" pitchFamily="34" charset="0"/>
              </a:rPr>
              <a:t>может оказать разрушительный эффект на общий результат яхты в соревновании. Главному судье следует быть очень осторожным, давая старт, при котором велика вероятность большого количества яхт выше линии и последующего общего отзыва. Составление окончательного списка яхт </a:t>
            </a:r>
            <a:r>
              <a:rPr lang="en-US" sz="800" dirty="0" smtClean="0">
                <a:latin typeface="Arial" pitchFamily="34" charset="0"/>
              </a:rPr>
              <a:t>BFD</a:t>
            </a:r>
            <a:r>
              <a:rPr lang="ru-RU" sz="800" dirty="0" smtClean="0">
                <a:latin typeface="Arial" pitchFamily="34" charset="0"/>
              </a:rPr>
              <a:t> и вывешивания его на судне ГК потребует некоторого времени. Все это должно быть сделано до начала следующей стартовой процедуры.</a:t>
            </a:r>
          </a:p>
          <a:p>
            <a:pPr eaLnBrk="1" hangingPunct="1">
              <a:lnSpc>
                <a:spcPct val="90000"/>
              </a:lnSpc>
            </a:pPr>
            <a:r>
              <a:rPr lang="ru-RU" sz="800" dirty="0" smtClean="0">
                <a:latin typeface="Arial" pitchFamily="34" charset="0"/>
              </a:rPr>
              <a:t>Хороший главный судья в таких условиях предпочтет в последний момент дать сигнал откладывания, таким образом избегая старта и всех описанных выше последствий.</a:t>
            </a:r>
          </a:p>
          <a:p>
            <a:pPr eaLnBrk="1" hangingPunct="1">
              <a:lnSpc>
                <a:spcPct val="90000"/>
              </a:lnSpc>
            </a:pPr>
            <a:endParaRPr lang="pl-PL" sz="800" b="1" dirty="0" smtClean="0">
              <a:latin typeface="Arial" pitchFamily="34" charset="0"/>
            </a:endParaRPr>
          </a:p>
          <a:p>
            <a:pPr eaLnBrk="1" hangingPunct="1">
              <a:lnSpc>
                <a:spcPct val="90000"/>
              </a:lnSpc>
            </a:pPr>
            <a:r>
              <a:rPr lang="ru-RU" sz="800" b="1" dirty="0" smtClean="0">
                <a:latin typeface="Arial" pitchFamily="34" charset="0"/>
              </a:rPr>
              <a:t>Действия после общего отзыва</a:t>
            </a:r>
            <a:endParaRPr lang="en-GB" sz="800" dirty="0" smtClean="0">
              <a:latin typeface="Arial" pitchFamily="34" charset="0"/>
            </a:endParaRPr>
          </a:p>
          <a:p>
            <a:pPr eaLnBrk="1" hangingPunct="1">
              <a:lnSpc>
                <a:spcPct val="90000"/>
              </a:lnSpc>
            </a:pPr>
            <a:r>
              <a:rPr lang="ru-RU" sz="800" dirty="0" smtClean="0">
                <a:latin typeface="Arial" pitchFamily="34" charset="0"/>
              </a:rPr>
              <a:t>Флаг 1-ый заменяющий остается поднятым, пока не останется 1 минута до следующего сигнала. Это может быть сигнал «Предупреждение» для повторного старта гонки, или он может быть заменен одним из сигналов откладывания.</a:t>
            </a:r>
          </a:p>
          <a:p>
            <a:pPr eaLnBrk="1" hangingPunct="1">
              <a:lnSpc>
                <a:spcPct val="90000"/>
              </a:lnSpc>
            </a:pPr>
            <a:r>
              <a:rPr lang="ru-RU" sz="800" dirty="0" smtClean="0">
                <a:latin typeface="Arial" pitchFamily="34" charset="0"/>
              </a:rPr>
              <a:t>Если нет изменений дистанции или других причин для задержки, главному судье следует приготовиться к сигналу «Предупреждение», как только флот вернется в стартовую зону. Для ускорения этого многие главные судьи отправляют быстроходный катер пройти перед яхтами, показывая флаг 1-ый заменяющий, чтобы весь флот как можно скорее вернулся в зону старта.</a:t>
            </a:r>
          </a:p>
          <a:p>
            <a:pPr eaLnBrk="1" hangingPunct="1">
              <a:lnSpc>
                <a:spcPct val="90000"/>
              </a:lnSpc>
            </a:pPr>
            <a:endParaRPr lang="pl-PL" sz="800" b="1" dirty="0" smtClean="0">
              <a:latin typeface="Arial" pitchFamily="34" charset="0"/>
            </a:endParaRPr>
          </a:p>
          <a:p>
            <a:pPr eaLnBrk="1" hangingPunct="1">
              <a:lnSpc>
                <a:spcPct val="90000"/>
              </a:lnSpc>
            </a:pPr>
            <a:r>
              <a:rPr lang="ru-RU" sz="800" b="1" dirty="0" smtClean="0">
                <a:latin typeface="Arial" pitchFamily="34" charset="0"/>
              </a:rPr>
              <a:t>Новый старт</a:t>
            </a:r>
            <a:endParaRPr lang="en-GB" sz="800" dirty="0" smtClean="0">
              <a:latin typeface="Arial" pitchFamily="34" charset="0"/>
            </a:endParaRPr>
          </a:p>
          <a:p>
            <a:pPr eaLnBrk="1" hangingPunct="1">
              <a:lnSpc>
                <a:spcPct val="90000"/>
              </a:lnSpc>
            </a:pPr>
            <a:r>
              <a:rPr lang="ru-RU" sz="800" dirty="0" smtClean="0">
                <a:latin typeface="Arial" pitchFamily="34" charset="0"/>
              </a:rPr>
              <a:t>Когда гоночный комитет готов, и большинство яхт флота вернулись в зону старта, флаг 1-ый заменяющий можно опустить с одним звуковым сигналом. Ровно через одну минуту после этого подается новый сигнал «Предупреждение», начинающий новую стартовую процедуру.</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4147" name="Rectangle 7"/>
          <p:cNvSpPr>
            <a:spLocks noGrp="1" noChangeArrowheads="1"/>
          </p:cNvSpPr>
          <p:nvPr>
            <p:ph type="sldNum" sz="quarter" idx="5"/>
          </p:nvPr>
        </p:nvSpPr>
        <p:spPr/>
        <p:txBody>
          <a:bodyPr/>
          <a:lstStyle/>
          <a:p>
            <a:pPr>
              <a:defRPr/>
            </a:pPr>
            <a:fld id="{3408433B-2DA9-4BC4-94B0-D100146A8334}" type="slidenum">
              <a:rPr lang="en-GB" smtClean="0">
                <a:latin typeface="Arial" pitchFamily="34" charset="0"/>
              </a:rPr>
              <a:pPr>
                <a:defRPr/>
              </a:pPr>
              <a:t>51</a:t>
            </a:fld>
            <a:endParaRPr lang="en-GB" smtClean="0">
              <a:latin typeface="Arial" pitchFamily="34" charset="0"/>
            </a:endParaRPr>
          </a:p>
        </p:txBody>
      </p:sp>
      <p:sp>
        <p:nvSpPr>
          <p:cNvPr id="134148" name="Rectangle 2"/>
          <p:cNvSpPr>
            <a:spLocks noGrp="1" noRot="1" noChangeAspect="1" noChangeArrowheads="1" noTextEdit="1"/>
          </p:cNvSpPr>
          <p:nvPr>
            <p:ph type="sldImg"/>
          </p:nvPr>
        </p:nvSpPr>
        <p:spPr>
          <a:xfrm>
            <a:off x="1979613" y="125413"/>
            <a:ext cx="2897187" cy="2171700"/>
          </a:xfrm>
          <a:ln/>
        </p:spPr>
      </p:sp>
      <p:sp>
        <p:nvSpPr>
          <p:cNvPr id="134149"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Контроль гонки после старта</a:t>
            </a:r>
            <a:endParaRPr lang="en-GB" dirty="0" smtClean="0">
              <a:latin typeface="Arial" pitchFamily="34" charset="0"/>
            </a:endParaRPr>
          </a:p>
          <a:p>
            <a:pPr eaLnBrk="1" hangingPunct="1"/>
            <a:r>
              <a:rPr lang="ru-RU" dirty="0" smtClean="0">
                <a:latin typeface="Arial" pitchFamily="34" charset="0"/>
              </a:rPr>
              <a:t>Как только флот начал движение на первом участке дистанции, главный судья на дистанции должен переключить свое внимание на другие проблемы. Существуют несколько ситуаций, которые могут возникнуть в течение гонки, помешать ее проведению и создать проблемы для спортсменов. Внимательно наблюдая за ситуацией на дистанции и собирая информацию с катеров-установщиков знаков со всей зоны гонок, хороший главный судья должен предвидеть проблемы до того, как они достигнут критической фазы. </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Некоторые ситуации, которые могут помешать хорошо начавшейся гонке:</a:t>
            </a:r>
            <a:endParaRPr lang="en-GB" dirty="0" smtClean="0">
              <a:latin typeface="Arial" pitchFamily="34" charset="0"/>
            </a:endParaRPr>
          </a:p>
          <a:p>
            <a:pPr eaLnBrk="1" hangingPunct="1">
              <a:buFontTx/>
              <a:buChar char="•"/>
            </a:pPr>
            <a:r>
              <a:rPr lang="ru-RU" dirty="0" smtClean="0">
                <a:latin typeface="Arial" pitchFamily="34" charset="0"/>
              </a:rPr>
              <a:t> Значительное снижение скорости ветра, при котором невозможно закончить гонку в контрольное время, и по этой причине гонка может быть «потеряна».</a:t>
            </a:r>
            <a:endParaRPr lang="en-GB" dirty="0" smtClean="0">
              <a:latin typeface="Arial" pitchFamily="34" charset="0"/>
            </a:endParaRPr>
          </a:p>
          <a:p>
            <a:pPr eaLnBrk="1" hangingPunct="1">
              <a:buFontTx/>
              <a:buChar char="•"/>
            </a:pPr>
            <a:r>
              <a:rPr lang="ru-RU" dirty="0" smtClean="0">
                <a:latin typeface="Arial" pitchFamily="34" charset="0"/>
              </a:rPr>
              <a:t> Увеличение скорости ветра; опасность для жизни, превращающая гонку в борьбу за выживание. В такой ситуации возникает вопрос: способны или нет катера обеспечения безопасно выполнять свои обязанности.</a:t>
            </a:r>
            <a:r>
              <a:rPr lang="ru-RU" dirty="0" smtClean="0">
                <a:latin typeface="Times New Roman" pitchFamily="18" charset="0"/>
              </a:rPr>
              <a:t> </a:t>
            </a:r>
          </a:p>
          <a:p>
            <a:pPr eaLnBrk="1" hangingPunct="1">
              <a:buFontTx/>
              <a:buChar char="•"/>
            </a:pPr>
            <a:r>
              <a:rPr lang="ru-RU" dirty="0" smtClean="0">
                <a:latin typeface="Arial" pitchFamily="34" charset="0"/>
              </a:rPr>
              <a:t> Изменил ли ветер направление?</a:t>
            </a:r>
            <a:r>
              <a:rPr lang="ru-RU" dirty="0" smtClean="0">
                <a:latin typeface="Times New Roman" pitchFamily="18" charset="0"/>
              </a:rPr>
              <a:t> </a:t>
            </a:r>
            <a:r>
              <a:rPr lang="ru-RU" dirty="0" smtClean="0">
                <a:latin typeface="Arial" pitchFamily="34" charset="0"/>
              </a:rPr>
              <a:t>Это может означать необходимость корректировки дистанции в соответствии с новым направлением ветра.</a:t>
            </a:r>
            <a:r>
              <a:rPr lang="ru-RU" dirty="0" smtClean="0">
                <a:latin typeface="Times New Roman" pitchFamily="18" charset="0"/>
              </a:rPr>
              <a:t> </a:t>
            </a:r>
          </a:p>
          <a:p>
            <a:pPr eaLnBrk="1" hangingPunct="1">
              <a:buFontTx/>
              <a:buChar char="•"/>
            </a:pPr>
            <a:r>
              <a:rPr lang="ru-RU" dirty="0" smtClean="0">
                <a:latin typeface="Arial" pitchFamily="34" charset="0"/>
              </a:rPr>
              <a:t> Все знаки на своих местах? Держат ли якоря на приливе? Все знаки хорошо видны спортсменам?</a:t>
            </a:r>
            <a:r>
              <a:rPr lang="ru-RU" dirty="0" smtClean="0">
                <a:latin typeface="Times New Roman" pitchFamily="18" charset="0"/>
              </a:rPr>
              <a:t> </a:t>
            </a:r>
          </a:p>
          <a:p>
            <a:pPr eaLnBrk="1" hangingPunct="1"/>
            <a:endParaRPr lang="ru-RU" dirty="0" smtClean="0">
              <a:latin typeface="Arial" pitchFamily="34" charset="0"/>
            </a:endParaRPr>
          </a:p>
          <a:p>
            <a:pPr eaLnBrk="1" hangingPunct="1"/>
            <a:r>
              <a:rPr lang="ru-RU" dirty="0" smtClean="0">
                <a:latin typeface="Arial" pitchFamily="34" charset="0"/>
              </a:rPr>
              <a:t>Другие обязанности включают в себя запись мест яхт в течении гонки. На многих соревнованиях это делается в конце каждого круга дистанции, но на некоторых соревнованиях высокого уровня порядок прохождения яхт фиксируется на каждом знаке.</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Существуют различные методы, с помощью которых главный судья на дистанции может обеспечить надлежащее проведение гонки.</a:t>
            </a:r>
            <a:endParaRPr lang="en-GB" dirty="0" smtClean="0">
              <a:latin typeface="Arial" pitchFamily="34" charset="0"/>
            </a:endParaRPr>
          </a:p>
          <a:p>
            <a:pPr eaLnBrk="1" hangingPunct="1">
              <a:buFontTx/>
              <a:buChar char="•"/>
            </a:pPr>
            <a:r>
              <a:rPr lang="ru-RU" dirty="0" smtClean="0">
                <a:latin typeface="Arial" pitchFamily="34" charset="0"/>
              </a:rPr>
              <a:t> Сокращение дистанции </a:t>
            </a:r>
            <a:r>
              <a:rPr lang="en-GB" dirty="0" smtClean="0">
                <a:latin typeface="Arial" pitchFamily="34" charset="0"/>
              </a:rPr>
              <a:t> – </a:t>
            </a:r>
            <a:r>
              <a:rPr lang="ru-RU" dirty="0" smtClean="0">
                <a:latin typeface="Arial" pitchFamily="34" charset="0"/>
              </a:rPr>
              <a:t>флаг</a:t>
            </a:r>
            <a:r>
              <a:rPr lang="en-GB" dirty="0" smtClean="0">
                <a:latin typeface="Arial" pitchFamily="34" charset="0"/>
              </a:rPr>
              <a:t> </a:t>
            </a:r>
            <a:r>
              <a:rPr lang="ru-RU" dirty="0" smtClean="0">
                <a:latin typeface="Arial" pitchFamily="34" charset="0"/>
              </a:rPr>
              <a:t>«</a:t>
            </a:r>
            <a:r>
              <a:rPr lang="en-GB" dirty="0" smtClean="0">
                <a:latin typeface="Arial" pitchFamily="34" charset="0"/>
              </a:rPr>
              <a:t>S</a:t>
            </a:r>
            <a:r>
              <a:rPr lang="ru-RU" dirty="0" smtClean="0">
                <a:latin typeface="Arial" pitchFamily="34" charset="0"/>
              </a:rPr>
              <a:t>»</a:t>
            </a:r>
            <a:r>
              <a:rPr lang="pl-PL" dirty="0" smtClean="0">
                <a:latin typeface="Arial" pitchFamily="34" charset="0"/>
              </a:rPr>
              <a:t> (</a:t>
            </a:r>
            <a:r>
              <a:rPr lang="ru-RU" dirty="0" smtClean="0">
                <a:latin typeface="Arial" pitchFamily="34" charset="0"/>
              </a:rPr>
              <a:t>не рекомендуется на крупных соревнованиях</a:t>
            </a:r>
            <a:r>
              <a:rPr lang="pl-PL" dirty="0" smtClean="0">
                <a:latin typeface="Arial" pitchFamily="34" charset="0"/>
              </a:rPr>
              <a:t>; </a:t>
            </a:r>
            <a:r>
              <a:rPr lang="ru-RU" dirty="0" smtClean="0">
                <a:latin typeface="Arial" pitchFamily="34" charset="0"/>
              </a:rPr>
              <a:t>необходимо описать в гоночной инструкции, если флаг</a:t>
            </a:r>
            <a:r>
              <a:rPr lang="en-GB" dirty="0" smtClean="0">
                <a:latin typeface="Arial" pitchFamily="34" charset="0"/>
              </a:rPr>
              <a:t> </a:t>
            </a:r>
            <a:r>
              <a:rPr lang="ru-RU" dirty="0" smtClean="0">
                <a:latin typeface="Arial" pitchFamily="34" charset="0"/>
              </a:rPr>
              <a:t>«</a:t>
            </a:r>
            <a:r>
              <a:rPr lang="en-GB" dirty="0" smtClean="0">
                <a:latin typeface="Arial" pitchFamily="34" charset="0"/>
              </a:rPr>
              <a:t>S</a:t>
            </a:r>
            <a:r>
              <a:rPr lang="ru-RU" dirty="0" smtClean="0">
                <a:latin typeface="Arial" pitchFamily="34" charset="0"/>
              </a:rPr>
              <a:t>» не применяется</a:t>
            </a:r>
            <a:r>
              <a:rPr lang="pl-PL" dirty="0" smtClean="0">
                <a:latin typeface="Arial" pitchFamily="34" charset="0"/>
              </a:rPr>
              <a:t>)</a:t>
            </a:r>
            <a:endParaRPr lang="en-GB" dirty="0" smtClean="0">
              <a:latin typeface="Arial" pitchFamily="34" charset="0"/>
            </a:endParaRPr>
          </a:p>
          <a:p>
            <a:pPr eaLnBrk="1" hangingPunct="1">
              <a:buFontTx/>
              <a:buChar char="•"/>
            </a:pPr>
            <a:r>
              <a:rPr lang="ru-RU" dirty="0" smtClean="0">
                <a:latin typeface="Arial" pitchFamily="34" charset="0"/>
              </a:rPr>
              <a:t> Корректировка дистанции в соответствии с новым ветром </a:t>
            </a:r>
            <a:endParaRPr lang="en-GB" dirty="0" smtClean="0">
              <a:latin typeface="Arial" pitchFamily="34" charset="0"/>
            </a:endParaRPr>
          </a:p>
          <a:p>
            <a:pPr eaLnBrk="1" hangingPunct="1">
              <a:buFontTx/>
              <a:buChar char="•"/>
            </a:pPr>
            <a:r>
              <a:rPr lang="ru-RU" dirty="0" smtClean="0">
                <a:latin typeface="Arial" pitchFamily="34" charset="0"/>
              </a:rPr>
              <a:t> Замена отсутствующего знака</a:t>
            </a:r>
            <a:endParaRPr lang="en-GB" dirty="0" smtClean="0">
              <a:latin typeface="Arial" pitchFamily="34" charset="0"/>
            </a:endParaRPr>
          </a:p>
          <a:p>
            <a:pPr eaLnBrk="1" hangingPunct="1">
              <a:buFontTx/>
              <a:buChar char="•"/>
            </a:pPr>
            <a:r>
              <a:rPr lang="ru-RU" dirty="0" smtClean="0">
                <a:latin typeface="Arial" pitchFamily="34" charset="0"/>
              </a:rPr>
              <a:t> Прекращение гонки – это самое последнее средство! </a:t>
            </a:r>
            <a:endParaRPr lang="en-GB" dirty="0" smtClean="0">
              <a:latin typeface="Arial" pitchFamily="34" charset="0"/>
            </a:endParaRPr>
          </a:p>
          <a:p>
            <a:pPr eaLnBrk="1" hangingPunct="1"/>
            <a:r>
              <a:rPr lang="ru-RU" dirty="0" smtClean="0">
                <a:latin typeface="Arial" pitchFamily="34" charset="0"/>
              </a:rPr>
              <a:t>Тщательно наблюдая и принимая решительные меры на ранних стадиях, можно улучшить и сохранить много гонок. </a:t>
            </a:r>
            <a:endParaRPr lang="en-GB"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5171" name="Rectangle 7"/>
          <p:cNvSpPr>
            <a:spLocks noGrp="1" noChangeArrowheads="1"/>
          </p:cNvSpPr>
          <p:nvPr>
            <p:ph type="sldNum" sz="quarter" idx="5"/>
          </p:nvPr>
        </p:nvSpPr>
        <p:spPr/>
        <p:txBody>
          <a:bodyPr/>
          <a:lstStyle/>
          <a:p>
            <a:pPr>
              <a:defRPr/>
            </a:pPr>
            <a:fld id="{F0AE1F8A-0D1C-40DA-A6E6-1F9DF1128C15}" type="slidenum">
              <a:rPr lang="en-GB" smtClean="0">
                <a:latin typeface="Arial" pitchFamily="34" charset="0"/>
              </a:rPr>
              <a:pPr>
                <a:defRPr/>
              </a:pPr>
              <a:t>52</a:t>
            </a:fld>
            <a:endParaRPr lang="en-GB" smtClean="0">
              <a:latin typeface="Arial" pitchFamily="34" charset="0"/>
            </a:endParaRPr>
          </a:p>
        </p:txBody>
      </p:sp>
      <p:sp>
        <p:nvSpPr>
          <p:cNvPr id="135172" name="Rectangle 2"/>
          <p:cNvSpPr>
            <a:spLocks noGrp="1" noRot="1" noChangeAspect="1" noChangeArrowheads="1" noTextEdit="1"/>
          </p:cNvSpPr>
          <p:nvPr>
            <p:ph type="sldImg"/>
          </p:nvPr>
        </p:nvSpPr>
        <p:spPr>
          <a:xfrm>
            <a:off x="1979613" y="125413"/>
            <a:ext cx="2897187" cy="2171700"/>
          </a:xfrm>
          <a:ln/>
        </p:spPr>
      </p:sp>
      <p:sp>
        <p:nvSpPr>
          <p:cNvPr id="135173" name="Rectangle 3"/>
          <p:cNvSpPr>
            <a:spLocks noGrp="1" noChangeAspect="1" noChangeArrowheads="1"/>
          </p:cNvSpPr>
          <p:nvPr>
            <p:ph type="body" idx="1"/>
          </p:nvPr>
        </p:nvSpPr>
        <p:spPr>
          <a:noFill/>
          <a:ln/>
        </p:spPr>
        <p:txBody>
          <a:bodyPr/>
          <a:lstStyle/>
          <a:p>
            <a:pPr eaLnBrk="1" hangingPunct="1">
              <a:lnSpc>
                <a:spcPct val="90000"/>
              </a:lnSpc>
            </a:pPr>
            <a:r>
              <a:rPr lang="ru-RU" sz="900" b="1" dirty="0" smtClean="0">
                <a:latin typeface="Arial" pitchFamily="34" charset="0"/>
                <a:cs typeface="Arial" pitchFamily="34" charset="0"/>
              </a:rPr>
              <a:t>Прекращение</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гонки </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Флаг</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a:t>
            </a:r>
            <a:r>
              <a:rPr lang="en-GB" sz="900" b="1" dirty="0" smtClean="0">
                <a:latin typeface="Arial" pitchFamily="34" charset="0"/>
                <a:cs typeface="Arial" pitchFamily="34" charset="0"/>
              </a:rPr>
              <a:t>N</a:t>
            </a:r>
            <a:r>
              <a:rPr lang="ru-RU" sz="900" b="1" dirty="0" smtClean="0">
                <a:latin typeface="Arial" pitchFamily="34" charset="0"/>
                <a:cs typeface="Arial" pitchFamily="34" charset="0"/>
              </a:rPr>
              <a:t>»</a:t>
            </a:r>
            <a:endParaRPr lang="en-GB" sz="900" dirty="0" smtClean="0">
              <a:latin typeface="Arial" pitchFamily="34" charset="0"/>
              <a:cs typeface="Arial" pitchFamily="34" charset="0"/>
            </a:endParaRPr>
          </a:p>
          <a:p>
            <a:pPr eaLnBrk="1" hangingPunct="1">
              <a:lnSpc>
                <a:spcPct val="90000"/>
              </a:lnSpc>
            </a:pPr>
            <a:r>
              <a:rPr lang="ru-RU" sz="900" dirty="0" smtClean="0">
                <a:latin typeface="Arial" pitchFamily="34" charset="0"/>
                <a:cs typeface="Arial" pitchFamily="34" charset="0"/>
              </a:rPr>
              <a:t>Флаг «</a:t>
            </a:r>
            <a:r>
              <a:rPr lang="en-GB" sz="900" dirty="0" smtClean="0">
                <a:latin typeface="Arial" pitchFamily="34" charset="0"/>
                <a:cs typeface="Arial" pitchFamily="34" charset="0"/>
              </a:rPr>
              <a:t>N</a:t>
            </a:r>
            <a:r>
              <a:rPr lang="ru-RU" sz="900" dirty="0" smtClean="0">
                <a:latin typeface="Arial" pitchFamily="34" charset="0"/>
                <a:cs typeface="Arial" pitchFamily="34" charset="0"/>
              </a:rPr>
              <a:t>» без дополнительных флагов может применяться только после старта. Это значит, что гонка прекращена, и новый старт будет дан, как только появится практическая возможность. </a:t>
            </a:r>
          </a:p>
          <a:p>
            <a:pPr eaLnBrk="1" hangingPunct="1">
              <a:lnSpc>
                <a:spcPct val="90000"/>
              </a:lnSpc>
            </a:pPr>
            <a:endParaRPr lang="en-GB" sz="900" dirty="0" smtClean="0">
              <a:latin typeface="Arial" pitchFamily="34" charset="0"/>
              <a:cs typeface="Arial" pitchFamily="34" charset="0"/>
            </a:endParaRPr>
          </a:p>
          <a:p>
            <a:pPr eaLnBrk="1" hangingPunct="1">
              <a:lnSpc>
                <a:spcPct val="90000"/>
              </a:lnSpc>
            </a:pPr>
            <a:r>
              <a:rPr lang="ru-RU" sz="900" b="1" dirty="0" smtClean="0">
                <a:latin typeface="Arial" pitchFamily="34" charset="0"/>
                <a:cs typeface="Arial" pitchFamily="34" charset="0"/>
              </a:rPr>
              <a:t>Прекращение гонки – Флаг </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a:t>
            </a:r>
            <a:r>
              <a:rPr lang="en-GB" sz="900" b="1" dirty="0" smtClean="0">
                <a:latin typeface="Arial" pitchFamily="34" charset="0"/>
                <a:cs typeface="Arial" pitchFamily="34" charset="0"/>
              </a:rPr>
              <a:t>N </a:t>
            </a:r>
            <a:r>
              <a:rPr lang="ru-RU" sz="900" b="1" dirty="0" smtClean="0">
                <a:latin typeface="Arial" pitchFamily="34" charset="0"/>
                <a:cs typeface="Arial" pitchFamily="34" charset="0"/>
              </a:rPr>
              <a:t>над</a:t>
            </a:r>
            <a:r>
              <a:rPr lang="en-GB" sz="900" b="1" dirty="0" smtClean="0">
                <a:latin typeface="Arial" pitchFamily="34" charset="0"/>
                <a:cs typeface="Arial" pitchFamily="34" charset="0"/>
              </a:rPr>
              <a:t> H</a:t>
            </a:r>
            <a:r>
              <a:rPr lang="ru-RU" sz="900" b="1" dirty="0" smtClean="0">
                <a:latin typeface="Arial" pitchFamily="34" charset="0"/>
                <a:cs typeface="Arial" pitchFamily="34" charset="0"/>
              </a:rPr>
              <a:t>»</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и</a:t>
            </a:r>
            <a:r>
              <a:rPr lang="en-GB" sz="900" b="1" dirty="0" smtClean="0">
                <a:latin typeface="Arial" pitchFamily="34" charset="0"/>
                <a:cs typeface="Arial" pitchFamily="34" charset="0"/>
              </a:rPr>
              <a:t> </a:t>
            </a:r>
            <a:r>
              <a:rPr lang="ru-RU" sz="900" b="1" dirty="0" smtClean="0">
                <a:latin typeface="Arial" pitchFamily="34" charset="0"/>
                <a:cs typeface="Arial" pitchFamily="34" charset="0"/>
              </a:rPr>
              <a:t>«</a:t>
            </a:r>
            <a:r>
              <a:rPr lang="en-GB" sz="900" b="1" dirty="0" smtClean="0">
                <a:latin typeface="Arial" pitchFamily="34" charset="0"/>
                <a:cs typeface="Arial" pitchFamily="34" charset="0"/>
              </a:rPr>
              <a:t>N </a:t>
            </a:r>
            <a:r>
              <a:rPr lang="ru-RU" sz="900" b="1" dirty="0" smtClean="0">
                <a:latin typeface="Arial" pitchFamily="34" charset="0"/>
                <a:cs typeface="Arial" pitchFamily="34" charset="0"/>
              </a:rPr>
              <a:t>над</a:t>
            </a:r>
            <a:r>
              <a:rPr lang="en-GB" sz="900" b="1" dirty="0" smtClean="0">
                <a:latin typeface="Arial" pitchFamily="34" charset="0"/>
                <a:cs typeface="Arial" pitchFamily="34" charset="0"/>
              </a:rPr>
              <a:t> A</a:t>
            </a:r>
            <a:r>
              <a:rPr lang="ru-RU" sz="900" b="1" dirty="0" smtClean="0">
                <a:latin typeface="Arial" pitchFamily="34" charset="0"/>
                <a:cs typeface="Arial" pitchFamily="34" charset="0"/>
              </a:rPr>
              <a:t>»</a:t>
            </a:r>
            <a:endParaRPr lang="en-GB" sz="900" b="1" dirty="0" smtClean="0">
              <a:latin typeface="Arial" pitchFamily="34" charset="0"/>
              <a:cs typeface="Arial" pitchFamily="34" charset="0"/>
            </a:endParaRPr>
          </a:p>
          <a:p>
            <a:pPr eaLnBrk="1" hangingPunct="1">
              <a:lnSpc>
                <a:spcPct val="90000"/>
              </a:lnSpc>
            </a:pPr>
            <a:r>
              <a:rPr lang="ru-RU" sz="900" dirty="0" smtClean="0">
                <a:latin typeface="Arial" pitchFamily="34" charset="0"/>
                <a:cs typeface="Arial" pitchFamily="34" charset="0"/>
              </a:rPr>
              <a:t>Эти сигналы могут применяться в любое время, и до старта и после старта. Будьте осторожны, применяя их, потому что когда они используются самостоятельно, то действуют для всех классов. Может возникнуть необходимость определить область их действия, используя флаг класса.   </a:t>
            </a:r>
          </a:p>
          <a:p>
            <a:pPr eaLnBrk="1" hangingPunct="1">
              <a:lnSpc>
                <a:spcPct val="90000"/>
              </a:lnSpc>
            </a:pPr>
            <a:r>
              <a:rPr lang="ru-RU" sz="900" dirty="0" smtClean="0">
                <a:latin typeface="Arial" pitchFamily="34" charset="0"/>
                <a:cs typeface="Arial" pitchFamily="34" charset="0"/>
              </a:rPr>
              <a:t>Эти сигналы похожи на два сигнала откладывания гонки, которые так же используются с флагами </a:t>
            </a:r>
            <a:r>
              <a:rPr lang="en-GB" sz="900" dirty="0" smtClean="0">
                <a:latin typeface="Arial" pitchFamily="34" charset="0"/>
                <a:cs typeface="Arial" pitchFamily="34" charset="0"/>
              </a:rPr>
              <a:t> </a:t>
            </a:r>
            <a:r>
              <a:rPr lang="ru-RU" sz="900" dirty="0" smtClean="0">
                <a:latin typeface="Arial" pitchFamily="34" charset="0"/>
                <a:cs typeface="Arial" pitchFamily="34" charset="0"/>
              </a:rPr>
              <a:t>«</a:t>
            </a:r>
            <a:r>
              <a:rPr lang="en-GB" sz="900" dirty="0" smtClean="0">
                <a:latin typeface="Arial" pitchFamily="34" charset="0"/>
                <a:cs typeface="Arial" pitchFamily="34" charset="0"/>
              </a:rPr>
              <a:t>H</a:t>
            </a:r>
            <a:r>
              <a:rPr lang="ru-RU" sz="900" dirty="0" smtClean="0">
                <a:latin typeface="Arial" pitchFamily="34" charset="0"/>
                <a:cs typeface="Arial" pitchFamily="34" charset="0"/>
              </a:rPr>
              <a:t>»</a:t>
            </a:r>
            <a:r>
              <a:rPr lang="en-GB" sz="900" dirty="0" smtClean="0">
                <a:latin typeface="Arial" pitchFamily="34" charset="0"/>
                <a:cs typeface="Arial" pitchFamily="34" charset="0"/>
              </a:rPr>
              <a:t> </a:t>
            </a:r>
            <a:r>
              <a:rPr lang="ru-RU" sz="900" dirty="0" smtClean="0">
                <a:latin typeface="Arial" pitchFamily="34" charset="0"/>
                <a:cs typeface="Arial" pitchFamily="34" charset="0"/>
              </a:rPr>
              <a:t>и</a:t>
            </a:r>
            <a:r>
              <a:rPr lang="en-GB" sz="900" dirty="0" smtClean="0">
                <a:latin typeface="Arial" pitchFamily="34" charset="0"/>
                <a:cs typeface="Arial" pitchFamily="34" charset="0"/>
              </a:rPr>
              <a:t> </a:t>
            </a:r>
            <a:r>
              <a:rPr lang="ru-RU" sz="900" dirty="0" smtClean="0">
                <a:latin typeface="Arial" pitchFamily="34" charset="0"/>
                <a:cs typeface="Arial" pitchFamily="34" charset="0"/>
              </a:rPr>
              <a:t>«</a:t>
            </a:r>
            <a:r>
              <a:rPr lang="en-GB" sz="900" dirty="0" smtClean="0">
                <a:latin typeface="Arial" pitchFamily="34" charset="0"/>
                <a:cs typeface="Arial" pitchFamily="34" charset="0"/>
              </a:rPr>
              <a:t>A</a:t>
            </a:r>
            <a:r>
              <a:rPr lang="ru-RU" sz="900" dirty="0" smtClean="0">
                <a:latin typeface="Arial" pitchFamily="34" charset="0"/>
                <a:cs typeface="Arial" pitchFamily="34" charset="0"/>
              </a:rPr>
              <a:t>»</a:t>
            </a:r>
            <a:r>
              <a:rPr lang="en-GB" sz="900" dirty="0" smtClean="0">
                <a:latin typeface="Arial" pitchFamily="34" charset="0"/>
                <a:cs typeface="Arial" pitchFamily="34" charset="0"/>
              </a:rPr>
              <a:t>.</a:t>
            </a:r>
          </a:p>
          <a:p>
            <a:pPr eaLnBrk="1" hangingPunct="1">
              <a:lnSpc>
                <a:spcPct val="90000"/>
              </a:lnSpc>
            </a:pPr>
            <a:endParaRPr lang="en-GB" sz="900" dirty="0" smtClean="0">
              <a:latin typeface="Arial" pitchFamily="34" charset="0"/>
              <a:cs typeface="Arial" pitchFamily="34" charset="0"/>
            </a:endParaRPr>
          </a:p>
          <a:p>
            <a:pPr eaLnBrk="1" hangingPunct="1">
              <a:lnSpc>
                <a:spcPct val="90000"/>
              </a:lnSpc>
            </a:pPr>
            <a:r>
              <a:rPr lang="ru-RU" sz="900" b="1" dirty="0" smtClean="0">
                <a:latin typeface="Arial" pitchFamily="34" charset="0"/>
                <a:cs typeface="Arial" pitchFamily="34" charset="0"/>
              </a:rPr>
              <a:t>Последнее средство </a:t>
            </a:r>
          </a:p>
          <a:p>
            <a:pPr eaLnBrk="1" hangingPunct="1">
              <a:lnSpc>
                <a:spcPct val="90000"/>
              </a:lnSpc>
            </a:pPr>
            <a:r>
              <a:rPr lang="ru-RU" sz="900" dirty="0" smtClean="0">
                <a:latin typeface="Arial" pitchFamily="34" charset="0"/>
                <a:cs typeface="Arial" pitchFamily="34" charset="0"/>
              </a:rPr>
              <a:t>При использовании флага «</a:t>
            </a:r>
            <a:r>
              <a:rPr lang="en-US" sz="900" dirty="0" smtClean="0">
                <a:latin typeface="Arial" pitchFamily="34" charset="0"/>
                <a:cs typeface="Arial" pitchFamily="34" charset="0"/>
              </a:rPr>
              <a:t>N</a:t>
            </a:r>
            <a:r>
              <a:rPr lang="ru-RU" sz="900" dirty="0" smtClean="0">
                <a:latin typeface="Arial" pitchFamily="34" charset="0"/>
                <a:cs typeface="Arial" pitchFamily="34" charset="0"/>
              </a:rPr>
              <a:t>» гонка останавливается. В этом случае старший судья на дистанции сталкивается с рядом проблем, так как вскоре после старта какая-нибудь яхта быстро устанавливает лидерство над своими соперниками, соответственно, кто-то быстро становится замыкающей яхтой флота. Когда гонка останавливается при помощи этого сигнала, лидеру гонки это не понравится, в то время как последняя яхта будет приветствовать такое решение. </a:t>
            </a:r>
            <a:endParaRPr lang="en-GB" sz="900" dirty="0" smtClean="0">
              <a:latin typeface="Arial" pitchFamily="34" charset="0"/>
              <a:cs typeface="Arial" pitchFamily="34" charset="0"/>
            </a:endParaRPr>
          </a:p>
          <a:p>
            <a:pPr eaLnBrk="1" hangingPunct="1">
              <a:lnSpc>
                <a:spcPct val="90000"/>
              </a:lnSpc>
            </a:pPr>
            <a:r>
              <a:rPr lang="ru-RU" sz="900" dirty="0" smtClean="0">
                <a:latin typeface="Arial" pitchFamily="34" charset="0"/>
                <a:cs typeface="Arial" pitchFamily="34" charset="0"/>
              </a:rPr>
              <a:t>Для главного судьи это - «ситуация без выигрыша». </a:t>
            </a:r>
          </a:p>
          <a:p>
            <a:pPr eaLnBrk="1" hangingPunct="1">
              <a:lnSpc>
                <a:spcPct val="90000"/>
              </a:lnSpc>
            </a:pPr>
            <a:r>
              <a:rPr lang="ru-RU" sz="900" dirty="0" smtClean="0">
                <a:latin typeface="Arial" pitchFamily="34" charset="0"/>
                <a:cs typeface="Arial" pitchFamily="34" charset="0"/>
              </a:rPr>
              <a:t>Правило, которое позволяет старшему судье на дистанции прекратить гонку, требует чтобы он «рассмотрел последствия этого решения для всех яхт в гонке или в серии гонок» прежде чем он прекратит гонку, </a:t>
            </a:r>
            <a:r>
              <a:rPr lang="en-US" sz="900" dirty="0" smtClean="0">
                <a:latin typeface="Arial" pitchFamily="34" charset="0"/>
                <a:cs typeface="Arial" pitchFamily="34" charset="0"/>
              </a:rPr>
              <a:t>[</a:t>
            </a:r>
            <a:r>
              <a:rPr lang="ru-RU" sz="900" dirty="0" smtClean="0">
                <a:latin typeface="Arial" pitchFamily="34" charset="0"/>
                <a:cs typeface="Arial" pitchFamily="34" charset="0"/>
              </a:rPr>
              <a:t>если хотя бы одна из яхт уже финишировала</a:t>
            </a:r>
            <a:r>
              <a:rPr lang="en-US" sz="900" dirty="0" smtClean="0">
                <a:latin typeface="Arial" pitchFamily="34" charset="0"/>
                <a:cs typeface="Arial" pitchFamily="34" charset="0"/>
              </a:rPr>
              <a:t>]</a:t>
            </a:r>
            <a:r>
              <a:rPr lang="ru-RU" sz="900" dirty="0" smtClean="0">
                <a:latin typeface="Arial" pitchFamily="34" charset="0"/>
                <a:cs typeface="Arial" pitchFamily="34" charset="0"/>
              </a:rPr>
              <a:t>. Очень важно изучить правило, которое разрешает использование сигнала «Прекращение гонки». Это правило перечисляет пять причин для прекращения гонки:</a:t>
            </a:r>
          </a:p>
          <a:p>
            <a:pPr eaLnBrk="1" hangingPunct="1">
              <a:lnSpc>
                <a:spcPct val="90000"/>
              </a:lnSpc>
            </a:pPr>
            <a:endParaRPr lang="pl-PL" sz="900" dirty="0" smtClean="0">
              <a:latin typeface="Arial" pitchFamily="34" charset="0"/>
              <a:cs typeface="Arial" pitchFamily="34" charset="0"/>
            </a:endParaRPr>
          </a:p>
          <a:p>
            <a:pPr eaLnBrk="1" hangingPunct="1">
              <a:lnSpc>
                <a:spcPct val="90000"/>
              </a:lnSpc>
            </a:pPr>
            <a:r>
              <a:rPr lang="ru-RU" sz="900" dirty="0" smtClean="0">
                <a:latin typeface="Arial" pitchFamily="34" charset="0"/>
                <a:cs typeface="Arial" pitchFamily="34" charset="0"/>
              </a:rPr>
              <a:t>Каждый раз при использовании этого сигнала настоятельно рекомендуется следовать описанным ниже принципам, по крайней мере на крупных соревнованиях:</a:t>
            </a:r>
          </a:p>
          <a:p>
            <a:pPr eaLnBrk="1" hangingPunct="1">
              <a:lnSpc>
                <a:spcPct val="90000"/>
              </a:lnSpc>
            </a:pPr>
            <a:endParaRPr lang="pl-PL" sz="900" dirty="0" smtClean="0">
              <a:latin typeface="Arial" pitchFamily="34" charset="0"/>
              <a:cs typeface="Arial" pitchFamily="34" charset="0"/>
            </a:endParaRP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На первой половине первого участка дистанции - Гонка прекращается если ветер значительно изменил свое направление (больше чем на </a:t>
            </a:r>
            <a:r>
              <a:rPr lang="en-GB" sz="900" dirty="0" smtClean="0">
                <a:latin typeface="Arial" pitchFamily="34" charset="0"/>
                <a:cs typeface="Arial" pitchFamily="34" charset="0"/>
              </a:rPr>
              <a:t>25 </a:t>
            </a:r>
            <a:r>
              <a:rPr lang="ru-RU" sz="900" dirty="0" smtClean="0">
                <a:latin typeface="Arial" pitchFamily="34" charset="0"/>
                <a:cs typeface="Arial" pitchFamily="34" charset="0"/>
              </a:rPr>
              <a:t>градусов</a:t>
            </a:r>
            <a:r>
              <a:rPr lang="en-GB" sz="900" dirty="0" smtClean="0">
                <a:latin typeface="Arial" pitchFamily="34" charset="0"/>
                <a:cs typeface="Arial" pitchFamily="34" charset="0"/>
              </a:rPr>
              <a:t>)</a:t>
            </a:r>
            <a:r>
              <a:rPr lang="ru-RU" sz="900" dirty="0" smtClean="0">
                <a:latin typeface="Arial" pitchFamily="34" charset="0"/>
                <a:cs typeface="Arial" pitchFamily="34" charset="0"/>
              </a:rPr>
              <a:t> или стих</a:t>
            </a:r>
            <a:r>
              <a:rPr lang="en-GB" sz="900" dirty="0" smtClean="0">
                <a:latin typeface="Arial" pitchFamily="34" charset="0"/>
                <a:cs typeface="Arial" pitchFamily="34" charset="0"/>
              </a:rPr>
              <a:t>. </a:t>
            </a:r>
            <a:r>
              <a:rPr lang="ru-RU" sz="900" dirty="0" smtClean="0">
                <a:latin typeface="Arial" pitchFamily="34" charset="0"/>
                <a:cs typeface="Arial" pitchFamily="34" charset="0"/>
              </a:rPr>
              <a:t> Если это произошло позже, не останавливайте гонку и измените дистанцию.</a:t>
            </a:r>
            <a:endParaRPr lang="pl-PL" sz="900" dirty="0" smtClean="0">
              <a:latin typeface="Arial" pitchFamily="34" charset="0"/>
              <a:cs typeface="Arial" pitchFamily="34" charset="0"/>
            </a:endParaRP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Значительное уменьшение скорости ветра – Целесообразно прекратить гонку, если маловероятно, что лидирующая яхта достигнет знака 1 в течение контрольного времени для прохождения знака 1, или пройдет дистанцию в течение контрольного времени для всей дистанции, даже если появится новый ветер. </a:t>
            </a:r>
            <a:r>
              <a:rPr lang="en-GB" sz="900" dirty="0" smtClean="0">
                <a:latin typeface="Arial" pitchFamily="34" charset="0"/>
                <a:cs typeface="Arial" pitchFamily="34" charset="0"/>
              </a:rPr>
              <a:t> </a:t>
            </a:r>
            <a:r>
              <a:rPr lang="ru-RU" sz="900" dirty="0" smtClean="0">
                <a:latin typeface="Arial" pitchFamily="34" charset="0"/>
                <a:cs typeface="Arial" pitchFamily="34" charset="0"/>
              </a:rPr>
              <a:t>Необходимо учитывать возможность появления нового ветра. Чем больше времени проходит от начала гонки,  тем меньше вероятность ее прекращения. </a:t>
            </a:r>
            <a:endParaRPr lang="pl-PL" sz="900" dirty="0" smtClean="0">
              <a:latin typeface="Arial" pitchFamily="34" charset="0"/>
              <a:cs typeface="Arial" pitchFamily="34" charset="0"/>
            </a:endParaRP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Увеличение скорости ветра; опасность для жизни – Когда возникает опасность для жизни, гонка должна быть прекращена немедленно.  Необходимо рассчитать количество катеров для спасательных действий (без учета катеров занятых в текущем спасении). При принятии решения необходимо также учитывать верхний предел скорости ветра, установленный правилами класса,  и предварительно согласованный с ассоциацией класса и с проводящей организацией. </a:t>
            </a: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Неожиданное происшествие, делающее гонку несправедливой </a:t>
            </a:r>
            <a:r>
              <a:rPr lang="en-GB" sz="900" dirty="0" smtClean="0">
                <a:latin typeface="Arial" pitchFamily="34" charset="0"/>
                <a:cs typeface="Arial" pitchFamily="34" charset="0"/>
              </a:rPr>
              <a:t>–</a:t>
            </a:r>
            <a:r>
              <a:rPr lang="ru-RU" sz="900" dirty="0" smtClean="0">
                <a:latin typeface="Arial" pitchFamily="34" charset="0"/>
                <a:cs typeface="Arial" pitchFamily="34" charset="0"/>
              </a:rPr>
              <a:t>  Это может случиться, когда возникает какое-то внешнее воздействие, неблагоприятно влияющее на справедливость гонки. Такие инциденты не должны происходить на хорошо охраняемой зоне гонок Олимпийских игр. Гоночный комитет должен сделать все, чтобы посторонние суда не мешали проведению гонок. </a:t>
            </a: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Частые и сильные изменения направления ветра - В этих обстоятельствах гоночный комитет не может изменять дистанцию значительно или достаточно быстро для того, чтобы поддерживать гонку в соответствии с требуемым стандартом. Гонка должна быть прекращена. </a:t>
            </a:r>
          </a:p>
          <a:p>
            <a:pPr eaLnBrk="1" hangingPunct="1">
              <a:lnSpc>
                <a:spcPct val="90000"/>
              </a:lnSpc>
              <a:buFont typeface="Calibri" pitchFamily="34" charset="0"/>
              <a:buAutoNum type="arabicPeriod"/>
            </a:pPr>
            <a:r>
              <a:rPr lang="ru-RU" sz="900" dirty="0" smtClean="0">
                <a:latin typeface="Arial" pitchFamily="34" charset="0"/>
                <a:cs typeface="Arial" pitchFamily="34" charset="0"/>
              </a:rPr>
              <a:t> Для соревнований по виндсерфингу: Если </a:t>
            </a:r>
            <a:r>
              <a:rPr lang="ru-RU" sz="900" dirty="0" err="1" smtClean="0">
                <a:latin typeface="Arial" pitchFamily="34" charset="0"/>
                <a:cs typeface="Arial" pitchFamily="34" charset="0"/>
              </a:rPr>
              <a:t>пампинг</a:t>
            </a:r>
            <a:r>
              <a:rPr lang="ru-RU" sz="900" dirty="0" smtClean="0">
                <a:latin typeface="Arial" pitchFamily="34" charset="0"/>
                <a:cs typeface="Arial" pitchFamily="34" charset="0"/>
              </a:rPr>
              <a:t> становится основным средством движения, то гонка должна быть прекращена. </a:t>
            </a:r>
            <a:endParaRPr lang="en-GB" sz="900" dirty="0"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6195" name="Rectangle 7"/>
          <p:cNvSpPr>
            <a:spLocks noGrp="1" noChangeArrowheads="1"/>
          </p:cNvSpPr>
          <p:nvPr>
            <p:ph type="sldNum" sz="quarter" idx="5"/>
          </p:nvPr>
        </p:nvSpPr>
        <p:spPr/>
        <p:txBody>
          <a:bodyPr/>
          <a:lstStyle/>
          <a:p>
            <a:pPr>
              <a:defRPr/>
            </a:pPr>
            <a:fld id="{4B2D7AB7-53CF-48C6-AEC6-4C5847BBAFC9}" type="slidenum">
              <a:rPr lang="en-GB" smtClean="0">
                <a:latin typeface="Arial" pitchFamily="34" charset="0"/>
              </a:rPr>
              <a:pPr>
                <a:defRPr/>
              </a:pPr>
              <a:t>53</a:t>
            </a:fld>
            <a:endParaRPr lang="en-GB" smtClean="0">
              <a:latin typeface="Arial" pitchFamily="34" charset="0"/>
            </a:endParaRPr>
          </a:p>
        </p:txBody>
      </p:sp>
      <p:sp>
        <p:nvSpPr>
          <p:cNvPr id="136196" name="Rectangle 2"/>
          <p:cNvSpPr>
            <a:spLocks noGrp="1" noRot="1" noChangeAspect="1" noChangeArrowheads="1" noTextEdit="1"/>
          </p:cNvSpPr>
          <p:nvPr>
            <p:ph type="sldImg"/>
          </p:nvPr>
        </p:nvSpPr>
        <p:spPr>
          <a:xfrm>
            <a:off x="1981200" y="125413"/>
            <a:ext cx="2897188" cy="2171700"/>
          </a:xfrm>
          <a:ln/>
        </p:spPr>
      </p:sp>
      <p:sp>
        <p:nvSpPr>
          <p:cNvPr id="136197" name="Rectangle 3"/>
          <p:cNvSpPr>
            <a:spLocks noGrp="1" noChangeAspect="1" noChangeArrowheads="1"/>
          </p:cNvSpPr>
          <p:nvPr>
            <p:ph type="body" idx="1"/>
          </p:nvPr>
        </p:nvSpPr>
        <p:spPr>
          <a:noFill/>
          <a:ln/>
        </p:spPr>
        <p:txBody>
          <a:bodyPr/>
          <a:lstStyle/>
          <a:p>
            <a:pPr eaLnBrk="1" hangingPunct="1"/>
            <a:r>
              <a:rPr lang="ru-RU" sz="900" b="1" dirty="0" smtClean="0">
                <a:latin typeface="Arial" pitchFamily="34" charset="0"/>
              </a:rPr>
              <a:t>Изменение следующего участка дистанции</a:t>
            </a:r>
            <a:endParaRPr lang="en-GB" sz="900" dirty="0" smtClean="0">
              <a:latin typeface="Arial" pitchFamily="34" charset="0"/>
            </a:endParaRPr>
          </a:p>
          <a:p>
            <a:pPr eaLnBrk="1" hangingPunct="1"/>
            <a:r>
              <a:rPr lang="ru-RU" sz="900" dirty="0" smtClean="0">
                <a:latin typeface="Arial" pitchFamily="34" charset="0"/>
              </a:rPr>
              <a:t>Когда направление ветра значительно меняется, старший судья на дистанции может корректировать дистанцию в соответствии с новым направлением ветра. </a:t>
            </a:r>
          </a:p>
          <a:p>
            <a:pPr eaLnBrk="1" hangingPunct="1"/>
            <a:endParaRPr lang="en-GB" sz="900" dirty="0" smtClean="0">
              <a:latin typeface="Arial" pitchFamily="34" charset="0"/>
            </a:endParaRPr>
          </a:p>
          <a:p>
            <a:pPr eaLnBrk="1" hangingPunct="1"/>
            <a:r>
              <a:rPr lang="ru-RU" sz="900" dirty="0" smtClean="0">
                <a:latin typeface="Arial" pitchFamily="34" charset="0"/>
              </a:rPr>
              <a:t>Для этого требуется показать флаг «С» </a:t>
            </a:r>
            <a:r>
              <a:rPr lang="ru-RU" sz="900" dirty="0" err="1" smtClean="0">
                <a:latin typeface="Arial" pitchFamily="34" charset="0"/>
              </a:rPr>
              <a:t>с</a:t>
            </a:r>
            <a:r>
              <a:rPr lang="ru-RU" sz="900" dirty="0" smtClean="0">
                <a:latin typeface="Arial" pitchFamily="34" charset="0"/>
              </a:rPr>
              <a:t> повторяющимися звуковыми сигналами и вместе с:</a:t>
            </a:r>
            <a:r>
              <a:rPr lang="en-GB" sz="900" dirty="0" smtClean="0">
                <a:latin typeface="Arial" pitchFamily="34" charset="0"/>
              </a:rPr>
              <a:t> </a:t>
            </a:r>
          </a:p>
          <a:p>
            <a:pPr eaLnBrk="1" hangingPunct="1">
              <a:buFontTx/>
              <a:buChar char="•"/>
            </a:pPr>
            <a:r>
              <a:rPr lang="ru-RU" sz="900" dirty="0" smtClean="0">
                <a:latin typeface="Arial" pitchFamily="34" charset="0"/>
              </a:rPr>
              <a:t> Указанием магнитного курса на новое положение следующего знака </a:t>
            </a:r>
          </a:p>
          <a:p>
            <a:pPr eaLnBrk="1" hangingPunct="1"/>
            <a:r>
              <a:rPr lang="ru-RU" sz="900" dirty="0" smtClean="0">
                <a:latin typeface="Arial" pitchFamily="34" charset="0"/>
              </a:rPr>
              <a:t>или</a:t>
            </a:r>
          </a:p>
          <a:p>
            <a:pPr eaLnBrk="1" hangingPunct="1">
              <a:buFontTx/>
              <a:buChar char="•"/>
            </a:pPr>
            <a:r>
              <a:rPr lang="ru-RU" sz="900" dirty="0" smtClean="0">
                <a:latin typeface="Arial" pitchFamily="34" charset="0"/>
              </a:rPr>
              <a:t> с красным прямоугольником, если новый знак располагается слева от первоначальной позиции </a:t>
            </a:r>
            <a:endParaRPr lang="en-GB" sz="900" dirty="0" smtClean="0">
              <a:latin typeface="Arial" pitchFamily="34" charset="0"/>
            </a:endParaRPr>
          </a:p>
          <a:p>
            <a:pPr eaLnBrk="1" hangingPunct="1"/>
            <a:r>
              <a:rPr lang="ru-RU" sz="900" dirty="0" smtClean="0">
                <a:latin typeface="Arial" pitchFamily="34" charset="0"/>
              </a:rPr>
              <a:t>или</a:t>
            </a:r>
            <a:endParaRPr lang="en-GB" sz="900" dirty="0" smtClean="0">
              <a:latin typeface="Arial" pitchFamily="34" charset="0"/>
            </a:endParaRPr>
          </a:p>
          <a:p>
            <a:pPr eaLnBrk="1" hangingPunct="1">
              <a:buFontTx/>
              <a:buChar char="•"/>
            </a:pPr>
            <a:r>
              <a:rPr lang="ru-RU" sz="900" dirty="0" smtClean="0">
                <a:latin typeface="Arial" pitchFamily="34" charset="0"/>
              </a:rPr>
              <a:t> с зеленым треугольником, если новый знак располагается справа от первоначальной позиции </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Новый знак не обязательно должен находиться в нужной позиции, когда производится этот сигнал. </a:t>
            </a:r>
            <a:endParaRPr lang="en-GB" sz="900" dirty="0" smtClean="0">
              <a:latin typeface="Arial" pitchFamily="34" charset="0"/>
            </a:endParaRPr>
          </a:p>
          <a:p>
            <a:pPr eaLnBrk="1" hangingPunct="1"/>
            <a:endParaRPr lang="pl-PL" sz="900" dirty="0" smtClean="0">
              <a:latin typeface="Arial" pitchFamily="34" charset="0"/>
            </a:endParaRPr>
          </a:p>
          <a:p>
            <a:pPr eaLnBrk="1" hangingPunct="1"/>
            <a:r>
              <a:rPr lang="ru-RU" sz="900" dirty="0" smtClean="0">
                <a:solidFill>
                  <a:srgbClr val="FF3607"/>
                </a:solidFill>
                <a:latin typeface="Arial" pitchFamily="34" charset="0"/>
              </a:rPr>
              <a:t>Все усилия должны быть направлены на сохранение надлежащей конфигурации дистанции.</a:t>
            </a:r>
            <a:endParaRPr lang="pl-PL" sz="900" dirty="0" smtClean="0">
              <a:solidFill>
                <a:srgbClr val="FF3607"/>
              </a:solidFill>
              <a:latin typeface="Arial" pitchFamily="34" charset="0"/>
            </a:endParaRPr>
          </a:p>
          <a:p>
            <a:pPr eaLnBrk="1" hangingPunct="1"/>
            <a:endParaRPr lang="en-GB" sz="900" dirty="0" smtClean="0">
              <a:latin typeface="Arial" pitchFamily="34" charset="0"/>
            </a:endParaRPr>
          </a:p>
          <a:p>
            <a:pPr eaLnBrk="1" hangingPunct="1"/>
            <a:r>
              <a:rPr lang="ru-RU" sz="900" b="1" dirty="0" smtClean="0">
                <a:latin typeface="Arial" pitchFamily="34" charset="0"/>
              </a:rPr>
              <a:t>Значительное изменение направления ветра </a:t>
            </a:r>
            <a:r>
              <a:rPr lang="en-US" sz="900" b="0" i="1" dirty="0" smtClean="0">
                <a:latin typeface="Arial" pitchFamily="34" charset="0"/>
              </a:rPr>
              <a:t>[</a:t>
            </a:r>
            <a:r>
              <a:rPr lang="ru-RU" sz="900" b="0" i="1" dirty="0" smtClean="0">
                <a:latin typeface="Arial" pitchFamily="34" charset="0"/>
              </a:rPr>
              <a:t>отредактировано</a:t>
            </a:r>
            <a:r>
              <a:rPr lang="ru-RU" sz="900" b="0" i="1" baseline="0" dirty="0" smtClean="0">
                <a:latin typeface="Arial" pitchFamily="34" charset="0"/>
              </a:rPr>
              <a:t> в соответствии с «Принципами проведения гонок </a:t>
            </a:r>
            <a:r>
              <a:rPr lang="en-US" sz="900" b="0" i="1" baseline="0" dirty="0" smtClean="0">
                <a:latin typeface="Arial" pitchFamily="34" charset="0"/>
              </a:rPr>
              <a:t>ISAF</a:t>
            </a:r>
            <a:r>
              <a:rPr lang="en-US" sz="900" b="0" i="1" dirty="0" smtClean="0">
                <a:latin typeface="Arial" pitchFamily="34" charset="0"/>
              </a:rPr>
              <a:t>]</a:t>
            </a:r>
            <a:r>
              <a:rPr lang="ru-RU" sz="900" b="1" dirty="0" smtClean="0">
                <a:latin typeface="Arial" pitchFamily="34" charset="0"/>
              </a:rPr>
              <a:t> </a:t>
            </a:r>
            <a:endParaRPr lang="en-GB" sz="900" dirty="0" smtClean="0">
              <a:latin typeface="Arial" pitchFamily="34" charset="0"/>
            </a:endParaRPr>
          </a:p>
          <a:p>
            <a:pPr eaLnBrk="1" hangingPunct="1"/>
            <a:r>
              <a:rPr lang="ru-RU" sz="900" dirty="0" smtClean="0">
                <a:latin typeface="Arial" pitchFamily="34" charset="0"/>
              </a:rPr>
              <a:t>Следующие рекомендации, при каких условиях необходимо корректировать дистанцию, были получены практическим путем в течение многих лет: </a:t>
            </a:r>
          </a:p>
          <a:p>
            <a:pPr>
              <a:buFontTx/>
              <a:buChar char="•"/>
            </a:pPr>
            <a:r>
              <a:rPr lang="ru-RU" sz="900" dirty="0" smtClean="0">
                <a:latin typeface="Arial" pitchFamily="34" charset="0"/>
              </a:rPr>
              <a:t> Если изменение направления ветра </a:t>
            </a:r>
            <a:r>
              <a:rPr lang="en-GB" sz="900" dirty="0" smtClean="0">
                <a:latin typeface="Arial" pitchFamily="34" charset="0"/>
              </a:rPr>
              <a:t>10° </a:t>
            </a:r>
            <a:r>
              <a:rPr lang="ru-RU" sz="900" dirty="0" smtClean="0">
                <a:latin typeface="Arial" pitchFamily="34" charset="0"/>
              </a:rPr>
              <a:t>и менее, то не надо изменять дистанцию, если только не требуется  отрегулировать его с учетом течения или сделать полноценный курс фордевинд. </a:t>
            </a:r>
            <a:endParaRPr lang="pl-PL" sz="900" dirty="0" smtClean="0">
              <a:latin typeface="Arial" pitchFamily="34" charset="0"/>
            </a:endParaRPr>
          </a:p>
          <a:p>
            <a:pPr>
              <a:buFontTx/>
              <a:buChar char="•"/>
            </a:pPr>
            <a:r>
              <a:rPr lang="ru-RU" sz="900" dirty="0" smtClean="0">
                <a:latin typeface="Arial" pitchFamily="34" charset="0"/>
              </a:rPr>
              <a:t> Между </a:t>
            </a:r>
            <a:r>
              <a:rPr lang="en-GB" sz="900" dirty="0" smtClean="0">
                <a:latin typeface="Arial" pitchFamily="34" charset="0"/>
              </a:rPr>
              <a:t>10° </a:t>
            </a:r>
            <a:r>
              <a:rPr lang="ru-RU" sz="900" dirty="0" smtClean="0">
                <a:latin typeface="Arial" pitchFamily="34" charset="0"/>
              </a:rPr>
              <a:t>и</a:t>
            </a:r>
            <a:r>
              <a:rPr lang="en-GB" sz="900" dirty="0" smtClean="0">
                <a:latin typeface="Arial" pitchFamily="34" charset="0"/>
              </a:rPr>
              <a:t> 15° </a:t>
            </a:r>
            <a:r>
              <a:rPr lang="ru-RU" sz="900" dirty="0" smtClean="0">
                <a:latin typeface="Arial" pitchFamily="34" charset="0"/>
              </a:rPr>
              <a:t>следует подумать об изменении курса относительно нового направления ветра, но только если судья гоночного комитета уверен, что это изменение направления ветра – постоянное.    </a:t>
            </a:r>
            <a:endParaRPr lang="pl-PL" sz="900" dirty="0" smtClean="0">
              <a:latin typeface="Arial" pitchFamily="34" charset="0"/>
            </a:endParaRPr>
          </a:p>
          <a:p>
            <a:pPr>
              <a:buFontTx/>
              <a:buChar char="•"/>
            </a:pPr>
            <a:r>
              <a:rPr lang="ru-RU" sz="900" dirty="0" smtClean="0">
                <a:latin typeface="Arial" pitchFamily="34" charset="0"/>
              </a:rPr>
              <a:t> Если изменение направления ветра превышает </a:t>
            </a:r>
            <a:r>
              <a:rPr lang="en-GB" sz="900" dirty="0" smtClean="0">
                <a:latin typeface="Arial" pitchFamily="34" charset="0"/>
              </a:rPr>
              <a:t>15°</a:t>
            </a:r>
            <a:r>
              <a:rPr lang="ru-RU" sz="900" dirty="0" smtClean="0">
                <a:latin typeface="Arial" pitchFamily="34" charset="0"/>
              </a:rPr>
              <a:t>, то дистанция должна быть изменена с учетом нового направления ветра</a:t>
            </a:r>
            <a:r>
              <a:rPr lang="en-GB" sz="900" dirty="0" smtClean="0">
                <a:latin typeface="Arial" pitchFamily="34" charset="0"/>
              </a:rPr>
              <a:t>. </a:t>
            </a:r>
            <a:endParaRPr lang="pl-PL" sz="900" dirty="0" smtClean="0">
              <a:latin typeface="Arial" pitchFamily="34" charset="0"/>
            </a:endParaRPr>
          </a:p>
          <a:p>
            <a:pPr>
              <a:buFontTx/>
              <a:buChar char="•"/>
            </a:pPr>
            <a:r>
              <a:rPr lang="ru-RU" sz="900" dirty="0" smtClean="0">
                <a:latin typeface="Arial" pitchFamily="34" charset="0"/>
              </a:rPr>
              <a:t> Если изменение направления ветра превышает </a:t>
            </a:r>
            <a:r>
              <a:rPr lang="en-GB" sz="900" dirty="0" smtClean="0">
                <a:latin typeface="Arial" pitchFamily="34" charset="0"/>
              </a:rPr>
              <a:t>45°, </a:t>
            </a:r>
            <a:r>
              <a:rPr lang="ru-RU" sz="900" dirty="0" smtClean="0">
                <a:latin typeface="Arial" pitchFamily="34" charset="0"/>
              </a:rPr>
              <a:t>судья гоночного комитета должен учесть стабильность этого изменения и его влияние на гонку. </a:t>
            </a:r>
            <a:endParaRPr lang="pl-PL" sz="900" dirty="0" smtClean="0">
              <a:latin typeface="Arial" pitchFamily="34" charset="0"/>
            </a:endParaRPr>
          </a:p>
          <a:p>
            <a:pPr>
              <a:buFontTx/>
              <a:buChar char="•"/>
            </a:pPr>
            <a:r>
              <a:rPr lang="ru-RU" sz="900" dirty="0" smtClean="0">
                <a:latin typeface="Arial" pitchFamily="34" charset="0"/>
              </a:rPr>
              <a:t> Частые и сильные изменения направления ветра – в этих обстоятельствах гоночный комитет не может изменять дистанцию значительно или достаточно быстро для того, чтобы поддерживать гонку в соответствии с требуемым стандартом. Гонка должна быть прекращена (так же как в пункте 5 «Прекращения»)</a:t>
            </a:r>
            <a:r>
              <a:rPr lang="en-GB" sz="900" dirty="0" smtClean="0">
                <a:latin typeface="Arial" pitchFamily="34" charset="0"/>
              </a:rPr>
              <a:t>.</a:t>
            </a:r>
            <a:endParaRPr lang="pl-PL" sz="900" dirty="0" smtClean="0">
              <a:latin typeface="Arial" pitchFamily="34" charset="0"/>
            </a:endParaRPr>
          </a:p>
          <a:p>
            <a:pPr>
              <a:buFontTx/>
              <a:buChar char="•"/>
            </a:pPr>
            <a:r>
              <a:rPr lang="ru-RU" sz="900" dirty="0" smtClean="0">
                <a:latin typeface="Arial" pitchFamily="34" charset="0"/>
              </a:rPr>
              <a:t> Изменение течения или угла направления течения относительно направления ветра  могут вызвать другие изменения дистанции, не изложенные в этих рекомендациях</a:t>
            </a:r>
            <a:r>
              <a:rPr lang="en-GB" sz="900" dirty="0" smtClean="0">
                <a:latin typeface="Arial" pitchFamily="34" charset="0"/>
              </a:rPr>
              <a:t>.</a:t>
            </a:r>
            <a:endParaRPr lang="pl-PL" sz="900" dirty="0" smtClean="0">
              <a:latin typeface="Arial" pitchFamily="34" charset="0"/>
            </a:endParaRPr>
          </a:p>
          <a:p>
            <a:pPr eaLnBrk="1" hangingPunct="1"/>
            <a:endParaRPr lang="en-GB" sz="900" dirty="0" smtClean="0">
              <a:latin typeface="Arial" pitchFamily="34" charset="0"/>
            </a:endParaRPr>
          </a:p>
          <a:p>
            <a:pPr eaLnBrk="1" hangingPunct="1"/>
            <a:r>
              <a:rPr lang="ru-RU" sz="900" b="1" dirty="0" smtClean="0">
                <a:latin typeface="Arial" pitchFamily="34" charset="0"/>
              </a:rPr>
              <a:t>Перемещение первоначального знака, или установка нового знака и снятие старого</a:t>
            </a:r>
            <a:endParaRPr lang="en-GB" sz="900" b="1" dirty="0" smtClean="0">
              <a:latin typeface="Arial" pitchFamily="34" charset="0"/>
            </a:endParaRPr>
          </a:p>
          <a:p>
            <a:pPr eaLnBrk="1" hangingPunct="1"/>
            <a:r>
              <a:rPr lang="ru-RU" sz="900" dirty="0" smtClean="0">
                <a:latin typeface="Arial" pitchFamily="34" charset="0"/>
              </a:rPr>
              <a:t>Существует два метода для изменения расположения следующего знака дистанции.</a:t>
            </a:r>
            <a:endParaRPr lang="en-GB" sz="900" dirty="0" smtClean="0">
              <a:latin typeface="Arial" pitchFamily="34" charset="0"/>
            </a:endParaRPr>
          </a:p>
          <a:p>
            <a:pPr eaLnBrk="1" hangingPunct="1"/>
            <a:endParaRPr lang="en-GB" sz="900" dirty="0" smtClean="0">
              <a:latin typeface="Arial" pitchFamily="34" charset="0"/>
            </a:endParaRPr>
          </a:p>
          <a:p>
            <a:pPr eaLnBrk="1" hangingPunct="1"/>
            <a:r>
              <a:rPr lang="ru-RU" sz="900" dirty="0" smtClean="0">
                <a:latin typeface="Arial" pitchFamily="34" charset="0"/>
              </a:rPr>
              <a:t>При недостатке ресурсов возможно будет необходимо поднять первоначальный знак и переместить его в новое положение. Это длительная процедура особенно при сильном волнении. В этих условиях установщику может быть сложно поймать знак. Затем он должен выбрать якорь прежде чем начать движение к новому месту расположения знака.</a:t>
            </a:r>
            <a:r>
              <a:rPr lang="en-GB" sz="900" dirty="0" smtClean="0">
                <a:latin typeface="Arial" pitchFamily="34" charset="0"/>
              </a:rPr>
              <a:t> </a:t>
            </a:r>
            <a:r>
              <a:rPr lang="ru-RU" sz="900" dirty="0" smtClean="0">
                <a:latin typeface="Arial" pitchFamily="34" charset="0"/>
              </a:rPr>
              <a:t>Эта процедура требует много времени.</a:t>
            </a:r>
          </a:p>
          <a:p>
            <a:pPr eaLnBrk="1" hangingPunct="1"/>
            <a:r>
              <a:rPr lang="ru-RU" sz="900" dirty="0" smtClean="0">
                <a:latin typeface="Arial" pitchFamily="34" charset="0"/>
              </a:rPr>
              <a:t>На многих важных соревнованиях новый знак устанавливается на новое место, и затем старый знак убирается. Для того чтобы отличить новый  знак от старого, вокруг него надевается черная лента (полоса).  </a:t>
            </a:r>
            <a:endParaRPr lang="en-GB" sz="900" dirty="0" smtClean="0">
              <a:latin typeface="Arial" pitchFamily="34" charset="0"/>
            </a:endParaRPr>
          </a:p>
          <a:p>
            <a:pPr eaLnBrk="1" hangingPunct="1"/>
            <a:r>
              <a:rPr lang="ru-RU" sz="900" dirty="0" smtClean="0">
                <a:latin typeface="Arial" pitchFamily="34" charset="0"/>
              </a:rPr>
              <a:t>Подходящий пункт ГИ может быть найден в Руководстве по гоночной инструкции.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7219" name="Rectangle 7"/>
          <p:cNvSpPr>
            <a:spLocks noGrp="1" noChangeArrowheads="1"/>
          </p:cNvSpPr>
          <p:nvPr>
            <p:ph type="sldNum" sz="quarter" idx="5"/>
          </p:nvPr>
        </p:nvSpPr>
        <p:spPr/>
        <p:txBody>
          <a:bodyPr/>
          <a:lstStyle/>
          <a:p>
            <a:pPr>
              <a:defRPr/>
            </a:pPr>
            <a:fld id="{642BA599-978E-4657-B9CE-64359957D021}" type="slidenum">
              <a:rPr lang="en-GB" smtClean="0">
                <a:latin typeface="Arial" pitchFamily="34" charset="0"/>
              </a:rPr>
              <a:pPr>
                <a:defRPr/>
              </a:pPr>
              <a:t>54</a:t>
            </a:fld>
            <a:endParaRPr lang="en-GB" smtClean="0">
              <a:latin typeface="Arial" pitchFamily="34" charset="0"/>
            </a:endParaRPr>
          </a:p>
        </p:txBody>
      </p:sp>
      <p:sp>
        <p:nvSpPr>
          <p:cNvPr id="137220" name="Rectangle 2"/>
          <p:cNvSpPr>
            <a:spLocks noGrp="1" noRot="1" noChangeAspect="1" noChangeArrowheads="1" noTextEdit="1"/>
          </p:cNvSpPr>
          <p:nvPr>
            <p:ph type="sldImg"/>
          </p:nvPr>
        </p:nvSpPr>
        <p:spPr>
          <a:xfrm>
            <a:off x="1979613" y="125413"/>
            <a:ext cx="2897187" cy="2171700"/>
          </a:xfrm>
          <a:ln/>
        </p:spPr>
      </p:sp>
      <p:sp>
        <p:nvSpPr>
          <p:cNvPr id="137221" name="Rectangle 3"/>
          <p:cNvSpPr>
            <a:spLocks noGrp="1" noChangeAspect="1" noChangeArrowheads="1"/>
          </p:cNvSpPr>
          <p:nvPr>
            <p:ph type="body" idx="1"/>
          </p:nvPr>
        </p:nvSpPr>
        <p:spPr>
          <a:noFill/>
          <a:ln/>
        </p:spPr>
        <p:txBody>
          <a:bodyPr/>
          <a:lstStyle/>
          <a:p>
            <a:pPr eaLnBrk="1" hangingPunct="1"/>
            <a:r>
              <a:rPr lang="ru-RU" b="1" smtClean="0">
                <a:latin typeface="Arial" pitchFamily="34" charset="0"/>
              </a:rPr>
              <a:t>Изменение следующего участка дистанции</a:t>
            </a:r>
            <a:endParaRPr lang="en-US" b="1" smtClean="0">
              <a:latin typeface="Arial" pitchFamily="34" charset="0"/>
            </a:endParaRPr>
          </a:p>
          <a:p>
            <a:pPr eaLnBrk="1" hangingPunct="1"/>
            <a:r>
              <a:rPr lang="ru-RU" smtClean="0">
                <a:latin typeface="Arial" pitchFamily="34" charset="0"/>
              </a:rPr>
              <a:t>Когда происходит значительное изменение силы ветра, то гоночный комитет может укоротить или удлинить участок дистанции, чтобы он соответствовал новой силе ветра. </a:t>
            </a:r>
          </a:p>
          <a:p>
            <a:pPr eaLnBrk="1" hangingPunct="1"/>
            <a:r>
              <a:rPr lang="ru-RU" smtClean="0">
                <a:latin typeface="Arial" pitchFamily="34" charset="0"/>
              </a:rPr>
              <a:t>Для этого требуется показать флаг «С» с повторяющимися звуковыми сигналами и вместе с:</a:t>
            </a:r>
            <a:endParaRPr lang="en-GB" smtClean="0">
              <a:latin typeface="Arial" pitchFamily="34" charset="0"/>
            </a:endParaRPr>
          </a:p>
          <a:p>
            <a:pPr eaLnBrk="1" hangingPunct="1">
              <a:buFontTx/>
              <a:buChar char="•"/>
            </a:pPr>
            <a:r>
              <a:rPr lang="ru-RU" smtClean="0">
                <a:latin typeface="Arial" pitchFamily="34" charset="0"/>
              </a:rPr>
              <a:t> Знаком «плюс» , если участок будет значительно длиннее </a:t>
            </a:r>
            <a:endParaRPr lang="en-GB" smtClean="0">
              <a:latin typeface="Arial" pitchFamily="34" charset="0"/>
            </a:endParaRPr>
          </a:p>
          <a:p>
            <a:pPr eaLnBrk="1" hangingPunct="1"/>
            <a:r>
              <a:rPr lang="ru-RU" smtClean="0">
                <a:latin typeface="Arial" pitchFamily="34" charset="0"/>
              </a:rPr>
              <a:t>Или</a:t>
            </a:r>
            <a:endParaRPr lang="en-GB" smtClean="0">
              <a:latin typeface="Arial" pitchFamily="34" charset="0"/>
            </a:endParaRPr>
          </a:p>
          <a:p>
            <a:pPr eaLnBrk="1" hangingPunct="1">
              <a:buFontTx/>
              <a:buChar char="•"/>
            </a:pPr>
            <a:r>
              <a:rPr lang="ru-RU" smtClean="0">
                <a:latin typeface="Arial" pitchFamily="34" charset="0"/>
              </a:rPr>
              <a:t> Знаком «минус», если участок дистанции будет значительно короче </a:t>
            </a:r>
            <a:endParaRPr lang="en-GB" smtClean="0">
              <a:latin typeface="Arial" pitchFamily="34" charset="0"/>
            </a:endParaRPr>
          </a:p>
          <a:p>
            <a:pPr eaLnBrk="1" hangingPunct="1"/>
            <a:endParaRPr lang="en-GB" smtClean="0">
              <a:latin typeface="Arial" pitchFamily="34" charset="0"/>
            </a:endParaRPr>
          </a:p>
          <a:p>
            <a:pPr eaLnBrk="1" hangingPunct="1"/>
            <a:r>
              <a:rPr lang="ru-RU" smtClean="0">
                <a:latin typeface="Arial" pitchFamily="34" charset="0"/>
              </a:rPr>
              <a:t>Новый знак не обязательно должен находиться в нужной позиции, когда производится этот сигнал. </a:t>
            </a:r>
            <a:endParaRPr lang="en-GB" smtClean="0">
              <a:latin typeface="Arial" pitchFamily="34" charset="0"/>
            </a:endParaRPr>
          </a:p>
          <a:p>
            <a:pPr eaLnBrk="1" hangingPunct="1"/>
            <a:endParaRPr lang="pl-PL" smtClean="0">
              <a:latin typeface="Arial" pitchFamily="34" charset="0"/>
            </a:endParaRPr>
          </a:p>
          <a:p>
            <a:pPr eaLnBrk="1" hangingPunct="1"/>
            <a:r>
              <a:rPr lang="ru-RU" smtClean="0">
                <a:latin typeface="Arial" pitchFamily="34" charset="0"/>
              </a:rPr>
              <a:t>Каждый раз при использовании этого сигнала настоятельно рекомендуется следовать описанным ниже принципам, по крайней мере на крупных соревнованиях:</a:t>
            </a:r>
          </a:p>
          <a:p>
            <a:pPr>
              <a:buFontTx/>
              <a:buChar char="•"/>
            </a:pPr>
            <a:r>
              <a:rPr lang="ru-RU" smtClean="0">
                <a:latin typeface="Arial" pitchFamily="34" charset="0"/>
              </a:rPr>
              <a:t> Уменьшение длины участка дистанции необходимо чтобы обеспечить финиш гонки в контрольное время. </a:t>
            </a:r>
            <a:endParaRPr lang="pl-PL" smtClean="0">
              <a:latin typeface="Arial" pitchFamily="34" charset="0"/>
            </a:endParaRPr>
          </a:p>
          <a:p>
            <a:pPr>
              <a:buFontTx/>
              <a:buChar char="•"/>
            </a:pPr>
            <a:r>
              <a:rPr lang="ru-RU" smtClean="0">
                <a:latin typeface="Arial" pitchFamily="34" charset="0"/>
              </a:rPr>
              <a:t> Удлинение участка дистанции при увеличении силы ветра необходимо только в том случае, если первоначальная дистанция была значительно укорочена из-за недостатка ветра во время старта. Если во время старта была установлена нормальная длина дистанции, то нет необходимости увеличивать длину участков дистанции.</a:t>
            </a:r>
            <a:endParaRPr lang="pl-PL" smtClean="0">
              <a:latin typeface="Arial" pitchFamily="34" charset="0"/>
            </a:endParaRPr>
          </a:p>
          <a:p>
            <a:pPr>
              <a:buFontTx/>
              <a:buChar char="•"/>
            </a:pPr>
            <a:r>
              <a:rPr lang="ru-RU" smtClean="0">
                <a:latin typeface="Arial" pitchFamily="34" charset="0"/>
              </a:rPr>
              <a:t> Измененный участок дистанции не должен быть менее чем </a:t>
            </a:r>
            <a:r>
              <a:rPr lang="en-US" smtClean="0">
                <a:latin typeface="Arial" pitchFamily="34" charset="0"/>
              </a:rPr>
              <a:t>50%</a:t>
            </a:r>
            <a:r>
              <a:rPr lang="ru-RU" smtClean="0">
                <a:latin typeface="Arial" pitchFamily="34" charset="0"/>
              </a:rPr>
              <a:t>,</a:t>
            </a:r>
            <a:r>
              <a:rPr lang="en-US" smtClean="0">
                <a:latin typeface="Arial" pitchFamily="34" charset="0"/>
              </a:rPr>
              <a:t> </a:t>
            </a:r>
            <a:r>
              <a:rPr lang="ru-RU" smtClean="0">
                <a:latin typeface="Arial" pitchFamily="34" charset="0"/>
              </a:rPr>
              <a:t>или более чем </a:t>
            </a:r>
            <a:r>
              <a:rPr lang="en-US" smtClean="0">
                <a:latin typeface="Arial" pitchFamily="34" charset="0"/>
              </a:rPr>
              <a:t>150% </a:t>
            </a:r>
            <a:r>
              <a:rPr lang="ru-RU" smtClean="0">
                <a:latin typeface="Arial" pitchFamily="34" charset="0"/>
              </a:rPr>
              <a:t>от его первоначальной длины. </a:t>
            </a:r>
            <a:endParaRPr lang="pl-PL" smtClean="0">
              <a:latin typeface="Arial" pitchFamily="34" charset="0"/>
            </a:endParaRPr>
          </a:p>
          <a:p>
            <a:pPr>
              <a:buFontTx/>
              <a:buChar char="•"/>
            </a:pPr>
            <a:r>
              <a:rPr lang="ru-RU" smtClean="0">
                <a:latin typeface="Arial" pitchFamily="34" charset="0"/>
              </a:rPr>
              <a:t> Не делайте </a:t>
            </a:r>
            <a:r>
              <a:rPr lang="ru-RU" u="sng" smtClean="0">
                <a:latin typeface="Arial" pitchFamily="34" charset="0"/>
              </a:rPr>
              <a:t>много</a:t>
            </a:r>
            <a:r>
              <a:rPr lang="ru-RU" smtClean="0">
                <a:latin typeface="Arial" pitchFamily="34" charset="0"/>
              </a:rPr>
              <a:t> изменений в длине чтобы добиться соответствия целевому времени. </a:t>
            </a:r>
            <a:endParaRPr lang="pl-PL" smtClean="0">
              <a:latin typeface="Arial" pitchFamily="34" charset="0"/>
            </a:endParaRPr>
          </a:p>
          <a:p>
            <a:pPr>
              <a:buFontTx/>
              <a:buChar char="•"/>
            </a:pPr>
            <a:r>
              <a:rPr lang="ru-RU" smtClean="0">
                <a:latin typeface="Arial" pitchFamily="34" charset="0"/>
              </a:rPr>
              <a:t> Изменения течения могут потребовать таких же изменений, какие описаны в этих рекомендациях.</a:t>
            </a:r>
            <a:endParaRPr lang="pl-PL"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38243" name="Rectangle 7"/>
          <p:cNvSpPr>
            <a:spLocks noGrp="1" noChangeArrowheads="1"/>
          </p:cNvSpPr>
          <p:nvPr>
            <p:ph type="sldNum" sz="quarter" idx="5"/>
          </p:nvPr>
        </p:nvSpPr>
        <p:spPr/>
        <p:txBody>
          <a:bodyPr/>
          <a:lstStyle/>
          <a:p>
            <a:pPr>
              <a:defRPr/>
            </a:pPr>
            <a:fld id="{B2821B02-5D54-4287-B9B1-06FD7F040C7A}" type="slidenum">
              <a:rPr lang="en-GB" smtClean="0">
                <a:latin typeface="Arial" pitchFamily="34" charset="0"/>
              </a:rPr>
              <a:pPr>
                <a:defRPr/>
              </a:pPr>
              <a:t>55</a:t>
            </a:fld>
            <a:endParaRPr lang="en-GB" smtClean="0">
              <a:latin typeface="Arial" pitchFamily="34" charset="0"/>
            </a:endParaRPr>
          </a:p>
        </p:txBody>
      </p:sp>
      <p:sp>
        <p:nvSpPr>
          <p:cNvPr id="138244" name="Rectangle 4"/>
          <p:cNvSpPr>
            <a:spLocks noGrp="1" noRot="1" noChangeAspect="1" noChangeArrowheads="1" noTextEdit="1"/>
          </p:cNvSpPr>
          <p:nvPr>
            <p:ph type="sldImg"/>
          </p:nvPr>
        </p:nvSpPr>
        <p:spPr>
          <a:ln/>
        </p:spPr>
      </p:sp>
      <p:sp>
        <p:nvSpPr>
          <p:cNvPr id="138245" name="Rectangle 5"/>
          <p:cNvSpPr>
            <a:spLocks noGrp="1" noChangeAspect="1" noChangeArrowheads="1"/>
          </p:cNvSpPr>
          <p:nvPr>
            <p:ph type="body" idx="1"/>
          </p:nvPr>
        </p:nvSpPr>
        <p:spPr>
          <a:noFill/>
          <a:ln/>
        </p:spPr>
        <p:txBody>
          <a:bodyPr/>
          <a:lstStyle/>
          <a:p>
            <a:pPr eaLnBrk="1" hangingPunct="1"/>
            <a:r>
              <a:rPr lang="ru-RU" b="1" smtClean="0">
                <a:latin typeface="Arial" pitchFamily="34" charset="0"/>
              </a:rPr>
              <a:t>Судно, производящее сигнал изменения дистанции </a:t>
            </a:r>
          </a:p>
          <a:p>
            <a:pPr eaLnBrk="1" hangingPunct="1"/>
            <a:r>
              <a:rPr lang="ru-RU" smtClean="0">
                <a:latin typeface="Arial" pitchFamily="34" charset="0"/>
              </a:rPr>
              <a:t>Установите сигнальное судно так, чтобы получились ворота с той стороны знака, с которой приближаются яхты</a:t>
            </a:r>
            <a:r>
              <a:rPr lang="ru-RU" b="1" smtClean="0">
                <a:latin typeface="Arial" pitchFamily="34" charset="0"/>
              </a:rPr>
              <a:t>.  </a:t>
            </a:r>
            <a:r>
              <a:rPr lang="ru-RU" smtClean="0">
                <a:solidFill>
                  <a:srgbClr val="FF3607"/>
                </a:solidFill>
                <a:latin typeface="Arial" pitchFamily="34" charset="0"/>
              </a:rPr>
              <a:t>Сигнальное судно должно находиться на таком расстоянии, чтобы  спортсмены могли слышать сигналы. </a:t>
            </a:r>
          </a:p>
          <a:p>
            <a:pPr eaLnBrk="1" hangingPunct="1"/>
            <a:r>
              <a:rPr lang="ru-RU" smtClean="0">
                <a:solidFill>
                  <a:srgbClr val="FF3607"/>
                </a:solidFill>
                <a:latin typeface="Arial" pitchFamily="34" charset="0"/>
              </a:rPr>
              <a:t>Повторяющийся</a:t>
            </a:r>
            <a:r>
              <a:rPr lang="pl-PL" smtClean="0">
                <a:solidFill>
                  <a:srgbClr val="FF3607"/>
                </a:solidFill>
                <a:latin typeface="Arial" pitchFamily="34" charset="0"/>
              </a:rPr>
              <a:t> </a:t>
            </a:r>
            <a:r>
              <a:rPr lang="ru-RU" smtClean="0">
                <a:solidFill>
                  <a:srgbClr val="FF3607"/>
                </a:solidFill>
                <a:latin typeface="Arial" pitchFamily="34" charset="0"/>
              </a:rPr>
              <a:t> </a:t>
            </a:r>
            <a:r>
              <a:rPr lang="ru-RU" smtClean="0">
                <a:latin typeface="Arial" pitchFamily="34" charset="0"/>
              </a:rPr>
              <a:t>сигнал должен производиться для каждой яхты, как только она проходит через ворота, так чтобы она услышала его до того, как начнет проходить новый участок дистанции.  </a:t>
            </a:r>
            <a:endParaRPr lang="en-GB"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spect="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a:ln/>
        </p:spPr>
      </p:sp>
      <p:sp>
        <p:nvSpPr>
          <p:cNvPr id="140291" name="Заметки 2"/>
          <p:cNvSpPr>
            <a:spLocks noGrp="1"/>
          </p:cNvSpPr>
          <p:nvPr>
            <p:ph type="body" idx="1"/>
          </p:nvPr>
        </p:nvSpPr>
        <p:spPr>
          <a:noFill/>
          <a:ln/>
        </p:spPr>
        <p:txBody>
          <a:bodyPr/>
          <a:lstStyle/>
          <a:p>
            <a:endParaRPr lang="ru-RU" smtClean="0">
              <a:latin typeface="Arial" pitchFamily="34" charset="0"/>
            </a:endParaRPr>
          </a:p>
        </p:txBody>
      </p:sp>
      <p:sp>
        <p:nvSpPr>
          <p:cNvPr id="140292" name="Нижний колонтитул 3"/>
          <p:cNvSpPr>
            <a:spLocks noGrp="1"/>
          </p:cNvSpPr>
          <p:nvPr>
            <p:ph type="ftr" sz="quarter" idx="4"/>
          </p:nvPr>
        </p:nvSpPr>
        <p:spPr/>
        <p:txBody>
          <a:bodyPr/>
          <a:lstStyle/>
          <a:p>
            <a:pPr>
              <a:defRPr/>
            </a:pPr>
            <a:r>
              <a:rPr lang="en-GB" smtClean="0">
                <a:latin typeface="Arial" pitchFamily="34" charset="0"/>
              </a:rPr>
              <a:t>February 2006 – Part 2 Fleet Racing</a:t>
            </a:r>
          </a:p>
        </p:txBody>
      </p:sp>
      <p:sp>
        <p:nvSpPr>
          <p:cNvPr id="140293" name="Номер слайда 4"/>
          <p:cNvSpPr>
            <a:spLocks noGrp="1"/>
          </p:cNvSpPr>
          <p:nvPr>
            <p:ph type="sldNum" sz="quarter" idx="5"/>
          </p:nvPr>
        </p:nvSpPr>
        <p:spPr/>
        <p:txBody>
          <a:bodyPr/>
          <a:lstStyle/>
          <a:p>
            <a:pPr>
              <a:defRPr/>
            </a:pPr>
            <a:fld id="{40782672-D7E2-4DAB-B89E-42DA136B86A1}" type="slidenum">
              <a:rPr lang="en-GB" smtClean="0">
                <a:latin typeface="Arial" pitchFamily="34" charset="0"/>
              </a:rPr>
              <a:pPr>
                <a:defRPr/>
              </a:pPr>
              <a:t>57</a:t>
            </a:fld>
            <a:endParaRPr lang="en-GB"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spect="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spect="1" noChangeArrowheads="1"/>
          </p:cNvSpPr>
          <p:nvPr>
            <p:ph type="body" idx="1"/>
          </p:nvPr>
        </p:nvSpPr>
        <p:spPr>
          <a:noFill/>
          <a:ln/>
        </p:spPr>
        <p:txBody>
          <a:bodyPr/>
          <a:lstStyle/>
          <a:p>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8067" name="Rectangle 7"/>
          <p:cNvSpPr>
            <a:spLocks noGrp="1" noChangeArrowheads="1"/>
          </p:cNvSpPr>
          <p:nvPr>
            <p:ph type="sldNum" sz="quarter" idx="5"/>
          </p:nvPr>
        </p:nvSpPr>
        <p:spPr/>
        <p:txBody>
          <a:bodyPr/>
          <a:lstStyle/>
          <a:p>
            <a:pPr>
              <a:defRPr/>
            </a:pPr>
            <a:fld id="{7AC14837-6012-4D18-8CC5-49F228F19379}" type="slidenum">
              <a:rPr lang="en-GB" smtClean="0">
                <a:latin typeface="Arial" pitchFamily="34" charset="0"/>
              </a:rPr>
              <a:pPr>
                <a:defRPr/>
              </a:pPr>
              <a:t>6</a:t>
            </a:fld>
            <a:endParaRPr lang="en-GB" smtClean="0">
              <a:latin typeface="Arial" pitchFamily="34" charset="0"/>
            </a:endParaRPr>
          </a:p>
        </p:txBody>
      </p:sp>
      <p:sp>
        <p:nvSpPr>
          <p:cNvPr id="88068" name="Rectangle 10"/>
          <p:cNvSpPr>
            <a:spLocks noGrp="1" noRot="1" noChangeAspect="1" noChangeArrowheads="1" noTextEdit="1"/>
          </p:cNvSpPr>
          <p:nvPr>
            <p:ph type="sldImg"/>
          </p:nvPr>
        </p:nvSpPr>
        <p:spPr>
          <a:ln/>
        </p:spPr>
      </p:sp>
      <p:sp>
        <p:nvSpPr>
          <p:cNvPr id="88069" name="Rectangle 11"/>
          <p:cNvSpPr>
            <a:spLocks noGrp="1" noChangeAspect="1" noChangeArrowheads="1"/>
          </p:cNvSpPr>
          <p:nvPr>
            <p:ph type="body" idx="1"/>
          </p:nvPr>
        </p:nvSpPr>
        <p:spPr>
          <a:noFill/>
          <a:ln/>
        </p:spPr>
        <p:txBody>
          <a:bodyPr/>
          <a:lstStyle/>
          <a:p>
            <a:pPr eaLnBrk="1" hangingPunct="1"/>
            <a:r>
              <a:rPr lang="ru-RU" b="1" dirty="0" smtClean="0">
                <a:latin typeface="Arial" pitchFamily="34" charset="0"/>
              </a:rPr>
              <a:t>План работы гоночного комитета</a:t>
            </a:r>
            <a:endParaRPr lang="en-US" dirty="0" smtClean="0">
              <a:latin typeface="Arial" pitchFamily="34" charset="0"/>
            </a:endParaRPr>
          </a:p>
          <a:p>
            <a:pPr eaLnBrk="1" hangingPunct="1"/>
            <a:r>
              <a:rPr lang="ru-RU" dirty="0" smtClean="0">
                <a:latin typeface="Arial" pitchFamily="34" charset="0"/>
              </a:rPr>
              <a:t>Большинство</a:t>
            </a:r>
            <a:r>
              <a:rPr lang="ru-RU" b="1" dirty="0" smtClean="0">
                <a:latin typeface="Arial" pitchFamily="34" charset="0"/>
              </a:rPr>
              <a:t> </a:t>
            </a:r>
            <a:r>
              <a:rPr lang="ru-RU" dirty="0" smtClean="0">
                <a:latin typeface="Arial" pitchFamily="34" charset="0"/>
              </a:rPr>
              <a:t>главных судей составляют план работы подсознательно. </a:t>
            </a:r>
          </a:p>
          <a:p>
            <a:pPr eaLnBrk="1" hangingPunct="1"/>
            <a:r>
              <a:rPr lang="ru-RU" dirty="0" smtClean="0">
                <a:latin typeface="Arial" pitchFamily="34" charset="0"/>
              </a:rPr>
              <a:t>Когда команда людей работает вместе в течение нескольких лет на крупных соревнованиях, многие действия становятся автоматическими. Они работают вместе так часто, что могут предугадать запросы и требования друг друга и готовы выполнить требование или ответить на запрос сразу, как только получили его.</a:t>
            </a:r>
            <a:endParaRPr lang="en-GB" b="1" dirty="0" smtClean="0">
              <a:latin typeface="Arial" pitchFamily="34" charset="0"/>
            </a:endParaRPr>
          </a:p>
          <a:p>
            <a:pPr eaLnBrk="1" hangingPunct="1"/>
            <a:endParaRPr lang="en-GB" b="1" dirty="0" smtClean="0">
              <a:latin typeface="Arial" pitchFamily="34" charset="0"/>
            </a:endParaRPr>
          </a:p>
          <a:p>
            <a:pPr eaLnBrk="1" hangingPunct="1"/>
            <a:r>
              <a:rPr lang="ru-RU" b="1" dirty="0" smtClean="0">
                <a:latin typeface="Arial" pitchFamily="34" charset="0"/>
              </a:rPr>
              <a:t>Верхний и нижний пределы силы ветра</a:t>
            </a:r>
          </a:p>
          <a:p>
            <a:pPr eaLnBrk="1" hangingPunct="1"/>
            <a:r>
              <a:rPr lang="ru-RU" dirty="0" smtClean="0">
                <a:latin typeface="Arial" pitchFamily="34" charset="0"/>
              </a:rPr>
              <a:t>Определите критерии условий, которые подходят для проведения гонок.  Именно «крайности» создают большинство проблем. Достаточно ли ветра? Не слишком ли сильный ветер? Стабильно ли его направление?</a:t>
            </a:r>
          </a:p>
          <a:p>
            <a:pPr eaLnBrk="1" hangingPunct="1"/>
            <a:r>
              <a:rPr lang="ru-RU" dirty="0" smtClean="0">
                <a:latin typeface="Arial" pitchFamily="34" charset="0"/>
              </a:rPr>
              <a:t>Тип лодок, возраст и подготовка экипажей, это те факторы, которые повлияют на решение первых двух вопросов. О стабильности ветра на данном этапе можно судить только по последнему прогнозу погоды. </a:t>
            </a:r>
          </a:p>
          <a:p>
            <a:pPr eaLnBrk="1" hangingPunct="1"/>
            <a:endParaRPr lang="ru-RU" dirty="0" smtClean="0">
              <a:latin typeface="Arial" pitchFamily="34" charset="0"/>
            </a:endParaRPr>
          </a:p>
          <a:p>
            <a:pPr eaLnBrk="1" hangingPunct="1"/>
            <a:r>
              <a:rPr lang="ru-RU" b="1" dirty="0" smtClean="0">
                <a:latin typeface="Arial" pitchFamily="34" charset="0"/>
              </a:rPr>
              <a:t>Расположение знаков</a:t>
            </a:r>
          </a:p>
          <a:p>
            <a:pPr eaLnBrk="1" hangingPunct="1"/>
            <a:r>
              <a:rPr lang="ru-RU" dirty="0" smtClean="0">
                <a:latin typeface="Arial" pitchFamily="34" charset="0"/>
              </a:rPr>
              <a:t>Существует много способов переноса дистанции гонки с карты на воду. Ваша бригада судей должна знать, какой метод Вы предпочитаете.</a:t>
            </a:r>
          </a:p>
          <a:p>
            <a:pPr eaLnBrk="1" hangingPunct="1"/>
            <a:endParaRPr lang="ru-RU" dirty="0" smtClean="0">
              <a:latin typeface="Arial" pitchFamily="34" charset="0"/>
            </a:endParaRPr>
          </a:p>
          <a:p>
            <a:pPr eaLnBrk="1" hangingPunct="1"/>
            <a:r>
              <a:rPr lang="ru-RU" b="1" dirty="0" smtClean="0">
                <a:latin typeface="Arial" pitchFamily="34" charset="0"/>
              </a:rPr>
              <a:t>Делегирование обязанностей</a:t>
            </a:r>
          </a:p>
          <a:p>
            <a:pPr eaLnBrk="1" hangingPunct="1"/>
            <a:r>
              <a:rPr lang="ru-RU" dirty="0" smtClean="0">
                <a:latin typeface="Arial" pitchFamily="34" charset="0"/>
              </a:rPr>
              <a:t>Ясно определите, кто чем занимается в вашей судейской бригаде. Если поручили кому-то работу, позвольте выполнять ее и вмешивайтесь, только если видите, что может произойти серьезная ошибка. </a:t>
            </a:r>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3363" name="Rectangle 7"/>
          <p:cNvSpPr>
            <a:spLocks noGrp="1" noChangeArrowheads="1"/>
          </p:cNvSpPr>
          <p:nvPr>
            <p:ph type="sldNum" sz="quarter" idx="5"/>
          </p:nvPr>
        </p:nvSpPr>
        <p:spPr/>
        <p:txBody>
          <a:bodyPr/>
          <a:lstStyle/>
          <a:p>
            <a:pPr>
              <a:defRPr/>
            </a:pPr>
            <a:fld id="{40A65853-2219-4D29-800B-F9A0809A0180}" type="slidenum">
              <a:rPr lang="en-GB" smtClean="0">
                <a:latin typeface="Arial" pitchFamily="34" charset="0"/>
              </a:rPr>
              <a:pPr>
                <a:defRPr/>
              </a:pPr>
              <a:t>60</a:t>
            </a:fld>
            <a:endParaRPr lang="en-GB" smtClean="0">
              <a:latin typeface="Arial" pitchFamily="34" charset="0"/>
            </a:endParaRPr>
          </a:p>
        </p:txBody>
      </p:sp>
      <p:sp>
        <p:nvSpPr>
          <p:cNvPr id="143364" name="Rectangle 4"/>
          <p:cNvSpPr>
            <a:spLocks noGrp="1" noRot="1" noChangeAspect="1" noChangeArrowheads="1" noTextEdit="1"/>
          </p:cNvSpPr>
          <p:nvPr>
            <p:ph type="sldImg"/>
          </p:nvPr>
        </p:nvSpPr>
        <p:spPr>
          <a:ln/>
        </p:spPr>
      </p:sp>
      <p:sp>
        <p:nvSpPr>
          <p:cNvPr id="143365" name="Rectangle 5"/>
          <p:cNvSpPr>
            <a:spLocks noGrp="1" noChangeAspect="1" noChangeArrowheads="1"/>
          </p:cNvSpPr>
          <p:nvPr>
            <p:ph type="body" idx="1"/>
          </p:nvPr>
        </p:nvSpPr>
        <p:spPr>
          <a:noFill/>
          <a:ln/>
        </p:spPr>
        <p:txBody>
          <a:bodyPr/>
          <a:lstStyle/>
          <a:p>
            <a:pPr eaLnBrk="1" hangingPunct="1"/>
            <a:r>
              <a:rPr lang="ru-RU" sz="1000" b="1" dirty="0" smtClean="0">
                <a:latin typeface="Arial" pitchFamily="34" charset="0"/>
                <a:cs typeface="Arial" pitchFamily="34" charset="0"/>
              </a:rPr>
              <a:t>Правило </a:t>
            </a:r>
            <a:r>
              <a:rPr lang="ru-RU" sz="1000" b="1" dirty="0" err="1" smtClean="0">
                <a:latin typeface="Arial" pitchFamily="34" charset="0"/>
                <a:cs typeface="Arial" pitchFamily="34" charset="0"/>
              </a:rPr>
              <a:t>пампинга</a:t>
            </a:r>
            <a:r>
              <a:rPr lang="ru-RU" sz="1000" b="1" dirty="0" smtClean="0">
                <a:latin typeface="Arial" pitchFamily="34" charset="0"/>
                <a:cs typeface="Arial" pitchFamily="34" charset="0"/>
              </a:rPr>
              <a:t> </a:t>
            </a:r>
            <a:endParaRPr lang="ru-RU" sz="1000" dirty="0" smtClean="0">
              <a:latin typeface="Arial" pitchFamily="34" charset="0"/>
              <a:cs typeface="Arial" pitchFamily="34" charset="0"/>
            </a:endParaRPr>
          </a:p>
          <a:p>
            <a:pPr eaLnBrk="1" hangingPunct="1"/>
            <a:r>
              <a:rPr lang="ru-RU" sz="1000" dirty="0" smtClean="0">
                <a:latin typeface="Arial" pitchFamily="34" charset="0"/>
                <a:cs typeface="Arial" pitchFamily="34" charset="0"/>
              </a:rPr>
              <a:t>Только определенные классы позволяют использовать эту систему.  Это один из пунктов, который должен быть прояснен на ранней стадии переговоров о заключении контракта на проведение крупного соревнования.</a:t>
            </a:r>
          </a:p>
          <a:p>
            <a:pPr eaLnBrk="1" hangingPunct="1"/>
            <a:r>
              <a:rPr lang="ru-RU" sz="1000" dirty="0" smtClean="0">
                <a:latin typeface="Arial" pitchFamily="34" charset="0"/>
                <a:cs typeface="Arial" pitchFamily="34" charset="0"/>
              </a:rPr>
              <a:t>Использование этой системы – это дополнительная нагрузка на гоночный комитет и старшего судью на дистанции.</a:t>
            </a:r>
          </a:p>
          <a:p>
            <a:pPr eaLnBrk="1" hangingPunct="1"/>
            <a:r>
              <a:rPr lang="ru-RU" sz="1000" dirty="0" smtClean="0">
                <a:latin typeface="Arial" pitchFamily="34" charset="0"/>
                <a:cs typeface="Arial" pitchFamily="34" charset="0"/>
              </a:rPr>
              <a:t>Очень важно определить скорость ветра, при которой это правило «выключается» или «включается». Необходимо обратиться к соответствующим правилам класса для определения пределов скорости ветра. Это может быть крайне важно, когда для двух классов на одной дистанции установлены разные пределы скорости ветра. Старшим судьям на дистанции рекомендуется, учитывая интересы классов, использующих эту систему, настаивать на проведении гонок на разных дистанциях или установить такой предел скорости ветра, который устроит оба класса. </a:t>
            </a:r>
          </a:p>
          <a:p>
            <a:pPr eaLnBrk="1" hangingPunct="1"/>
            <a:endParaRPr lang="ru-RU" sz="1000" dirty="0" smtClean="0">
              <a:latin typeface="Arial" pitchFamily="34" charset="0"/>
              <a:cs typeface="Arial" pitchFamily="34" charset="0"/>
            </a:endParaRPr>
          </a:p>
          <a:p>
            <a:pPr eaLnBrk="1" hangingPunct="1"/>
            <a:r>
              <a:rPr lang="ru-RU" sz="1000" dirty="0" smtClean="0">
                <a:latin typeface="Arial" pitchFamily="34" charset="0"/>
                <a:cs typeface="Arial" pitchFamily="34" charset="0"/>
              </a:rPr>
              <a:t>Применение этой системы – полностью ответственность гоночного комитета, потому что только он имеет наиболее полную информацию о скорости ветра на всей акватории дистанции. Поэтому необходимо, чтобы информация о скорости и направлении ветра на каждом  знаке поступала от всех установщиков к старшему судье на дистанции на протяжении всей гонки. </a:t>
            </a:r>
          </a:p>
          <a:p>
            <a:pPr eaLnBrk="1" hangingPunct="1"/>
            <a:endParaRPr lang="pl-PL" sz="1000" dirty="0" smtClean="0">
              <a:latin typeface="Arial" pitchFamily="34" charset="0"/>
              <a:cs typeface="Arial" pitchFamily="34" charset="0"/>
            </a:endParaRPr>
          </a:p>
          <a:p>
            <a:pPr eaLnBrk="1" hangingPunct="1"/>
            <a:r>
              <a:rPr lang="ru-RU" sz="1000" dirty="0" smtClean="0">
                <a:latin typeface="Arial" pitchFamily="34" charset="0"/>
                <a:cs typeface="Arial" pitchFamily="34" charset="0"/>
              </a:rPr>
              <a:t>Чтобы избежать частого «выключения» и «включения» правила 42, гоночный комитет должен убедиться, что уменьшившаяся или увеличившаяся скорость ветра останется такой во всей зоне гонок. </a:t>
            </a:r>
            <a:endParaRPr lang="pl-PL" sz="1000" dirty="0" smtClean="0">
              <a:latin typeface="Arial" pitchFamily="34" charset="0"/>
              <a:cs typeface="Arial" pitchFamily="34" charset="0"/>
            </a:endParaRPr>
          </a:p>
          <a:p>
            <a:endParaRPr lang="ru-RU" sz="1000" dirty="0" smtClean="0">
              <a:latin typeface="Arial" pitchFamily="34" charset="0"/>
              <a:cs typeface="Arial" pitchFamily="34" charset="0"/>
            </a:endParaRPr>
          </a:p>
          <a:p>
            <a:r>
              <a:rPr lang="ru-RU" sz="1000" dirty="0" smtClean="0">
                <a:latin typeface="Arial" pitchFamily="34" charset="0"/>
                <a:cs typeface="Arial" pitchFamily="34" charset="0"/>
              </a:rPr>
              <a:t>Перед тем как принять любое решение по изменению, необходимо убедиться, что скорость ветра стабильно выше или ниже установленного предела.  </a:t>
            </a:r>
          </a:p>
          <a:p>
            <a:r>
              <a:rPr lang="ru-RU" sz="1000" dirty="0" smtClean="0">
                <a:latin typeface="Arial" pitchFamily="34" charset="0"/>
                <a:cs typeface="Arial" pitchFamily="34" charset="0"/>
              </a:rPr>
              <a:t>Необходимо постоянно информировать </a:t>
            </a:r>
            <a:r>
              <a:rPr lang="ru-RU" sz="1000" dirty="0" err="1" smtClean="0">
                <a:latin typeface="Arial" pitchFamily="34" charset="0"/>
                <a:cs typeface="Arial" pitchFamily="34" charset="0"/>
              </a:rPr>
              <a:t>протестовый</a:t>
            </a:r>
            <a:r>
              <a:rPr lang="ru-RU" sz="1000" baseline="0" dirty="0" smtClean="0">
                <a:latin typeface="Arial" pitchFamily="34" charset="0"/>
                <a:cs typeface="Arial" pitchFamily="34" charset="0"/>
              </a:rPr>
              <a:t> комитет</a:t>
            </a:r>
            <a:r>
              <a:rPr lang="ru-RU" sz="1000" dirty="0" smtClean="0">
                <a:latin typeface="Arial" pitchFamily="34" charset="0"/>
                <a:cs typeface="Arial" pitchFamily="34" charset="0"/>
              </a:rPr>
              <a:t> о всех намерениях гоночного комитета. </a:t>
            </a:r>
          </a:p>
          <a:p>
            <a:endParaRPr lang="pl-PL" sz="1000" dirty="0" smtClean="0">
              <a:latin typeface="Arial" pitchFamily="34" charset="0"/>
              <a:cs typeface="Arial" pitchFamily="34" charset="0"/>
            </a:endParaRPr>
          </a:p>
          <a:p>
            <a:pPr eaLnBrk="1" hangingPunct="1"/>
            <a:r>
              <a:rPr lang="ru-RU" sz="1000" b="1" dirty="0" smtClean="0">
                <a:latin typeface="Arial" pitchFamily="34" charset="0"/>
                <a:cs typeface="Arial" pitchFamily="34" charset="0"/>
              </a:rPr>
              <a:t>Гоночная инструкция</a:t>
            </a:r>
          </a:p>
          <a:p>
            <a:pPr eaLnBrk="1" hangingPunct="1"/>
            <a:endParaRPr lang="ru-RU" sz="1000" dirty="0" smtClean="0">
              <a:latin typeface="Arial" pitchFamily="34" charset="0"/>
              <a:cs typeface="Arial" pitchFamily="34" charset="0"/>
            </a:endParaRPr>
          </a:p>
          <a:p>
            <a:pPr eaLnBrk="1" hangingPunct="1"/>
            <a:r>
              <a:rPr lang="ru-RU" sz="1000" dirty="0" smtClean="0">
                <a:latin typeface="Arial" pitchFamily="34" charset="0"/>
                <a:cs typeface="Arial" pitchFamily="34" charset="0"/>
              </a:rPr>
              <a:t>Если гоночный комитет намерен применять Приложение </a:t>
            </a:r>
            <a:r>
              <a:rPr lang="en-US" sz="1000" dirty="0" smtClean="0">
                <a:latin typeface="Arial" pitchFamily="34" charset="0"/>
                <a:cs typeface="Arial" pitchFamily="34" charset="0"/>
              </a:rPr>
              <a:t>P, </a:t>
            </a:r>
            <a:r>
              <a:rPr lang="ru-RU" sz="1000" dirty="0" smtClean="0">
                <a:latin typeface="Arial" pitchFamily="34" charset="0"/>
                <a:cs typeface="Arial" pitchFamily="34" charset="0"/>
              </a:rPr>
              <a:t>то это должно быть указано в гоночной инструкции.</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4387" name="Rectangle 7"/>
          <p:cNvSpPr>
            <a:spLocks noGrp="1" noChangeArrowheads="1"/>
          </p:cNvSpPr>
          <p:nvPr>
            <p:ph type="sldNum" sz="quarter" idx="5"/>
          </p:nvPr>
        </p:nvSpPr>
        <p:spPr/>
        <p:txBody>
          <a:bodyPr/>
          <a:lstStyle/>
          <a:p>
            <a:pPr>
              <a:defRPr/>
            </a:pPr>
            <a:fld id="{2718469C-E172-472F-9C53-26AE9A40F1AC}" type="slidenum">
              <a:rPr lang="en-GB" smtClean="0">
                <a:latin typeface="Arial" pitchFamily="34" charset="0"/>
              </a:rPr>
              <a:pPr>
                <a:defRPr/>
              </a:pPr>
              <a:t>61</a:t>
            </a:fld>
            <a:endParaRPr lang="en-GB" smtClean="0">
              <a:latin typeface="Arial" pitchFamily="34" charset="0"/>
            </a:endParaRPr>
          </a:p>
        </p:txBody>
      </p:sp>
      <p:sp>
        <p:nvSpPr>
          <p:cNvPr id="144388" name="Rectangle 4"/>
          <p:cNvSpPr>
            <a:spLocks noGrp="1" noRot="1" noChangeAspect="1" noChangeArrowheads="1" noTextEdit="1"/>
          </p:cNvSpPr>
          <p:nvPr>
            <p:ph type="sldImg"/>
          </p:nvPr>
        </p:nvSpPr>
        <p:spPr>
          <a:ln/>
        </p:spPr>
      </p:sp>
      <p:sp>
        <p:nvSpPr>
          <p:cNvPr id="144389" name="Rectangle 5"/>
          <p:cNvSpPr>
            <a:spLocks noGrp="1" noChangeAspect="1" noChangeArrowheads="1"/>
          </p:cNvSpPr>
          <p:nvPr>
            <p:ph type="body" idx="1"/>
          </p:nvPr>
        </p:nvSpPr>
        <p:spPr>
          <a:noFill/>
          <a:ln/>
        </p:spPr>
        <p:txBody>
          <a:bodyPr/>
          <a:lstStyle/>
          <a:p>
            <a:pPr eaLnBrk="1" hangingPunct="1"/>
            <a:r>
              <a:rPr lang="ru-RU" b="1" dirty="0" err="1" smtClean="0">
                <a:latin typeface="Arial" pitchFamily="34" charset="0"/>
              </a:rPr>
              <a:t>Пампинг</a:t>
            </a:r>
            <a:r>
              <a:rPr lang="ru-RU" b="1" dirty="0" smtClean="0">
                <a:latin typeface="Arial" pitchFamily="34" charset="0"/>
              </a:rPr>
              <a:t> – Сигналы гоночного комитета</a:t>
            </a:r>
          </a:p>
          <a:p>
            <a:pPr eaLnBrk="1" hangingPunct="1"/>
            <a:endParaRPr lang="ru-RU" b="1" dirty="0" smtClean="0">
              <a:latin typeface="Arial" pitchFamily="34" charset="0"/>
            </a:endParaRPr>
          </a:p>
          <a:p>
            <a:pPr eaLnBrk="1" hangingPunct="1"/>
            <a:r>
              <a:rPr lang="ru-RU" dirty="0" smtClean="0">
                <a:latin typeface="Arial" pitchFamily="34" charset="0"/>
              </a:rPr>
              <a:t>Это сигналы, которые следует</a:t>
            </a:r>
            <a:r>
              <a:rPr lang="ru-RU" baseline="0" dirty="0" smtClean="0">
                <a:latin typeface="Arial" pitchFamily="34" charset="0"/>
              </a:rPr>
              <a:t> использовать</a:t>
            </a:r>
            <a:r>
              <a:rPr lang="ru-RU" dirty="0" smtClean="0">
                <a:latin typeface="Arial" pitchFamily="34" charset="0"/>
              </a:rPr>
              <a:t>.</a:t>
            </a:r>
          </a:p>
          <a:p>
            <a:pPr eaLnBrk="1" hangingPunct="1"/>
            <a:r>
              <a:rPr lang="ru-RU" dirty="0" smtClean="0">
                <a:latin typeface="Arial" pitchFamily="34" charset="0"/>
              </a:rPr>
              <a:t>Обратите внимание, что звуковой сигнал должен</a:t>
            </a:r>
            <a:r>
              <a:rPr lang="ru-RU" baseline="0" dirty="0" smtClean="0">
                <a:latin typeface="Arial" pitchFamily="34" charset="0"/>
              </a:rPr>
              <a:t> быть </a:t>
            </a:r>
            <a:r>
              <a:rPr lang="ru-RU" dirty="0" smtClean="0">
                <a:latin typeface="Arial" pitchFamily="34" charset="0"/>
              </a:rPr>
              <a:t>повторяющимся и производиться для каждой яхты, когда она огибает знак.</a:t>
            </a:r>
            <a:endParaRPr lang="en-GB"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5411" name="Rectangle 7"/>
          <p:cNvSpPr>
            <a:spLocks noGrp="1" noChangeArrowheads="1"/>
          </p:cNvSpPr>
          <p:nvPr>
            <p:ph type="sldNum" sz="quarter" idx="5"/>
          </p:nvPr>
        </p:nvSpPr>
        <p:spPr/>
        <p:txBody>
          <a:bodyPr/>
          <a:lstStyle/>
          <a:p>
            <a:pPr>
              <a:defRPr/>
            </a:pPr>
            <a:fld id="{94362615-56E2-409F-B37F-8E7E0DFAF447}" type="slidenum">
              <a:rPr lang="en-GB" smtClean="0">
                <a:latin typeface="Arial" pitchFamily="34" charset="0"/>
              </a:rPr>
              <a:pPr>
                <a:defRPr/>
              </a:pPr>
              <a:t>62</a:t>
            </a:fld>
            <a:endParaRPr lang="en-GB" smtClean="0">
              <a:latin typeface="Arial" pitchFamily="34" charset="0"/>
            </a:endParaRPr>
          </a:p>
        </p:txBody>
      </p:sp>
      <p:sp>
        <p:nvSpPr>
          <p:cNvPr id="145412" name="Rectangle 4"/>
          <p:cNvSpPr>
            <a:spLocks noGrp="1" noRot="1" noChangeAspect="1" noChangeArrowheads="1" noTextEdit="1"/>
          </p:cNvSpPr>
          <p:nvPr>
            <p:ph type="sldImg"/>
          </p:nvPr>
        </p:nvSpPr>
        <p:spPr>
          <a:ln/>
        </p:spPr>
      </p:sp>
      <p:sp>
        <p:nvSpPr>
          <p:cNvPr id="145413"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Расположение судейского судна, подающего сигнал </a:t>
            </a:r>
          </a:p>
          <a:p>
            <a:pPr eaLnBrk="1" hangingPunct="1"/>
            <a:endParaRPr lang="ru-RU" b="1"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solidFill>
                  <a:srgbClr val="00004C"/>
                </a:solidFill>
                <a:latin typeface="Arial" pitchFamily="34" charset="0"/>
              </a:rPr>
              <a:t>Судно на знаке, подающее сигнал,</a:t>
            </a:r>
            <a:r>
              <a:rPr lang="ru-RU" sz="1000" b="0" dirty="0" smtClean="0">
                <a:solidFill>
                  <a:srgbClr val="00004C"/>
                </a:solidFill>
              </a:rPr>
              <a:t> должно занять позицию до того, как первая яхта подойдет к знаку, и оставаться там, пока все яхты не пройдут знак. Повторяющиеся звуковые сигналы подаются, пока последняя яхта не обогнет знак.</a:t>
            </a:r>
          </a:p>
          <a:p>
            <a:pPr eaLnBrk="1" hangingPunct="1"/>
            <a:endParaRPr lang="en-GB" dirty="0" smtClean="0">
              <a:latin typeface="Arial" pitchFamily="34" charset="0"/>
            </a:endParaRPr>
          </a:p>
          <a:p>
            <a:pPr eaLnBrk="1" hangingPunct="1"/>
            <a:r>
              <a:rPr lang="ru-RU" dirty="0" smtClean="0">
                <a:latin typeface="Arial" pitchFamily="34" charset="0"/>
              </a:rPr>
              <a:t>Зрительные сигналы должны быть хорошо видны всем спортсменам. Для этого может потребоваться нарисовать флаг на доске.</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Повторяющийся звуковой сигнал необходимо подавать всем яхтам, в то время как они проходят между сигнальным судном и знаком.</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Самое время перечитать раздел "Расположение прессы" [в первой части презентации - слайды 51-56] и позаботиться о том, чтобы судно, подающее сигналы, не перекрывало полностью или частично обзор катерам прессы, находящимся поблизости.</a:t>
            </a:r>
            <a:endParaRPr lang="ru-RU" dirty="0" smtClean="0">
              <a:solidFill>
                <a:schemeClr val="accent2"/>
              </a:solidFill>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6435" name="Rectangle 7"/>
          <p:cNvSpPr>
            <a:spLocks noGrp="1" noChangeArrowheads="1"/>
          </p:cNvSpPr>
          <p:nvPr>
            <p:ph type="sldNum" sz="quarter" idx="5"/>
          </p:nvPr>
        </p:nvSpPr>
        <p:spPr/>
        <p:txBody>
          <a:bodyPr/>
          <a:lstStyle/>
          <a:p>
            <a:pPr>
              <a:defRPr/>
            </a:pPr>
            <a:fld id="{13602E0A-5133-4953-BB97-70DC3A027F5F}" type="slidenum">
              <a:rPr lang="en-GB" smtClean="0">
                <a:latin typeface="Arial" pitchFamily="34" charset="0"/>
              </a:rPr>
              <a:pPr>
                <a:defRPr/>
              </a:pPr>
              <a:t>63</a:t>
            </a:fld>
            <a:endParaRPr lang="en-GB" smtClean="0">
              <a:latin typeface="Arial" pitchFamily="34" charset="0"/>
            </a:endParaRPr>
          </a:p>
        </p:txBody>
      </p:sp>
      <p:sp>
        <p:nvSpPr>
          <p:cNvPr id="146436" name="Rectangle 4"/>
          <p:cNvSpPr>
            <a:spLocks noGrp="1" noRot="1" noChangeAspect="1" noChangeArrowheads="1" noTextEdit="1"/>
          </p:cNvSpPr>
          <p:nvPr>
            <p:ph type="sldImg"/>
          </p:nvPr>
        </p:nvSpPr>
        <p:spPr>
          <a:ln/>
        </p:spPr>
      </p:sp>
      <p:sp>
        <p:nvSpPr>
          <p:cNvPr id="146437"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Скорость ветра</a:t>
            </a:r>
          </a:p>
          <a:p>
            <a:pPr eaLnBrk="1" hangingPunct="1"/>
            <a:r>
              <a:rPr lang="ru-RU" dirty="0" smtClean="0">
                <a:latin typeface="Arial" pitchFamily="34" charset="0"/>
              </a:rPr>
              <a:t>Перед тем как распорядиться подать какой-либо сигнал, старший судья на дистанции должен убедиться, что скорость ветра будет стабильно выше или ниже установленного предела. О стабильности можно судить по результатам регулярного измерения силы ветра в течение гонки на каждом знаке, подлежащем </a:t>
            </a:r>
            <a:r>
              <a:rPr lang="ru-RU" dirty="0" err="1" smtClean="0">
                <a:latin typeface="Arial" pitchFamily="34" charset="0"/>
              </a:rPr>
              <a:t>огибанию</a:t>
            </a:r>
            <a:r>
              <a:rPr lang="ru-RU" dirty="0" smtClean="0">
                <a:latin typeface="Arial" pitchFamily="34" charset="0"/>
              </a:rPr>
              <a:t>. Перед началом процедуры следует собрать максимум доступной информации. </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«Выключение» Правила 42 у одного знака и «включение» у следующего – плохая практика. Если есть сомнения в стабильности скорости ветра, и велика вероятность, что она будет постоянно колебаться вокруг установленного</a:t>
            </a:r>
            <a:r>
              <a:rPr lang="ru-RU" baseline="0" dirty="0" smtClean="0">
                <a:latin typeface="Arial" pitchFamily="34" charset="0"/>
              </a:rPr>
              <a:t> предела</a:t>
            </a:r>
            <a:r>
              <a:rPr lang="ru-RU" dirty="0" smtClean="0">
                <a:latin typeface="Arial" pitchFamily="34" charset="0"/>
              </a:rPr>
              <a:t>, не делайте никаких изменений. </a:t>
            </a:r>
            <a:endParaRPr lang="en-US" dirty="0" smtClean="0">
              <a:latin typeface="Arial" pitchFamily="34" charset="0"/>
            </a:endParaRPr>
          </a:p>
          <a:p>
            <a:pPr eaLnBrk="1" hangingPunct="1"/>
            <a:endParaRPr lang="en-US" dirty="0" smtClean="0">
              <a:latin typeface="Arial" pitchFamily="34" charset="0"/>
            </a:endParaRPr>
          </a:p>
          <a:p>
            <a:pPr eaLnBrk="1" hangingPunct="1"/>
            <a:r>
              <a:rPr lang="ru-RU" dirty="0" smtClean="0">
                <a:latin typeface="Arial" pitchFamily="34" charset="0"/>
              </a:rPr>
              <a:t>В</a:t>
            </a:r>
            <a:r>
              <a:rPr lang="ru-RU" baseline="0" dirty="0" smtClean="0">
                <a:latin typeface="Arial" pitchFamily="34" charset="0"/>
              </a:rPr>
              <a:t> </a:t>
            </a:r>
            <a:r>
              <a:rPr lang="ru-RU" dirty="0" smtClean="0">
                <a:latin typeface="Arial" pitchFamily="34" charset="0"/>
              </a:rPr>
              <a:t>такой ситуации для успешного применения этой системы очень важно посоветоваться с ПК. Судьи ПК на воде должны отслеживать это правило очень внимательно, поэтому если Вы сомневаетесь, какое решение принять, спросите мнение судей ПК на воде.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7459" name="Rectangle 7"/>
          <p:cNvSpPr>
            <a:spLocks noGrp="1" noChangeArrowheads="1"/>
          </p:cNvSpPr>
          <p:nvPr>
            <p:ph type="sldNum" sz="quarter" idx="5"/>
          </p:nvPr>
        </p:nvSpPr>
        <p:spPr/>
        <p:txBody>
          <a:bodyPr/>
          <a:lstStyle/>
          <a:p>
            <a:pPr>
              <a:defRPr/>
            </a:pPr>
            <a:fld id="{3BB57306-0490-47CE-83DE-BF7D2E400CE0}" type="slidenum">
              <a:rPr lang="en-GB" smtClean="0">
                <a:latin typeface="Arial" pitchFamily="34" charset="0"/>
              </a:rPr>
              <a:pPr>
                <a:defRPr/>
              </a:pPr>
              <a:t>64</a:t>
            </a:fld>
            <a:endParaRPr lang="en-GB" smtClean="0">
              <a:latin typeface="Arial" pitchFamily="34" charset="0"/>
            </a:endParaRPr>
          </a:p>
        </p:txBody>
      </p:sp>
      <p:sp>
        <p:nvSpPr>
          <p:cNvPr id="147460" name="Rectangle 4"/>
          <p:cNvSpPr>
            <a:spLocks noGrp="1" noRot="1" noChangeAspect="1" noChangeArrowheads="1" noTextEdit="1"/>
          </p:cNvSpPr>
          <p:nvPr>
            <p:ph type="sldImg"/>
          </p:nvPr>
        </p:nvSpPr>
        <p:spPr>
          <a:ln/>
        </p:spPr>
      </p:sp>
      <p:sp>
        <p:nvSpPr>
          <p:cNvPr id="147461"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Взаимодействие с ПК</a:t>
            </a:r>
          </a:p>
          <a:p>
            <a:pPr eaLnBrk="1" hangingPunct="1"/>
            <a:endParaRPr lang="ru-RU" b="1" dirty="0" smtClean="0">
              <a:latin typeface="Arial" pitchFamily="34" charset="0"/>
            </a:endParaRPr>
          </a:p>
          <a:p>
            <a:pPr eaLnBrk="1" hangingPunct="1"/>
            <a:r>
              <a:rPr lang="ru-RU" dirty="0" smtClean="0">
                <a:latin typeface="Arial" pitchFamily="34" charset="0"/>
              </a:rPr>
              <a:t>Обычный способ взаимодействия между гоночным комитетом и ПК, с помощью радио, помогает</a:t>
            </a:r>
            <a:r>
              <a:rPr lang="ru-RU" b="1" dirty="0" smtClean="0">
                <a:latin typeface="Arial" pitchFamily="34" charset="0"/>
              </a:rPr>
              <a:t> </a:t>
            </a:r>
            <a:r>
              <a:rPr lang="ru-RU" dirty="0" smtClean="0">
                <a:latin typeface="Arial" pitchFamily="34" charset="0"/>
              </a:rPr>
              <a:t>быстро реагировать на все решения по применению флагов </a:t>
            </a:r>
            <a:r>
              <a:rPr lang="en-US" dirty="0" smtClean="0">
                <a:latin typeface="Arial" pitchFamily="34" charset="0"/>
              </a:rPr>
              <a:t>‘</a:t>
            </a:r>
            <a:r>
              <a:rPr lang="ru-RU" dirty="0" smtClean="0">
                <a:latin typeface="Arial" pitchFamily="34" charset="0"/>
              </a:rPr>
              <a:t>Оскар</a:t>
            </a:r>
            <a:r>
              <a:rPr lang="en-US" dirty="0" smtClean="0">
                <a:latin typeface="Arial" pitchFamily="34" charset="0"/>
              </a:rPr>
              <a:t>’</a:t>
            </a:r>
            <a:r>
              <a:rPr lang="ru-RU" dirty="0" smtClean="0">
                <a:latin typeface="Arial" pitchFamily="34" charset="0"/>
              </a:rPr>
              <a:t> или </a:t>
            </a:r>
            <a:r>
              <a:rPr lang="en-US" dirty="0" smtClean="0">
                <a:latin typeface="Arial" pitchFamily="34" charset="0"/>
              </a:rPr>
              <a:t>‘</a:t>
            </a:r>
            <a:r>
              <a:rPr lang="ru-RU" dirty="0" smtClean="0">
                <a:latin typeface="Arial" pitchFamily="34" charset="0"/>
              </a:rPr>
              <a:t>Ромео</a:t>
            </a:r>
            <a:r>
              <a:rPr lang="en-US" dirty="0" smtClean="0">
                <a:latin typeface="Arial" pitchFamily="34" charset="0"/>
              </a:rPr>
              <a:t>’.</a:t>
            </a:r>
            <a:endParaRPr lang="ru-RU" dirty="0" smtClean="0">
              <a:latin typeface="Arial" pitchFamily="34" charset="0"/>
            </a:endParaRPr>
          </a:p>
          <a:p>
            <a:pPr eaLnBrk="1" hangingPunct="1"/>
            <a:endParaRPr lang="en-US" dirty="0" smtClean="0">
              <a:latin typeface="Arial" pitchFamily="34" charset="0"/>
            </a:endParaRPr>
          </a:p>
          <a:p>
            <a:pPr eaLnBrk="1" hangingPunct="1"/>
            <a:r>
              <a:rPr lang="ru-RU" dirty="0" smtClean="0">
                <a:latin typeface="Arial" pitchFamily="34" charset="0"/>
              </a:rPr>
              <a:t>Когда ПК получает сообщение о</a:t>
            </a:r>
            <a:r>
              <a:rPr lang="ru-RU" baseline="0" dirty="0" smtClean="0">
                <a:latin typeface="Arial" pitchFamily="34" charset="0"/>
              </a:rPr>
              <a:t> том, что на определенном знаке будет подан сигнал</a:t>
            </a:r>
            <a:r>
              <a:rPr lang="ru-RU" dirty="0" smtClean="0">
                <a:latin typeface="Arial" pitchFamily="34" charset="0"/>
              </a:rPr>
              <a:t>, он должен подтвердить получение информации.</a:t>
            </a:r>
            <a:endParaRPr lang="en-GB"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8483" name="Rectangle 7"/>
          <p:cNvSpPr>
            <a:spLocks noGrp="1" noChangeArrowheads="1"/>
          </p:cNvSpPr>
          <p:nvPr>
            <p:ph type="sldNum" sz="quarter" idx="5"/>
          </p:nvPr>
        </p:nvSpPr>
        <p:spPr/>
        <p:txBody>
          <a:bodyPr/>
          <a:lstStyle/>
          <a:p>
            <a:pPr>
              <a:defRPr/>
            </a:pPr>
            <a:fld id="{68C02CE9-5EFD-426F-8509-0A6B2D77D509}" type="slidenum">
              <a:rPr lang="en-GB" smtClean="0">
                <a:latin typeface="Arial" pitchFamily="34" charset="0"/>
              </a:rPr>
              <a:pPr>
                <a:defRPr/>
              </a:pPr>
              <a:t>65</a:t>
            </a:fld>
            <a:endParaRPr lang="en-GB" smtClean="0">
              <a:latin typeface="Arial" pitchFamily="34" charset="0"/>
            </a:endParaRPr>
          </a:p>
        </p:txBody>
      </p:sp>
      <p:sp>
        <p:nvSpPr>
          <p:cNvPr id="148484" name="Rectangle 2"/>
          <p:cNvSpPr>
            <a:spLocks noGrp="1" noRot="1" noChangeAspect="1" noChangeArrowheads="1" noTextEdit="1"/>
          </p:cNvSpPr>
          <p:nvPr>
            <p:ph type="sldImg"/>
          </p:nvPr>
        </p:nvSpPr>
        <p:spPr>
          <a:xfrm>
            <a:off x="1979613" y="125413"/>
            <a:ext cx="2897187" cy="2171700"/>
          </a:xfrm>
          <a:ln/>
        </p:spPr>
      </p:sp>
      <p:sp>
        <p:nvSpPr>
          <p:cNvPr id="148485"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Отсутствие знака</a:t>
            </a:r>
          </a:p>
          <a:p>
            <a:pPr eaLnBrk="1" hangingPunct="1"/>
            <a:endParaRPr lang="ru-RU" dirty="0" smtClean="0">
              <a:latin typeface="Arial" pitchFamily="34" charset="0"/>
            </a:endParaRPr>
          </a:p>
          <a:p>
            <a:pPr eaLnBrk="1" hangingPunct="1"/>
            <a:r>
              <a:rPr lang="ru-RU" dirty="0" smtClean="0">
                <a:latin typeface="Arial" pitchFamily="34" charset="0"/>
              </a:rPr>
              <a:t>Обычно</a:t>
            </a:r>
            <a:r>
              <a:rPr lang="ru-RU" baseline="0" dirty="0" smtClean="0">
                <a:latin typeface="Arial" pitchFamily="34" charset="0"/>
              </a:rPr>
              <a:t> причина дрейфа знака - </a:t>
            </a:r>
            <a:r>
              <a:rPr lang="ru-RU" dirty="0" smtClean="0">
                <a:latin typeface="Arial" pitchFamily="34" charset="0"/>
              </a:rPr>
              <a:t> это неопытность или</a:t>
            </a:r>
            <a:r>
              <a:rPr lang="ru-RU" baseline="0" dirty="0" smtClean="0">
                <a:latin typeface="Arial" pitchFamily="34" charset="0"/>
              </a:rPr>
              <a:t> халатность</a:t>
            </a:r>
            <a:r>
              <a:rPr lang="ru-RU" dirty="0" smtClean="0">
                <a:latin typeface="Arial" pitchFamily="34" charset="0"/>
              </a:rPr>
              <a:t> команды установщиков. Чаще</a:t>
            </a:r>
            <a:r>
              <a:rPr lang="ru-RU" baseline="0" dirty="0" smtClean="0">
                <a:latin typeface="Arial" pitchFamily="34" charset="0"/>
              </a:rPr>
              <a:t> всего </a:t>
            </a:r>
            <a:r>
              <a:rPr lang="ru-RU" dirty="0" smtClean="0">
                <a:latin typeface="Arial" pitchFamily="34" charset="0"/>
              </a:rPr>
              <a:t>– это неправильно отданный якорь знака или слишком</a:t>
            </a:r>
            <a:r>
              <a:rPr lang="ru-RU" baseline="0" dirty="0" smtClean="0">
                <a:latin typeface="Arial" pitchFamily="34" charset="0"/>
              </a:rPr>
              <a:t> </a:t>
            </a:r>
            <a:r>
              <a:rPr lang="ru-RU" dirty="0" smtClean="0">
                <a:latin typeface="Arial" pitchFamily="34" charset="0"/>
              </a:rPr>
              <a:t>короткий якорный конец.  </a:t>
            </a:r>
          </a:p>
          <a:p>
            <a:pPr eaLnBrk="1" hangingPunct="1"/>
            <a:endParaRPr lang="ru-RU" dirty="0" smtClean="0">
              <a:latin typeface="Arial" pitchFamily="34" charset="0"/>
            </a:endParaRPr>
          </a:p>
          <a:p>
            <a:pPr eaLnBrk="1" hangingPunct="1"/>
            <a:r>
              <a:rPr lang="ru-RU" dirty="0" smtClean="0">
                <a:latin typeface="Arial" pitchFamily="34" charset="0"/>
              </a:rPr>
              <a:t>Действия гоночного комитета будут зависеть от конкретной обстановки на воде, в то время когда знак смещается. Если есть время, знак необходимо «поймать», отбуксировать на свое место и удлинить якорный конец. Бывает, что надувные знаки получают повреждения и начинают сдуваться. В этих обстоятельствах требуется заменит</a:t>
            </a:r>
            <a:r>
              <a:rPr lang="ru-RU" baseline="0" dirty="0" smtClean="0">
                <a:latin typeface="Arial" pitchFamily="34" charset="0"/>
              </a:rPr>
              <a:t>ь</a:t>
            </a:r>
            <a:r>
              <a:rPr lang="ru-RU" dirty="0" smtClean="0">
                <a:latin typeface="Arial" pitchFamily="34" charset="0"/>
              </a:rPr>
              <a:t> знак. У хороших</a:t>
            </a:r>
            <a:r>
              <a:rPr lang="ru-RU" baseline="0" dirty="0" smtClean="0">
                <a:latin typeface="Arial" pitchFamily="34" charset="0"/>
              </a:rPr>
              <a:t> судей</a:t>
            </a:r>
            <a:r>
              <a:rPr lang="ru-RU" dirty="0" smtClean="0">
                <a:latin typeface="Arial" pitchFamily="34" charset="0"/>
              </a:rPr>
              <a:t> на борту есть запасной знак, готовый к использованию. </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Если невозможно действовать так, как описано выше, поставьте катер на якорь на место знака, покажите флаг «М» и подавайте повторяющиеся звуковые сигналы. </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Последнее средство – прекратить гонку. Если гонка становится несправедливой из-за того, что знак дрейфует в то время, как часть флота еще не закончила </a:t>
            </a:r>
            <a:r>
              <a:rPr lang="ru-RU" dirty="0" err="1" smtClean="0">
                <a:latin typeface="Arial" pitchFamily="34" charset="0"/>
              </a:rPr>
              <a:t>огибание</a:t>
            </a:r>
            <a:r>
              <a:rPr lang="ru-RU" dirty="0" smtClean="0">
                <a:latin typeface="Arial" pitchFamily="34" charset="0"/>
              </a:rPr>
              <a:t>, и некоторым яхтам приходится проходить большее расстояние по сравнению с другими, то единственный выход – прекращение гонки. </a:t>
            </a:r>
            <a:endParaRPr lang="en-GB" dirty="0"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49507" name="Rectangle 7"/>
          <p:cNvSpPr>
            <a:spLocks noGrp="1" noChangeArrowheads="1"/>
          </p:cNvSpPr>
          <p:nvPr>
            <p:ph type="sldNum" sz="quarter" idx="5"/>
          </p:nvPr>
        </p:nvSpPr>
        <p:spPr/>
        <p:txBody>
          <a:bodyPr/>
          <a:lstStyle/>
          <a:p>
            <a:pPr>
              <a:defRPr/>
            </a:pPr>
            <a:fld id="{8CFB748E-CD54-448B-B58E-223A2D592B3B}" type="slidenum">
              <a:rPr lang="en-GB" smtClean="0">
                <a:latin typeface="Arial" pitchFamily="34" charset="0"/>
              </a:rPr>
              <a:pPr>
                <a:defRPr/>
              </a:pPr>
              <a:t>66</a:t>
            </a:fld>
            <a:endParaRPr lang="en-GB" smtClean="0">
              <a:latin typeface="Arial" pitchFamily="34" charset="0"/>
            </a:endParaRPr>
          </a:p>
        </p:txBody>
      </p:sp>
      <p:sp>
        <p:nvSpPr>
          <p:cNvPr id="149508" name="Rectangle 2"/>
          <p:cNvSpPr>
            <a:spLocks noGrp="1" noRot="1" noChangeAspect="1" noChangeArrowheads="1" noTextEdit="1"/>
          </p:cNvSpPr>
          <p:nvPr>
            <p:ph type="sldImg"/>
          </p:nvPr>
        </p:nvSpPr>
        <p:spPr>
          <a:xfrm>
            <a:off x="1979613" y="125413"/>
            <a:ext cx="2897187" cy="2171700"/>
          </a:xfrm>
          <a:ln/>
        </p:spPr>
      </p:sp>
      <p:sp>
        <p:nvSpPr>
          <p:cNvPr id="149509" name="Rectangle 3"/>
          <p:cNvSpPr>
            <a:spLocks noGrp="1" noChangeAspect="1" noChangeArrowheads="1"/>
          </p:cNvSpPr>
          <p:nvPr>
            <p:ph type="body" idx="1"/>
          </p:nvPr>
        </p:nvSpPr>
        <p:spPr>
          <a:noFill/>
          <a:ln/>
        </p:spPr>
        <p:txBody>
          <a:bodyPr/>
          <a:lstStyle/>
          <a:p>
            <a:pPr eaLnBrk="1" hangingPunct="1"/>
            <a:r>
              <a:rPr lang="ru-RU" sz="950" b="1" dirty="0" smtClean="0">
                <a:latin typeface="Arial" pitchFamily="34" charset="0"/>
              </a:rPr>
              <a:t>Сокращение дистанции – флаг «</a:t>
            </a:r>
            <a:r>
              <a:rPr lang="en-GB" sz="950" b="1" dirty="0" smtClean="0">
                <a:latin typeface="Arial" pitchFamily="34" charset="0"/>
              </a:rPr>
              <a:t>S</a:t>
            </a:r>
            <a:r>
              <a:rPr lang="ru-RU" sz="950" b="1" dirty="0" smtClean="0">
                <a:latin typeface="Arial" pitchFamily="34" charset="0"/>
              </a:rPr>
              <a:t>»</a:t>
            </a:r>
          </a:p>
          <a:p>
            <a:pPr eaLnBrk="1" hangingPunct="1"/>
            <a:r>
              <a:rPr lang="ru-RU" sz="950" dirty="0" smtClean="0">
                <a:latin typeface="Arial" pitchFamily="34" charset="0"/>
              </a:rPr>
              <a:t>Когда показан этот флаг с двумя звуковыми сигналами, то дистанция сокращена. Это означает, что дистанция, которая была указана во время сигнала «Предупреждение», сокращается на один или несколько участков. Для этого потребуется новая финишная линия у знака дистанции, подлежащего </a:t>
            </a:r>
            <a:r>
              <a:rPr lang="ru-RU" sz="950" dirty="0" err="1" smtClean="0">
                <a:latin typeface="Arial" pitchFamily="34" charset="0"/>
              </a:rPr>
              <a:t>огибанию</a:t>
            </a:r>
            <a:r>
              <a:rPr lang="ru-RU" sz="950" dirty="0" smtClean="0">
                <a:latin typeface="Arial" pitchFamily="34" charset="0"/>
              </a:rPr>
              <a:t>.</a:t>
            </a:r>
          </a:p>
          <a:p>
            <a:pPr eaLnBrk="1" hangingPunct="1"/>
            <a:endParaRPr lang="ru-RU" sz="950" dirty="0" smtClean="0">
              <a:latin typeface="Arial" pitchFamily="34" charset="0"/>
            </a:endParaRPr>
          </a:p>
          <a:p>
            <a:pPr eaLnBrk="1" hangingPunct="1"/>
            <a:r>
              <a:rPr lang="ru-RU" sz="950" b="1" dirty="0" smtClean="0">
                <a:latin typeface="Arial" pitchFamily="34" charset="0"/>
              </a:rPr>
              <a:t>Как подается сигнал </a:t>
            </a:r>
            <a:endParaRPr lang="en-GB" sz="950" dirty="0" smtClean="0">
              <a:latin typeface="Arial" pitchFamily="34" charset="0"/>
            </a:endParaRPr>
          </a:p>
          <a:p>
            <a:pPr eaLnBrk="1" hangingPunct="1"/>
            <a:r>
              <a:rPr lang="ru-RU" sz="950" dirty="0" smtClean="0">
                <a:latin typeface="Arial" pitchFamily="34" charset="0"/>
              </a:rPr>
              <a:t>Яхта, лидирующая в гонке, собирается</a:t>
            </a:r>
            <a:r>
              <a:rPr lang="ru-RU" sz="950" baseline="0" dirty="0" smtClean="0">
                <a:latin typeface="Arial" pitchFamily="34" charset="0"/>
              </a:rPr>
              <a:t> пройти дистанцию, </a:t>
            </a:r>
            <a:r>
              <a:rPr lang="ru-RU" sz="950" dirty="0" smtClean="0">
                <a:latin typeface="Arial" pitchFamily="34" charset="0"/>
              </a:rPr>
              <a:t>указанную во время сигнала «Предупреждение». На этом основывается ее тактика прохождения</a:t>
            </a:r>
            <a:r>
              <a:rPr lang="ru-RU" sz="950" baseline="0" dirty="0" smtClean="0">
                <a:latin typeface="Arial" pitchFamily="34" charset="0"/>
              </a:rPr>
              <a:t> дистанции</a:t>
            </a:r>
            <a:r>
              <a:rPr lang="ru-RU" sz="950" dirty="0" smtClean="0">
                <a:latin typeface="Arial" pitchFamily="34" charset="0"/>
              </a:rPr>
              <a:t>. Когда дистанция сокращается на один или более участков, тактика может измениться. Например, дистанция состоит из трех кругов по треугольнику. Когда яхты приближаются к подветренному знаку второй раз, ветер начинает стихать. Старший судья на дистанции, для того чтобы сохранить гонку, решает сократить дистанцию в конце следующей </a:t>
            </a:r>
            <a:r>
              <a:rPr lang="ru-RU" sz="950" dirty="0" err="1" smtClean="0">
                <a:latin typeface="Arial" pitchFamily="34" charset="0"/>
              </a:rPr>
              <a:t>лавировки</a:t>
            </a:r>
            <a:r>
              <a:rPr lang="ru-RU" sz="950" dirty="0" smtClean="0">
                <a:latin typeface="Arial" pitchFamily="34" charset="0"/>
              </a:rPr>
              <a:t>, установив финишную линию у знака 1.  </a:t>
            </a:r>
          </a:p>
          <a:p>
            <a:pPr eaLnBrk="1" hangingPunct="1"/>
            <a:r>
              <a:rPr lang="ru-RU" sz="950" dirty="0" smtClean="0">
                <a:latin typeface="Arial" pitchFamily="34" charset="0"/>
              </a:rPr>
              <a:t>Когда лидирующая яхта огибает знак 4 (подветренный знак), она видит своих соперников позади себя. Они ложатся на разные галсы, один идет влево, другой вправо. Лидирующая яхта решает, что они оба  угрожают ее лидирующему положению.  Ее тактика – контролировать их обоих, что известно как «прием свободного контроля».</a:t>
            </a:r>
            <a:endParaRPr lang="en-GB" sz="950" dirty="0" smtClean="0">
              <a:latin typeface="Arial" pitchFamily="34" charset="0"/>
            </a:endParaRPr>
          </a:p>
          <a:p>
            <a:pPr eaLnBrk="1" hangingPunct="1"/>
            <a:r>
              <a:rPr lang="ru-RU" sz="950" dirty="0" smtClean="0">
                <a:latin typeface="Arial" pitchFamily="34" charset="0"/>
              </a:rPr>
              <a:t>Неожиданно старший судья на дистанции показывает флаг «</a:t>
            </a:r>
            <a:r>
              <a:rPr lang="en-GB" sz="950" dirty="0" smtClean="0">
                <a:latin typeface="Arial" pitchFamily="34" charset="0"/>
              </a:rPr>
              <a:t>S</a:t>
            </a:r>
            <a:r>
              <a:rPr lang="ru-RU" sz="950" dirty="0" smtClean="0">
                <a:latin typeface="Arial" pitchFamily="34" charset="0"/>
              </a:rPr>
              <a:t>» с двумя звуковыми сигналами. Гонка заканчивается в конце этого участка. Тактика лидирующей яхты меняется. Теперь она контролирует ту яхту, которая представляет наибольшую угрозу ее позиции.</a:t>
            </a:r>
            <a:endParaRPr lang="en-GB" sz="950" dirty="0" smtClean="0">
              <a:latin typeface="Arial" pitchFamily="34" charset="0"/>
            </a:endParaRPr>
          </a:p>
          <a:p>
            <a:pPr eaLnBrk="1" hangingPunct="1"/>
            <a:r>
              <a:rPr lang="ru-RU" sz="950" dirty="0" smtClean="0">
                <a:latin typeface="Arial" pitchFamily="34" charset="0"/>
              </a:rPr>
              <a:t>По этой причине очень важно, чтобы сигнал был и виден и слышен, даже если флот находится значительно ниже по ветру от судна, подающего сигнал. У некоторых судей есть флаг «</a:t>
            </a:r>
            <a:r>
              <a:rPr lang="en-US" sz="950" dirty="0" smtClean="0">
                <a:latin typeface="Arial" pitchFamily="34" charset="0"/>
              </a:rPr>
              <a:t>S</a:t>
            </a:r>
            <a:r>
              <a:rPr lang="ru-RU" sz="950" dirty="0" smtClean="0">
                <a:latin typeface="Arial" pitchFamily="34" charset="0"/>
              </a:rPr>
              <a:t>»</a:t>
            </a:r>
            <a:r>
              <a:rPr lang="en-US" sz="950" dirty="0" smtClean="0">
                <a:latin typeface="Arial" pitchFamily="34" charset="0"/>
              </a:rPr>
              <a:t> </a:t>
            </a:r>
            <a:r>
              <a:rPr lang="ru-RU" sz="950" dirty="0" smtClean="0">
                <a:latin typeface="Arial" pitchFamily="34" charset="0"/>
              </a:rPr>
              <a:t>большого размера, который можно разместить поперек кормы судна гоночного комитета, чтобы он был виден издалека. </a:t>
            </a:r>
            <a:endParaRPr lang="en-GB" sz="950" dirty="0" smtClean="0">
              <a:latin typeface="Arial" pitchFamily="34" charset="0"/>
            </a:endParaRPr>
          </a:p>
          <a:p>
            <a:pPr eaLnBrk="1" hangingPunct="1"/>
            <a:r>
              <a:rPr lang="ru-RU" sz="950" dirty="0" smtClean="0">
                <a:latin typeface="Arial" pitchFamily="34" charset="0"/>
              </a:rPr>
              <a:t>Если возможно, подавайте сигнал, как только лидирующая яхта начинает движение по направлению к новой</a:t>
            </a:r>
            <a:r>
              <a:rPr lang="ru-RU" sz="950" baseline="0" dirty="0" smtClean="0">
                <a:latin typeface="Arial" pitchFamily="34" charset="0"/>
              </a:rPr>
              <a:t> </a:t>
            </a:r>
            <a:r>
              <a:rPr lang="ru-RU" sz="950" dirty="0" smtClean="0">
                <a:latin typeface="Arial" pitchFamily="34" charset="0"/>
              </a:rPr>
              <a:t>финишной линии на сокращенном участке дистанции.</a:t>
            </a:r>
          </a:p>
          <a:p>
            <a:pPr eaLnBrk="1" hangingPunct="1"/>
            <a:endParaRPr lang="ru-RU" sz="950" dirty="0" smtClean="0">
              <a:latin typeface="Arial" pitchFamily="34" charset="0"/>
            </a:endParaRPr>
          </a:p>
          <a:p>
            <a:pPr eaLnBrk="1" hangingPunct="1"/>
            <a:r>
              <a:rPr lang="ru-RU" sz="950" b="1" dirty="0" smtClean="0">
                <a:latin typeface="Arial" pitchFamily="34" charset="0"/>
              </a:rPr>
              <a:t>Финишная линия при сокращении дистанции:</a:t>
            </a:r>
            <a:r>
              <a:rPr lang="ru-RU" sz="950" dirty="0" smtClean="0">
                <a:latin typeface="Arial" pitchFamily="34" charset="0"/>
              </a:rPr>
              <a:t> </a:t>
            </a:r>
          </a:p>
          <a:p>
            <a:pPr eaLnBrk="1" hangingPunct="1">
              <a:buFontTx/>
              <a:buChar char="•"/>
            </a:pPr>
            <a:r>
              <a:rPr lang="ru-RU" sz="950" dirty="0" smtClean="0">
                <a:latin typeface="Arial" pitchFamily="34" charset="0"/>
              </a:rPr>
              <a:t> У знака, подлежащего </a:t>
            </a:r>
            <a:r>
              <a:rPr lang="ru-RU" sz="950" dirty="0" err="1" smtClean="0">
                <a:latin typeface="Arial" pitchFamily="34" charset="0"/>
              </a:rPr>
              <a:t>огибанию</a:t>
            </a:r>
            <a:r>
              <a:rPr lang="ru-RU" sz="950" dirty="0" smtClean="0">
                <a:latin typeface="Arial" pitchFamily="34" charset="0"/>
              </a:rPr>
              <a:t>, - линия между знаком и шестом с флагом «</a:t>
            </a:r>
            <a:r>
              <a:rPr lang="en-GB" sz="950" dirty="0" smtClean="0">
                <a:latin typeface="Arial" pitchFamily="34" charset="0"/>
              </a:rPr>
              <a:t>S</a:t>
            </a:r>
            <a:r>
              <a:rPr lang="ru-RU" sz="950" dirty="0" smtClean="0">
                <a:latin typeface="Arial" pitchFamily="34" charset="0"/>
              </a:rPr>
              <a:t>».</a:t>
            </a:r>
            <a:endParaRPr lang="en-GB" sz="950" dirty="0" smtClean="0">
              <a:latin typeface="Arial" pitchFamily="34" charset="0"/>
            </a:endParaRPr>
          </a:p>
          <a:p>
            <a:pPr eaLnBrk="1" hangingPunct="1">
              <a:buFontTx/>
              <a:buChar char="•"/>
            </a:pPr>
            <a:r>
              <a:rPr lang="ru-RU" sz="950" dirty="0" smtClean="0">
                <a:latin typeface="Arial" pitchFamily="34" charset="0"/>
              </a:rPr>
              <a:t> У линии, которую яхты должны пересекать в конце каждого круга дистанции – эта линия.</a:t>
            </a:r>
            <a:endParaRPr lang="en-GB" sz="950" dirty="0" smtClean="0">
              <a:latin typeface="Arial" pitchFamily="34" charset="0"/>
            </a:endParaRPr>
          </a:p>
          <a:p>
            <a:pPr eaLnBrk="1" hangingPunct="1">
              <a:buFontTx/>
              <a:buChar char="•"/>
            </a:pPr>
            <a:r>
              <a:rPr lang="ru-RU" sz="950" dirty="0" smtClean="0">
                <a:latin typeface="Arial" pitchFamily="34" charset="0"/>
              </a:rPr>
              <a:t> У ворот – линия между знаками ворот.</a:t>
            </a:r>
            <a:endParaRPr lang="en-GB" sz="950" dirty="0" smtClean="0">
              <a:latin typeface="Arial" pitchFamily="34" charset="0"/>
            </a:endParaRPr>
          </a:p>
          <a:p>
            <a:pPr eaLnBrk="1" hangingPunct="1"/>
            <a:endParaRPr lang="en-GB" sz="950" dirty="0" smtClean="0">
              <a:latin typeface="Arial" pitchFamily="34" charset="0"/>
              <a:cs typeface="Arial" pitchFamily="34" charset="0"/>
            </a:endParaRPr>
          </a:p>
          <a:p>
            <a:pPr eaLnBrk="1" hangingPunct="1"/>
            <a:r>
              <a:rPr lang="ru-RU" sz="950" dirty="0" smtClean="0">
                <a:latin typeface="Arial" pitchFamily="34" charset="0"/>
                <a:cs typeface="Arial" pitchFamily="34" charset="0"/>
              </a:rPr>
              <a:t>На некоторых соревнованиях не разрешается использовать этот сигнал. Соответствующий пункт ГИ есть</a:t>
            </a:r>
            <a:r>
              <a:rPr lang="ru-RU" sz="950" baseline="0" dirty="0" smtClean="0">
                <a:latin typeface="Arial" pitchFamily="34" charset="0"/>
                <a:cs typeface="Arial" pitchFamily="34" charset="0"/>
              </a:rPr>
              <a:t> </a:t>
            </a:r>
            <a:r>
              <a:rPr lang="ru-RU" sz="950" dirty="0" smtClean="0">
                <a:latin typeface="Arial" pitchFamily="34" charset="0"/>
                <a:cs typeface="Arial" pitchFamily="34" charset="0"/>
              </a:rPr>
              <a:t>в Руководстве по гоночной инструкции. </a:t>
            </a:r>
          </a:p>
          <a:p>
            <a:pPr eaLnBrk="1" hangingPunct="1"/>
            <a:r>
              <a:rPr lang="ru-RU" sz="950" dirty="0" smtClean="0">
                <a:latin typeface="Arial" pitchFamily="34" charset="0"/>
                <a:cs typeface="Arial" pitchFamily="34" charset="0"/>
              </a:rPr>
              <a:t>Сокращение участка дистанции, даже последнего, разрешается делать используя знак минус </a:t>
            </a:r>
            <a:r>
              <a:rPr lang="en-US" sz="950" dirty="0" smtClean="0">
                <a:latin typeface="Arial" pitchFamily="34" charset="0"/>
                <a:cs typeface="Arial" pitchFamily="34" charset="0"/>
              </a:rPr>
              <a:t>[</a:t>
            </a:r>
            <a:r>
              <a:rPr lang="ru-RU" sz="950" b="1" dirty="0" smtClean="0">
                <a:latin typeface="Arial" pitchFamily="34" charset="0"/>
                <a:cs typeface="Arial" pitchFamily="34" charset="0"/>
              </a:rPr>
              <a:t>–</a:t>
            </a:r>
            <a:r>
              <a:rPr lang="en-US" sz="950" dirty="0" smtClean="0">
                <a:latin typeface="Arial" pitchFamily="34" charset="0"/>
                <a:cs typeface="Arial" pitchFamily="34" charset="0"/>
              </a:rPr>
              <a:t>]</a:t>
            </a:r>
            <a:r>
              <a:rPr lang="ru-RU" sz="950" dirty="0" smtClean="0">
                <a:latin typeface="Arial" pitchFamily="34" charset="0"/>
                <a:cs typeface="Arial" pitchFamily="34" charset="0"/>
              </a:rPr>
              <a:t> как определено правилом 33.</a:t>
            </a:r>
          </a:p>
          <a:p>
            <a:pPr eaLnBrk="1" hangingPunct="1"/>
            <a:endParaRPr lang="pl-PL" sz="950" dirty="0" smtClean="0">
              <a:latin typeface="Arial" pitchFamily="34" charset="0"/>
              <a:cs typeface="Arial" pitchFamily="34" charset="0"/>
            </a:endParaRPr>
          </a:p>
          <a:p>
            <a:pPr marL="0" lvl="1" indent="0" eaLnBrk="1" hangingPunct="1"/>
            <a:r>
              <a:rPr lang="ru-RU" sz="950" b="1" dirty="0" smtClean="0">
                <a:latin typeface="Arial" pitchFamily="34" charset="0"/>
                <a:cs typeface="Arial" pitchFamily="34" charset="0"/>
              </a:rPr>
              <a:t>Принцип</a:t>
            </a:r>
            <a:r>
              <a:rPr lang="ru-RU" sz="950" b="1" baseline="0" dirty="0" smtClean="0">
                <a:latin typeface="Arial" pitchFamily="34" charset="0"/>
                <a:cs typeface="Arial" pitchFamily="34" charset="0"/>
              </a:rPr>
              <a:t> действий </a:t>
            </a:r>
            <a:r>
              <a:rPr lang="ru-RU" sz="950" b="1" dirty="0" smtClean="0">
                <a:latin typeface="Arial" pitchFamily="34" charset="0"/>
                <a:cs typeface="Arial" pitchFamily="34" charset="0"/>
              </a:rPr>
              <a:t>на крупных соревнованиях</a:t>
            </a:r>
          </a:p>
          <a:p>
            <a:pPr marL="0" lvl="1" indent="0" eaLnBrk="1" hangingPunct="1"/>
            <a:r>
              <a:rPr lang="ru-RU" sz="950" dirty="0" smtClean="0">
                <a:latin typeface="Arial" pitchFamily="34" charset="0"/>
                <a:cs typeface="Arial" pitchFamily="34" charset="0"/>
              </a:rPr>
              <a:t>Дистанции не могут быть сокращены (исключая уменьшения длины участков) на крупных соревнованиях. Этот принцип,</a:t>
            </a:r>
            <a:r>
              <a:rPr lang="ru-RU" sz="950" baseline="0" dirty="0" smtClean="0">
                <a:latin typeface="Arial" pitchFamily="34" charset="0"/>
                <a:cs typeface="Arial" pitchFamily="34" charset="0"/>
              </a:rPr>
              <a:t> не п</a:t>
            </a:r>
            <a:r>
              <a:rPr lang="ru-RU" sz="950" dirty="0" smtClean="0">
                <a:latin typeface="Arial" pitchFamily="34" charset="0"/>
                <a:cs typeface="Arial" pitchFamily="34" charset="0"/>
              </a:rPr>
              <a:t>озволяющий сокращать дистанции с использованием флаг «</a:t>
            </a:r>
            <a:r>
              <a:rPr lang="en-GB" sz="950" dirty="0" smtClean="0">
                <a:latin typeface="Arial" pitchFamily="34" charset="0"/>
                <a:cs typeface="Arial" pitchFamily="34" charset="0"/>
              </a:rPr>
              <a:t>S</a:t>
            </a:r>
            <a:r>
              <a:rPr lang="ru-RU" sz="950" dirty="0" smtClean="0">
                <a:latin typeface="Arial" pitchFamily="34" charset="0"/>
                <a:cs typeface="Arial" pitchFamily="34" charset="0"/>
              </a:rPr>
              <a:t>», должен быть описан в гоночной инструкции.</a:t>
            </a:r>
            <a:endParaRPr lang="pl-PL" sz="950" dirty="0"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0531" name="Rectangle 7"/>
          <p:cNvSpPr>
            <a:spLocks noGrp="1" noChangeArrowheads="1"/>
          </p:cNvSpPr>
          <p:nvPr>
            <p:ph type="sldNum" sz="quarter" idx="5"/>
          </p:nvPr>
        </p:nvSpPr>
        <p:spPr/>
        <p:txBody>
          <a:bodyPr/>
          <a:lstStyle/>
          <a:p>
            <a:pPr>
              <a:defRPr/>
            </a:pPr>
            <a:fld id="{53EF7464-2178-4E29-9C13-3B516EA4741F}" type="slidenum">
              <a:rPr lang="en-GB" smtClean="0">
                <a:latin typeface="Arial" pitchFamily="34" charset="0"/>
              </a:rPr>
              <a:pPr>
                <a:defRPr/>
              </a:pPr>
              <a:t>67</a:t>
            </a:fld>
            <a:endParaRPr lang="en-GB" smtClean="0">
              <a:latin typeface="Arial" pitchFamily="34" charset="0"/>
            </a:endParaRPr>
          </a:p>
        </p:txBody>
      </p:sp>
      <p:sp>
        <p:nvSpPr>
          <p:cNvPr id="150532" name="Rectangle 2"/>
          <p:cNvSpPr>
            <a:spLocks noGrp="1" noRot="1" noChangeAspect="1" noChangeArrowheads="1" noTextEdit="1"/>
          </p:cNvSpPr>
          <p:nvPr>
            <p:ph type="sldImg"/>
          </p:nvPr>
        </p:nvSpPr>
        <p:spPr>
          <a:xfrm>
            <a:off x="1979613" y="125413"/>
            <a:ext cx="2897187" cy="2171700"/>
          </a:xfrm>
          <a:ln/>
        </p:spPr>
      </p:sp>
      <p:sp>
        <p:nvSpPr>
          <p:cNvPr id="150533" name="Rectangle 3"/>
          <p:cNvSpPr>
            <a:spLocks noGrp="1" noChangeAspect="1" noChangeArrowheads="1"/>
          </p:cNvSpPr>
          <p:nvPr>
            <p:ph type="body" idx="1"/>
          </p:nvPr>
        </p:nvSpPr>
        <p:spPr>
          <a:noFill/>
          <a:ln/>
        </p:spPr>
        <p:txBody>
          <a:bodyPr/>
          <a:lstStyle/>
          <a:p>
            <a:pPr eaLnBrk="1" hangingPunct="1"/>
            <a:r>
              <a:rPr lang="ru-RU" sz="850" b="1" dirty="0" smtClean="0">
                <a:latin typeface="Arial" pitchFamily="34" charset="0"/>
                <a:cs typeface="Arial" pitchFamily="34" charset="0"/>
              </a:rPr>
              <a:t>Расположение финишной линии</a:t>
            </a:r>
            <a:endParaRPr lang="en-GB" sz="850" dirty="0" smtClean="0">
              <a:latin typeface="Arial" pitchFamily="34" charset="0"/>
              <a:cs typeface="Arial" pitchFamily="34" charset="0"/>
            </a:endParaRPr>
          </a:p>
          <a:p>
            <a:pPr marL="0" lvl="1" indent="0" eaLnBrk="1" hangingPunct="1"/>
            <a:r>
              <a:rPr lang="ru-RU" sz="850" dirty="0" smtClean="0">
                <a:latin typeface="Arial" pitchFamily="34" charset="0"/>
                <a:cs typeface="Arial" pitchFamily="34" charset="0"/>
              </a:rPr>
              <a:t>Финишная линия должна быть установлена до того, как лидирующая яхта начнет проходить последний участок дистанции.</a:t>
            </a:r>
          </a:p>
          <a:p>
            <a:pPr marL="0" lvl="1" indent="0" eaLnBrk="1" hangingPunct="1"/>
            <a:r>
              <a:rPr lang="ru-RU" sz="850" dirty="0" smtClean="0">
                <a:latin typeface="Arial" pitchFamily="34" charset="0"/>
                <a:cs typeface="Arial" pitchFamily="34" charset="0"/>
              </a:rPr>
              <a:t>Расположение финишной линии по отношению к дистанции может быть решающим</a:t>
            </a:r>
            <a:r>
              <a:rPr lang="ru-RU" sz="850" baseline="0" dirty="0" smtClean="0">
                <a:latin typeface="Arial" pitchFamily="34" charset="0"/>
                <a:cs typeface="Arial" pitchFamily="34" charset="0"/>
              </a:rPr>
              <a:t> и влиять</a:t>
            </a:r>
            <a:r>
              <a:rPr lang="ru-RU" sz="850" dirty="0" smtClean="0">
                <a:latin typeface="Arial" pitchFamily="34" charset="0"/>
                <a:cs typeface="Arial" pitchFamily="34" charset="0"/>
              </a:rPr>
              <a:t> на эффективность организации гонок, когда подряд проводится более одной гонки. При неудачном расположении финишной линии бывает трудно прочитать номера на парусах</a:t>
            </a:r>
            <a:r>
              <a:rPr lang="ru-RU" sz="850" baseline="0" dirty="0" smtClean="0">
                <a:latin typeface="Arial" pitchFamily="34" charset="0"/>
                <a:cs typeface="Arial" pitchFamily="34" charset="0"/>
              </a:rPr>
              <a:t> </a:t>
            </a:r>
            <a:r>
              <a:rPr lang="ru-RU" sz="850" dirty="0" smtClean="0">
                <a:latin typeface="Arial" pitchFamily="34" charset="0"/>
                <a:cs typeface="Arial" pitchFamily="34" charset="0"/>
              </a:rPr>
              <a:t>или идентифицировать яхты другим способом.</a:t>
            </a:r>
          </a:p>
          <a:p>
            <a:pPr marL="0" lvl="1" indent="0" eaLnBrk="1" hangingPunct="1"/>
            <a:r>
              <a:rPr lang="ru-RU" sz="850" dirty="0" smtClean="0">
                <a:latin typeface="Arial" pitchFamily="34" charset="0"/>
                <a:cs typeface="Arial" pitchFamily="34" charset="0"/>
              </a:rPr>
              <a:t> </a:t>
            </a:r>
            <a:endParaRPr lang="en-GB" sz="850" dirty="0" smtClean="0">
              <a:latin typeface="Arial" pitchFamily="34" charset="0"/>
              <a:cs typeface="Arial" pitchFamily="34" charset="0"/>
            </a:endParaRPr>
          </a:p>
          <a:p>
            <a:pPr eaLnBrk="1" hangingPunct="1"/>
            <a:r>
              <a:rPr lang="ru-RU" sz="850" b="1" dirty="0" smtClean="0">
                <a:latin typeface="Arial" pitchFamily="34" charset="0"/>
                <a:cs typeface="Arial" pitchFamily="34" charset="0"/>
              </a:rPr>
              <a:t>Финиш</a:t>
            </a:r>
            <a:r>
              <a:rPr lang="ru-RU" sz="850" b="1" baseline="0" dirty="0" smtClean="0">
                <a:latin typeface="Arial" pitchFamily="34" charset="0"/>
                <a:cs typeface="Arial" pitchFamily="34" charset="0"/>
              </a:rPr>
              <a:t> п</a:t>
            </a:r>
            <a:r>
              <a:rPr lang="ru-RU" sz="850" b="1" dirty="0" smtClean="0">
                <a:latin typeface="Arial" pitchFamily="34" charset="0"/>
                <a:cs typeface="Arial" pitchFamily="34" charset="0"/>
              </a:rPr>
              <a:t>ротив ветра – в конце </a:t>
            </a:r>
            <a:r>
              <a:rPr lang="ru-RU" sz="850" b="1" dirty="0" err="1" smtClean="0">
                <a:latin typeface="Arial" pitchFamily="34" charset="0"/>
                <a:cs typeface="Arial" pitchFamily="34" charset="0"/>
              </a:rPr>
              <a:t>лавировки</a:t>
            </a:r>
            <a:endParaRPr lang="en-GB" sz="850" b="1"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Последняя </a:t>
            </a:r>
            <a:r>
              <a:rPr lang="ru-RU" sz="850" dirty="0" err="1" smtClean="0">
                <a:latin typeface="Arial" pitchFamily="34" charset="0"/>
                <a:cs typeface="Arial" pitchFamily="34" charset="0"/>
              </a:rPr>
              <a:t>лавировка</a:t>
            </a:r>
            <a:r>
              <a:rPr lang="ru-RU" sz="850" dirty="0" smtClean="0">
                <a:latin typeface="Arial" pitchFamily="34" charset="0"/>
                <a:cs typeface="Arial" pitchFamily="34" charset="0"/>
              </a:rPr>
              <a:t> может быть увеличена,</a:t>
            </a:r>
            <a:r>
              <a:rPr lang="ru-RU" sz="850" baseline="0" dirty="0" smtClean="0">
                <a:latin typeface="Arial" pitchFamily="34" charset="0"/>
                <a:cs typeface="Arial" pitchFamily="34" charset="0"/>
              </a:rPr>
              <a:t> если выставить</a:t>
            </a:r>
            <a:r>
              <a:rPr lang="ru-RU" sz="850" dirty="0" smtClean="0">
                <a:latin typeface="Arial" pitchFamily="34" charset="0"/>
                <a:cs typeface="Arial" pitchFamily="34" charset="0"/>
              </a:rPr>
              <a:t> финишную линию на некотором расстоянии на ветер от знака 1. </a:t>
            </a:r>
          </a:p>
          <a:p>
            <a:pPr eaLnBrk="1" hangingPunct="1"/>
            <a:r>
              <a:rPr lang="ru-RU" sz="850" dirty="0" smtClean="0">
                <a:latin typeface="Arial" pitchFamily="34" charset="0"/>
                <a:cs typeface="Arial" pitchFamily="34" charset="0"/>
              </a:rPr>
              <a:t>Гоночный комитет традиционно располагал финишную линию в районе</a:t>
            </a:r>
            <a:r>
              <a:rPr lang="ru-RU" sz="850" baseline="0" dirty="0" smtClean="0">
                <a:latin typeface="Arial" pitchFamily="34" charset="0"/>
                <a:cs typeface="Arial" pitchFamily="34" charset="0"/>
              </a:rPr>
              <a:t> первого знака</a:t>
            </a:r>
            <a:r>
              <a:rPr lang="ru-RU" sz="850" dirty="0" smtClean="0">
                <a:latin typeface="Arial" pitchFamily="34" charset="0"/>
                <a:cs typeface="Arial" pitchFamily="34" charset="0"/>
              </a:rPr>
              <a:t>. В</a:t>
            </a:r>
            <a:r>
              <a:rPr lang="ru-RU" sz="850" baseline="0" dirty="0" smtClean="0">
                <a:latin typeface="Arial" pitchFamily="34" charset="0"/>
                <a:cs typeface="Arial" pitchFamily="34" charset="0"/>
              </a:rPr>
              <a:t> этом случае</a:t>
            </a:r>
            <a:r>
              <a:rPr lang="ru-RU" sz="850" dirty="0" smtClean="0">
                <a:latin typeface="Arial" pitchFamily="34" charset="0"/>
                <a:cs typeface="Arial" pitchFamily="34" charset="0"/>
              </a:rPr>
              <a:t> используется или знак 1 как противоположный конец финишной линии, или выставляется отдельная финишная линия в 50-70 м на ветер от знака 1. Знак 1 остается в стороне от финиширующих яхт. Это особенно ценно, если старший судья на дистанции хочет изменить направление последнего участка дистанции из-за изменения направления ветра. Без отдельной финишной линии он бы не смог этого сделать, если флот растянулся и есть</a:t>
            </a:r>
            <a:r>
              <a:rPr lang="ru-RU" sz="850" baseline="0" dirty="0" smtClean="0">
                <a:latin typeface="Arial" pitchFamily="34" charset="0"/>
                <a:cs typeface="Arial" pitchFamily="34" charset="0"/>
              </a:rPr>
              <a:t> </a:t>
            </a:r>
            <a:r>
              <a:rPr lang="ru-RU" sz="850" dirty="0" smtClean="0">
                <a:latin typeface="Arial" pitchFamily="34" charset="0"/>
                <a:cs typeface="Arial" pitchFamily="34" charset="0"/>
              </a:rPr>
              <a:t>отстающие, или если флот, стартовавший позже, все еще огибает знак 1.  Знак 1 не будет являться знаком дистанции для яхт, проходящих</a:t>
            </a:r>
            <a:r>
              <a:rPr lang="ru-RU" sz="850" baseline="0" dirty="0" smtClean="0">
                <a:latin typeface="Arial" pitchFamily="34" charset="0"/>
                <a:cs typeface="Arial" pitchFamily="34" charset="0"/>
              </a:rPr>
              <a:t> последний</a:t>
            </a:r>
            <a:r>
              <a:rPr lang="ru-RU" sz="850" dirty="0" smtClean="0">
                <a:latin typeface="Arial" pitchFamily="34" charset="0"/>
                <a:cs typeface="Arial" pitchFamily="34" charset="0"/>
              </a:rPr>
              <a:t> участок дистанции.</a:t>
            </a:r>
          </a:p>
          <a:p>
            <a:pPr eaLnBrk="1" hangingPunct="1"/>
            <a:endParaRPr lang="ru-RU"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При таком</a:t>
            </a:r>
            <a:r>
              <a:rPr lang="ru-RU" sz="850" baseline="0" dirty="0" smtClean="0">
                <a:latin typeface="Arial" pitchFamily="34" charset="0"/>
                <a:cs typeface="Arial" pitchFamily="34" charset="0"/>
              </a:rPr>
              <a:t> расположении</a:t>
            </a:r>
            <a:r>
              <a:rPr lang="ru-RU" sz="850" dirty="0" smtClean="0">
                <a:latin typeface="Arial" pitchFamily="34" charset="0"/>
                <a:cs typeface="Arial" pitchFamily="34" charset="0"/>
              </a:rPr>
              <a:t> финишной линии судье на створе легче называть номера яхт, пересекающих финишную линию. Обычно номера на парусе хорошо различимы. Если используются бортовые номера, то иногда их может быть не видно, так как яхты идут с креном. </a:t>
            </a:r>
          </a:p>
          <a:p>
            <a:pPr eaLnBrk="1" hangingPunct="1"/>
            <a:endParaRPr lang="ru-RU"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Недостаток такого расположения финишной линии – яхты должны возвращаться в стартовую зону для следующего старта. Это требует времени и задерживает процедуру старта следующей гонки</a:t>
            </a:r>
            <a:endParaRPr lang="en-GB" sz="850" dirty="0" smtClean="0">
              <a:latin typeface="Arial" pitchFamily="34" charset="0"/>
              <a:cs typeface="Arial" pitchFamily="34" charset="0"/>
            </a:endParaRPr>
          </a:p>
          <a:p>
            <a:pPr eaLnBrk="1" hangingPunct="1"/>
            <a:endParaRPr lang="en-GB" sz="850" dirty="0" smtClean="0">
              <a:latin typeface="Arial" pitchFamily="34" charset="0"/>
              <a:cs typeface="Arial" pitchFamily="34" charset="0"/>
            </a:endParaRPr>
          </a:p>
          <a:p>
            <a:pPr eaLnBrk="1" hangingPunct="1"/>
            <a:r>
              <a:rPr lang="ru-RU" sz="850" b="1" dirty="0" smtClean="0">
                <a:latin typeface="Arial" pitchFamily="34" charset="0"/>
                <a:cs typeface="Arial" pitchFamily="34" charset="0"/>
              </a:rPr>
              <a:t>Финиш по ветру – на фордевинде</a:t>
            </a:r>
            <a:endParaRPr lang="en-GB" sz="850" b="1"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Это, вероятно, самая трудная позиция для записи яхт на финише. Номер на гроте часто трудно рассмотреть, так как яхты пересекают финишную линию  таим образом, что их парус расположен почти параллельно финишной линии. Предусмотрительный судья гоночного комитета начнет записывать номера до того как яхты пересекут линию, принимая окончательное решение в непосредственной близости и называя яхту в момент пересечения ею финишной линии.</a:t>
            </a:r>
            <a:endParaRPr lang="en-GB" sz="850" dirty="0" smtClean="0">
              <a:latin typeface="Arial" pitchFamily="34" charset="0"/>
              <a:cs typeface="Arial" pitchFamily="34" charset="0"/>
            </a:endParaRPr>
          </a:p>
          <a:p>
            <a:pPr eaLnBrk="1" hangingPunct="1"/>
            <a:endParaRPr lang="en-GB"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Номера, размещенные на спинакере, помогают идентифицировать</a:t>
            </a:r>
            <a:r>
              <a:rPr lang="ru-RU" sz="850" baseline="0" dirty="0" smtClean="0">
                <a:latin typeface="Arial" pitchFamily="34" charset="0"/>
                <a:cs typeface="Arial" pitchFamily="34" charset="0"/>
              </a:rPr>
              <a:t> яхты</a:t>
            </a:r>
            <a:r>
              <a:rPr lang="ru-RU" sz="850" dirty="0" smtClean="0">
                <a:latin typeface="Arial" pitchFamily="34" charset="0"/>
                <a:cs typeface="Arial" pitchFamily="34" charset="0"/>
              </a:rPr>
              <a:t>. Бортовые номера часто бывают закрыты стакселями на яхтах, которые спускают свои стаксели при несении спинакеров. </a:t>
            </a:r>
            <a:endParaRPr lang="en-GB"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Помочь установить яхты может</a:t>
            </a:r>
            <a:r>
              <a:rPr lang="ru-RU" sz="850" baseline="0" dirty="0" smtClean="0">
                <a:latin typeface="Arial" pitchFamily="34" charset="0"/>
                <a:cs typeface="Arial" pitchFamily="34" charset="0"/>
              </a:rPr>
              <a:t> наблюдение с судна, установленного с </a:t>
            </a:r>
            <a:r>
              <a:rPr lang="ru-RU" sz="850" baseline="0" dirty="0" err="1" smtClean="0">
                <a:latin typeface="Arial" pitchFamily="34" charset="0"/>
                <a:cs typeface="Arial" pitchFamily="34" charset="0"/>
              </a:rPr>
              <a:t>подветра</a:t>
            </a:r>
            <a:r>
              <a:rPr lang="ru-RU" sz="850" baseline="0" dirty="0" smtClean="0">
                <a:latin typeface="Arial" pitchFamily="34" charset="0"/>
                <a:cs typeface="Arial" pitchFamily="34" charset="0"/>
              </a:rPr>
              <a:t> от финишной линии</a:t>
            </a:r>
            <a:r>
              <a:rPr lang="ru-RU" sz="850" dirty="0" smtClean="0">
                <a:latin typeface="Arial" pitchFamily="34" charset="0"/>
                <a:cs typeface="Arial" pitchFamily="34" charset="0"/>
              </a:rPr>
              <a:t>.</a:t>
            </a:r>
          </a:p>
          <a:p>
            <a:pPr eaLnBrk="1" hangingPunct="1"/>
            <a:endParaRPr lang="en-GB"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Когда гонки проводятся одна за другой, такое расположение позволяет гоночному комитету быстро начать новую стартовую процедуру, не теряя времени.</a:t>
            </a:r>
            <a:r>
              <a:rPr lang="en-GB" sz="850" dirty="0" smtClean="0">
                <a:latin typeface="Arial" pitchFamily="34" charset="0"/>
                <a:cs typeface="Arial" pitchFamily="34" charset="0"/>
              </a:rPr>
              <a:t> </a:t>
            </a:r>
            <a:endParaRPr lang="ru-RU" sz="850" dirty="0" smtClean="0">
              <a:latin typeface="Arial" pitchFamily="34" charset="0"/>
              <a:cs typeface="Arial" pitchFamily="34" charset="0"/>
            </a:endParaRPr>
          </a:p>
          <a:p>
            <a:pPr eaLnBrk="1" hangingPunct="1"/>
            <a:endParaRPr lang="ru-RU" sz="850" dirty="0" smtClean="0">
              <a:latin typeface="Arial" pitchFamily="34" charset="0"/>
              <a:cs typeface="Arial" pitchFamily="34" charset="0"/>
            </a:endParaRPr>
          </a:p>
          <a:p>
            <a:pPr eaLnBrk="1" hangingPunct="1"/>
            <a:r>
              <a:rPr lang="ru-RU" sz="850" b="1" dirty="0" smtClean="0">
                <a:latin typeface="Arial" pitchFamily="34" charset="0"/>
                <a:cs typeface="Arial" pitchFamily="34" charset="0"/>
              </a:rPr>
              <a:t>Финиш в </a:t>
            </a:r>
            <a:r>
              <a:rPr lang="ru-RU" sz="850" b="1" dirty="0" err="1" smtClean="0">
                <a:latin typeface="Arial" pitchFamily="34" charset="0"/>
                <a:cs typeface="Arial" pitchFamily="34" charset="0"/>
              </a:rPr>
              <a:t>галфинд</a:t>
            </a:r>
            <a:endParaRPr lang="en-GB" sz="850" dirty="0" smtClean="0">
              <a:latin typeface="Arial" pitchFamily="34" charset="0"/>
              <a:cs typeface="Arial" pitchFamily="34" charset="0"/>
            </a:endParaRPr>
          </a:p>
          <a:p>
            <a:pPr eaLnBrk="1" hangingPunct="1"/>
            <a:r>
              <a:rPr lang="ru-RU" sz="850" dirty="0" smtClean="0">
                <a:latin typeface="Arial" pitchFamily="34" charset="0"/>
                <a:cs typeface="Arial" pitchFamily="34" charset="0"/>
              </a:rPr>
              <a:t>В соответствии с последними тенденциями, финишная линия выставляется на линии, проведенной от носа стартового судна таким образом,  что последний участок представляет собой  короткий </a:t>
            </a:r>
            <a:r>
              <a:rPr lang="ru-RU" sz="850" dirty="0" err="1" smtClean="0">
                <a:latin typeface="Arial" pitchFamily="34" charset="0"/>
                <a:cs typeface="Arial" pitchFamily="34" charset="0"/>
              </a:rPr>
              <a:t>галфинд</a:t>
            </a:r>
            <a:r>
              <a:rPr lang="ru-RU" sz="850" dirty="0" smtClean="0">
                <a:latin typeface="Arial" pitchFamily="34" charset="0"/>
                <a:cs typeface="Arial" pitchFamily="34" charset="0"/>
              </a:rPr>
              <a:t> с последнего знака дистанции. Преимущество такого расположения  финишной линии – флот финиширует недалеко от стартовой линии и готов для быстрого начала новой гонки; номера на парусах легче различать, чем в случае финиша яхт на курсе фордевинд. </a:t>
            </a:r>
          </a:p>
          <a:p>
            <a:pPr eaLnBrk="1" hangingPunct="1"/>
            <a:r>
              <a:rPr lang="ru-RU" sz="850" dirty="0" smtClean="0">
                <a:latin typeface="Arial" pitchFamily="34" charset="0"/>
                <a:cs typeface="Arial" pitchFamily="34" charset="0"/>
              </a:rPr>
              <a:t>Расстояние от знака </a:t>
            </a:r>
            <a:r>
              <a:rPr lang="pl-PL" sz="850" dirty="0" smtClean="0">
                <a:latin typeface="Arial" pitchFamily="34" charset="0"/>
                <a:cs typeface="Arial" pitchFamily="34" charset="0"/>
              </a:rPr>
              <a:t>3 (3</a:t>
            </a:r>
            <a:r>
              <a:rPr lang="en-US" sz="850" dirty="0" smtClean="0">
                <a:latin typeface="Arial" pitchFamily="34" charset="0"/>
                <a:cs typeface="Arial" pitchFamily="34" charset="0"/>
              </a:rPr>
              <a:t>S</a:t>
            </a:r>
            <a:r>
              <a:rPr lang="pl-PL" sz="850" dirty="0" smtClean="0">
                <a:latin typeface="Arial" pitchFamily="34" charset="0"/>
                <a:cs typeface="Arial" pitchFamily="34" charset="0"/>
              </a:rPr>
              <a:t>) </a:t>
            </a:r>
            <a:r>
              <a:rPr lang="ru-RU" sz="850" dirty="0" smtClean="0">
                <a:latin typeface="Arial" pitchFamily="34" charset="0"/>
                <a:cs typeface="Arial" pitchFamily="34" charset="0"/>
              </a:rPr>
              <a:t>до финишной линии должно позволять яхтам дойти до стартовой линии без поворота оверштаг, в любом случае это расстояние должно быть не больше 0.2 морских мили.</a:t>
            </a:r>
            <a:endParaRPr lang="pl-PL" sz="850" dirty="0"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1555" name="Rectangle 7"/>
          <p:cNvSpPr>
            <a:spLocks noGrp="1" noChangeArrowheads="1"/>
          </p:cNvSpPr>
          <p:nvPr>
            <p:ph type="sldNum" sz="quarter" idx="5"/>
          </p:nvPr>
        </p:nvSpPr>
        <p:spPr/>
        <p:txBody>
          <a:bodyPr/>
          <a:lstStyle/>
          <a:p>
            <a:pPr>
              <a:defRPr/>
            </a:pPr>
            <a:fld id="{3605F767-7E1E-4451-BFA4-B44515A60813}" type="slidenum">
              <a:rPr lang="en-GB" smtClean="0">
                <a:latin typeface="Arial" pitchFamily="34" charset="0"/>
              </a:rPr>
              <a:pPr>
                <a:defRPr/>
              </a:pPr>
              <a:t>68</a:t>
            </a:fld>
            <a:endParaRPr lang="en-GB" smtClean="0">
              <a:latin typeface="Arial" pitchFamily="34" charset="0"/>
            </a:endParaRPr>
          </a:p>
        </p:txBody>
      </p:sp>
      <p:sp>
        <p:nvSpPr>
          <p:cNvPr id="151556" name="Rectangle 1026"/>
          <p:cNvSpPr>
            <a:spLocks noGrp="1" noRot="1" noChangeAspect="1" noChangeArrowheads="1" noTextEdit="1"/>
          </p:cNvSpPr>
          <p:nvPr>
            <p:ph type="sldImg"/>
          </p:nvPr>
        </p:nvSpPr>
        <p:spPr>
          <a:xfrm>
            <a:off x="1979613" y="125413"/>
            <a:ext cx="2897187" cy="2171700"/>
          </a:xfrm>
          <a:ln/>
        </p:spPr>
      </p:sp>
      <p:sp>
        <p:nvSpPr>
          <p:cNvPr id="151557" name="Rectangle 1027"/>
          <p:cNvSpPr>
            <a:spLocks noGrp="1" noChangeAspect="1" noChangeArrowheads="1"/>
          </p:cNvSpPr>
          <p:nvPr>
            <p:ph type="body" idx="1"/>
          </p:nvPr>
        </p:nvSpPr>
        <p:spPr>
          <a:noFill/>
          <a:ln/>
        </p:spPr>
        <p:txBody>
          <a:bodyPr/>
          <a:lstStyle/>
          <a:p>
            <a:pPr eaLnBrk="1" hangingPunct="1"/>
            <a:r>
              <a:rPr lang="ru-RU" b="1" dirty="0" smtClean="0">
                <a:latin typeface="Arial" pitchFamily="34" charset="0"/>
              </a:rPr>
              <a:t>Установка финишной линии</a:t>
            </a:r>
            <a:endParaRPr lang="en-GB" b="1" dirty="0" smtClean="0">
              <a:latin typeface="Arial" pitchFamily="34" charset="0"/>
            </a:endParaRPr>
          </a:p>
          <a:p>
            <a:pPr eaLnBrk="1" hangingPunct="1"/>
            <a:r>
              <a:rPr lang="ru-RU" dirty="0" smtClean="0">
                <a:latin typeface="Arial" pitchFamily="34" charset="0"/>
              </a:rPr>
              <a:t>Финишная линия выставляется тогда, когда гонка уже идет</a:t>
            </a:r>
            <a:r>
              <a:rPr lang="ru-RU" baseline="0" dirty="0" smtClean="0">
                <a:latin typeface="Arial" pitchFamily="34" charset="0"/>
              </a:rPr>
              <a:t> полным ходом</a:t>
            </a:r>
            <a:r>
              <a:rPr lang="ru-RU" dirty="0" smtClean="0">
                <a:latin typeface="Arial" pitchFamily="34" charset="0"/>
              </a:rPr>
              <a:t>. </a:t>
            </a:r>
            <a:r>
              <a:rPr lang="pl-PL" dirty="0" smtClean="0">
                <a:latin typeface="Arial" pitchFamily="34" charset="0"/>
              </a:rPr>
              <a:t> </a:t>
            </a:r>
            <a:r>
              <a:rPr lang="ru-RU" dirty="0" smtClean="0">
                <a:solidFill>
                  <a:srgbClr val="FF3607"/>
                </a:solidFill>
                <a:latin typeface="Arial" pitchFamily="34" charset="0"/>
              </a:rPr>
              <a:t>Но она должна быть выставлена до того, как лидирующая яхта начнет проходить последний участок дистанции.</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Выставляется финишная линия возле знака 1 или на некотором расстоянии на ветер от знака 1, процедура по ее установке – одинаковая. Финишное судно становится на якорь таким образом, что линия между шестом на одном конце и знаком (это знак 1 или отдельный финишный знак) на другом ее конце располагается под 90 градусов к направлению ветра.</a:t>
            </a:r>
          </a:p>
          <a:p>
            <a:pPr eaLnBrk="1" hangingPunct="1"/>
            <a:endParaRPr lang="ru-RU" dirty="0" smtClean="0">
              <a:latin typeface="Arial" pitchFamily="34" charset="0"/>
            </a:endParaRPr>
          </a:p>
          <a:p>
            <a:pPr eaLnBrk="1" hangingPunct="1"/>
            <a:r>
              <a:rPr lang="ru-RU" dirty="0" smtClean="0">
                <a:latin typeface="Arial" pitchFamily="34" charset="0"/>
              </a:rPr>
              <a:t>На всех остальных участках дистанции финишная линия выставляется под углом 90 градусов к последнему участку дистанции.</a:t>
            </a:r>
          </a:p>
          <a:p>
            <a:pPr eaLnBrk="1" hangingPunct="1"/>
            <a:endParaRPr lang="ru-RU" dirty="0" smtClean="0">
              <a:latin typeface="Arial" pitchFamily="34" charset="0"/>
            </a:endParaRPr>
          </a:p>
          <a:p>
            <a:pPr eaLnBrk="1" hangingPunct="1"/>
            <a:r>
              <a:rPr lang="ru-RU" dirty="0" smtClean="0">
                <a:latin typeface="Arial" pitchFamily="34" charset="0"/>
              </a:rPr>
              <a:t>Финишное судно обычно – на правом конце финишной линии, если дистанция левая, и на левом конце линии, если дистанция правая. Такое расположение финишного судна  обеспечивает прохождение яхтами финишного знака тем же бортом, что и предыдущие знаки дистанции. </a:t>
            </a:r>
          </a:p>
          <a:p>
            <a:pPr eaLnBrk="1" hangingPunct="1"/>
            <a:endParaRPr lang="ru-RU" dirty="0" smtClean="0">
              <a:latin typeface="Arial" pitchFamily="34" charset="0"/>
            </a:endParaRPr>
          </a:p>
          <a:p>
            <a:pPr eaLnBrk="1" hangingPunct="1"/>
            <a:r>
              <a:rPr lang="ru-RU" dirty="0" smtClean="0">
                <a:latin typeface="Arial" pitchFamily="34" charset="0"/>
              </a:rPr>
              <a:t>Длина финишной линии должна составлять 50-60 метров для большинства флотов швертботов. </a:t>
            </a:r>
          </a:p>
          <a:p>
            <a:pPr eaLnBrk="1" hangingPunct="1"/>
            <a:endParaRPr lang="en-GB" dirty="0" smtClean="0">
              <a:latin typeface="Arial" pitchFamily="34" charset="0"/>
            </a:endParaRPr>
          </a:p>
          <a:p>
            <a:pPr eaLnBrk="1" hangingPunct="1"/>
            <a:r>
              <a:rPr lang="ru-RU" b="1" dirty="0" smtClean="0">
                <a:latin typeface="Arial" pitchFamily="34" charset="0"/>
              </a:rPr>
              <a:t>Финишная линия при сокращении дистанции </a:t>
            </a:r>
          </a:p>
          <a:p>
            <a:pPr eaLnBrk="1" hangingPunct="1"/>
            <a:r>
              <a:rPr lang="ru-RU" dirty="0" smtClean="0">
                <a:latin typeface="Arial" pitchFamily="34" charset="0"/>
              </a:rPr>
              <a:t>Эти же правила применяются при выставлении финишной линии для сокращенной дистанции, за исключением того, что  во многих случаях при установке финишной линии для сокращенной дистанции в качестве противоположного используется знак, подлежащий </a:t>
            </a:r>
            <a:r>
              <a:rPr lang="ru-RU" dirty="0" err="1" smtClean="0">
                <a:latin typeface="Arial" pitchFamily="34" charset="0"/>
              </a:rPr>
              <a:t>огибанию</a:t>
            </a:r>
            <a:r>
              <a:rPr lang="ru-RU" dirty="0" smtClean="0">
                <a:latin typeface="Arial" pitchFamily="34" charset="0"/>
              </a:rPr>
              <a:t>.  Исключение:  финиш через ворота, когда финишная линия расположена между знаками ворот. Финишное судно должно располагаться вне ворот, таким образом, чтобы судья, наблюдающий финиш, мог видеть знаки ворот на одной линии.</a:t>
            </a:r>
            <a:endParaRPr lang="en-GB" dirty="0" smtClean="0">
              <a:latin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2579" name="Rectangle 7"/>
          <p:cNvSpPr>
            <a:spLocks noGrp="1" noChangeArrowheads="1"/>
          </p:cNvSpPr>
          <p:nvPr>
            <p:ph type="sldNum" sz="quarter" idx="5"/>
          </p:nvPr>
        </p:nvSpPr>
        <p:spPr/>
        <p:txBody>
          <a:bodyPr/>
          <a:lstStyle/>
          <a:p>
            <a:pPr>
              <a:defRPr/>
            </a:pPr>
            <a:fld id="{36677E2D-FD93-4A54-A28A-A47BC04822A3}" type="slidenum">
              <a:rPr lang="en-GB" smtClean="0">
                <a:latin typeface="Arial" pitchFamily="34" charset="0"/>
              </a:rPr>
              <a:pPr>
                <a:defRPr/>
              </a:pPr>
              <a:t>69</a:t>
            </a:fld>
            <a:endParaRPr lang="en-GB" smtClean="0">
              <a:latin typeface="Arial" pitchFamily="34" charset="0"/>
            </a:endParaRPr>
          </a:p>
        </p:txBody>
      </p:sp>
      <p:sp>
        <p:nvSpPr>
          <p:cNvPr id="152580" name="Rectangle 2"/>
          <p:cNvSpPr>
            <a:spLocks noGrp="1" noRot="1" noChangeAspect="1" noChangeArrowheads="1" noTextEdit="1"/>
          </p:cNvSpPr>
          <p:nvPr>
            <p:ph type="sldImg"/>
          </p:nvPr>
        </p:nvSpPr>
        <p:spPr>
          <a:xfrm>
            <a:off x="1979613" y="125413"/>
            <a:ext cx="2897187" cy="2171700"/>
          </a:xfrm>
          <a:ln/>
        </p:spPr>
      </p:sp>
      <p:sp>
        <p:nvSpPr>
          <p:cNvPr id="152581"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Синий флаг</a:t>
            </a:r>
          </a:p>
          <a:p>
            <a:pPr eaLnBrk="1" hangingPunct="1"/>
            <a:r>
              <a:rPr lang="ru-RU" dirty="0" smtClean="0">
                <a:latin typeface="Arial" pitchFamily="34" charset="0"/>
              </a:rPr>
              <a:t>Когда  синий флаг поднят, то он информирует спортсменов, что судно гоночного комитета, принимающее финиш, находится «в позиции» на финише.</a:t>
            </a:r>
          </a:p>
          <a:p>
            <a:pPr eaLnBrk="1" hangingPunct="1"/>
            <a:endParaRPr lang="ru-RU" dirty="0" smtClean="0">
              <a:latin typeface="Arial" pitchFamily="34" charset="0"/>
            </a:endParaRPr>
          </a:p>
          <a:p>
            <a:pPr eaLnBrk="1" hangingPunct="1"/>
            <a:r>
              <a:rPr lang="ru-RU" dirty="0" smtClean="0">
                <a:latin typeface="Arial" pitchFamily="34" charset="0"/>
              </a:rPr>
              <a:t>Синий флаг не определяет финишную линию. Она должна быть описана отдельно в гоночной инструкции. </a:t>
            </a:r>
          </a:p>
          <a:p>
            <a:pPr eaLnBrk="1" hangingPunct="1"/>
            <a:endParaRPr lang="ru-RU" dirty="0" smtClean="0">
              <a:latin typeface="Arial" pitchFamily="34" charset="0"/>
            </a:endParaRPr>
          </a:p>
          <a:p>
            <a:pPr eaLnBrk="1" hangingPunct="1"/>
            <a:r>
              <a:rPr lang="ru-RU" dirty="0" smtClean="0">
                <a:latin typeface="Arial" pitchFamily="34" charset="0"/>
              </a:rPr>
              <a:t>В некоторых гоночных инструкциях указано, что финишная линия расположена между двумя синими флагами. В этом случае многие судьи не поднимают дополнительный синий флаг. </a:t>
            </a:r>
          </a:p>
          <a:p>
            <a:pPr eaLnBrk="1" hangingPunct="1"/>
            <a:endParaRPr lang="ru-RU" dirty="0" smtClean="0">
              <a:latin typeface="Arial" pitchFamily="34" charset="0"/>
            </a:endParaRPr>
          </a:p>
          <a:p>
            <a:pPr eaLnBrk="1" hangingPunct="1"/>
            <a:r>
              <a:rPr lang="ru-RU" dirty="0" smtClean="0">
                <a:latin typeface="Arial" pitchFamily="34" charset="0"/>
              </a:rPr>
              <a:t>Этот флаг следует показывать без звукового сигнала тогда, когда лидирующая яхта выходит на последний участок дистанции перед финишем. Это особенно полезно для спортсменов, если дистанции типа «</a:t>
            </a:r>
            <a:r>
              <a:rPr lang="ru-RU" dirty="0" err="1" smtClean="0">
                <a:latin typeface="Arial" pitchFamily="34" charset="0"/>
              </a:rPr>
              <a:t>лавировка-полный</a:t>
            </a:r>
            <a:r>
              <a:rPr lang="ru-RU" dirty="0" smtClean="0">
                <a:latin typeface="Arial" pitchFamily="34" charset="0"/>
              </a:rPr>
              <a:t> курс» состоит более чем из двух</a:t>
            </a:r>
            <a:r>
              <a:rPr lang="ru-RU" baseline="0" dirty="0" smtClean="0">
                <a:latin typeface="Arial" pitchFamily="34" charset="0"/>
              </a:rPr>
              <a:t> петель.</a:t>
            </a:r>
            <a:endParaRPr lang="ru-RU" dirty="0" smtClean="0">
              <a:latin typeface="Arial" pitchFamily="34" charset="0"/>
            </a:endParaRPr>
          </a:p>
          <a:p>
            <a:pPr eaLnBrk="1" hangingPunct="1"/>
            <a:r>
              <a:rPr lang="ru-RU" dirty="0" smtClean="0">
                <a:latin typeface="Arial" pitchFamily="34" charset="0"/>
              </a:rPr>
              <a:t>Такие действия ГК помогают спортсменам следить за тем, сколько кругов они  прошли. </a:t>
            </a:r>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89091" name="Rectangle 7"/>
          <p:cNvSpPr>
            <a:spLocks noGrp="1" noChangeArrowheads="1"/>
          </p:cNvSpPr>
          <p:nvPr>
            <p:ph type="sldNum" sz="quarter" idx="5"/>
          </p:nvPr>
        </p:nvSpPr>
        <p:spPr/>
        <p:txBody>
          <a:bodyPr/>
          <a:lstStyle/>
          <a:p>
            <a:pPr>
              <a:defRPr/>
            </a:pPr>
            <a:fld id="{C9249956-D187-4397-A015-45A80CEB4C39}" type="slidenum">
              <a:rPr lang="en-GB" smtClean="0">
                <a:latin typeface="Arial" pitchFamily="34" charset="0"/>
              </a:rPr>
              <a:pPr>
                <a:defRPr/>
              </a:pPr>
              <a:t>7</a:t>
            </a:fld>
            <a:endParaRPr lang="en-GB" smtClean="0">
              <a:latin typeface="Arial" pitchFamily="34" charset="0"/>
            </a:endParaRPr>
          </a:p>
        </p:txBody>
      </p:sp>
      <p:sp>
        <p:nvSpPr>
          <p:cNvPr id="89092" name="Rectangle 4"/>
          <p:cNvSpPr>
            <a:spLocks noGrp="1" noRot="1" noChangeAspect="1" noChangeArrowheads="1" noTextEdit="1"/>
          </p:cNvSpPr>
          <p:nvPr>
            <p:ph type="sldImg"/>
          </p:nvPr>
        </p:nvSpPr>
        <p:spPr>
          <a:ln/>
        </p:spPr>
      </p:sp>
      <p:sp>
        <p:nvSpPr>
          <p:cNvPr id="89093" name="Rectangle 5"/>
          <p:cNvSpPr>
            <a:spLocks noGrp="1" noChangeAspect="1" noChangeArrowheads="1"/>
          </p:cNvSpPr>
          <p:nvPr>
            <p:ph type="body" idx="1"/>
          </p:nvPr>
        </p:nvSpPr>
        <p:spPr>
          <a:noFill/>
          <a:ln/>
        </p:spPr>
        <p:txBody>
          <a:bodyPr/>
          <a:lstStyle/>
          <a:p>
            <a:pPr eaLnBrk="1" hangingPunct="1"/>
            <a:r>
              <a:rPr lang="ru-RU" b="1" smtClean="0">
                <a:latin typeface="Arial" pitchFamily="34" charset="0"/>
              </a:rPr>
              <a:t>Способность к адаптации</a:t>
            </a:r>
            <a:endParaRPr lang="en-GB" b="1" smtClean="0">
              <a:latin typeface="Arial" pitchFamily="34" charset="0"/>
            </a:endParaRPr>
          </a:p>
          <a:p>
            <a:pPr eaLnBrk="1" hangingPunct="1"/>
            <a:r>
              <a:rPr lang="ru-RU" smtClean="0">
                <a:latin typeface="Arial" pitchFamily="34" charset="0"/>
              </a:rPr>
              <a:t>В последние годы все чаще главными судьями назначают судей не из яхт-клубов, в которых проходят соревнования. Эта тенденция увеличится в связи с намерением ИСАФ назначать главных судей на крупные соревнования</a:t>
            </a:r>
            <a:r>
              <a:rPr lang="ru-RU" smtClean="0">
                <a:solidFill>
                  <a:srgbClr val="FF3607"/>
                </a:solidFill>
                <a:latin typeface="Arial" pitchFamily="34" charset="0"/>
              </a:rPr>
              <a:t>.</a:t>
            </a:r>
          </a:p>
          <a:p>
            <a:pPr eaLnBrk="1" hangingPunct="1"/>
            <a:endParaRPr lang="ru-RU" smtClean="0">
              <a:solidFill>
                <a:srgbClr val="FF3607"/>
              </a:solidFill>
              <a:latin typeface="Arial" pitchFamily="34" charset="0"/>
            </a:endParaRPr>
          </a:p>
          <a:p>
            <a:pPr eaLnBrk="1" hangingPunct="1"/>
            <a:r>
              <a:rPr lang="ru-RU" smtClean="0">
                <a:latin typeface="Arial" pitchFamily="34" charset="0"/>
              </a:rPr>
              <a:t>Это привносит целый набор новых требований.</a:t>
            </a:r>
          </a:p>
          <a:p>
            <a:pPr eaLnBrk="1" hangingPunct="1"/>
            <a:endParaRPr lang="ru-RU" smtClean="0">
              <a:latin typeface="Arial" pitchFamily="34" charset="0"/>
            </a:endParaRPr>
          </a:p>
          <a:p>
            <a:pPr eaLnBrk="1" hangingPunct="1"/>
            <a:r>
              <a:rPr lang="ru-RU" smtClean="0">
                <a:latin typeface="Arial" pitchFamily="34" charset="0"/>
              </a:rPr>
              <a:t>Если главный судья назначен на соревнования, проводящиеся там, где он ни разу не работал, то он должен принять во внимание следующие факторы:</a:t>
            </a:r>
          </a:p>
          <a:p>
            <a:pPr eaLnBrk="1" hangingPunct="1"/>
            <a:r>
              <a:rPr lang="ru-RU" smtClean="0">
                <a:latin typeface="Arial" pitchFamily="34" charset="0"/>
              </a:rPr>
              <a:t>В клубе найдется кто-нибудь, уверенный, что назначать надо было его, а не человека со стороны.</a:t>
            </a:r>
          </a:p>
          <a:p>
            <a:pPr eaLnBrk="1" hangingPunct="1"/>
            <a:r>
              <a:rPr lang="ru-RU" smtClean="0">
                <a:latin typeface="Arial" pitchFamily="34" charset="0"/>
              </a:rPr>
              <a:t>Поэтому первое, что Вам необходимо, это навыки дипломатии и умение сплотить коллектив. </a:t>
            </a:r>
          </a:p>
          <a:p>
            <a:pPr eaLnBrk="1" hangingPunct="1"/>
            <a:r>
              <a:rPr lang="ru-RU" smtClean="0">
                <a:latin typeface="Arial" pitchFamily="34" charset="0"/>
              </a:rPr>
              <a:t>Судейская бригада будет не знакома с уровнем квалификации и методами работы нового главного судьи.</a:t>
            </a:r>
          </a:p>
          <a:p>
            <a:pPr eaLnBrk="1" hangingPunct="1"/>
            <a:r>
              <a:rPr lang="ru-RU" smtClean="0">
                <a:latin typeface="Arial" pitchFamily="34" charset="0"/>
              </a:rPr>
              <a:t>Приезжий главный судья будет не знаком с местными условиями, знание которых является крайне важным для успешного проведения любого соревнования. </a:t>
            </a:r>
          </a:p>
          <a:p>
            <a:pPr eaLnBrk="1" hangingPunct="1"/>
            <a:endParaRPr lang="ru-RU" smtClean="0">
              <a:latin typeface="Arial" pitchFamily="34" charset="0"/>
            </a:endParaRPr>
          </a:p>
          <a:p>
            <a:pPr eaLnBrk="1" hangingPunct="1"/>
            <a:r>
              <a:rPr lang="ru-RU" smtClean="0">
                <a:latin typeface="Arial" pitchFamily="34" charset="0"/>
              </a:rPr>
              <a:t>Приезжий главный судья должен будет адаптировать свой метод работы к уровню местной судейской бригады, также при этом получая как можно больше информации о местных особенностях.</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3603" name="Rectangle 7"/>
          <p:cNvSpPr>
            <a:spLocks noGrp="1" noChangeArrowheads="1"/>
          </p:cNvSpPr>
          <p:nvPr>
            <p:ph type="sldNum" sz="quarter" idx="5"/>
          </p:nvPr>
        </p:nvSpPr>
        <p:spPr/>
        <p:txBody>
          <a:bodyPr/>
          <a:lstStyle/>
          <a:p>
            <a:pPr>
              <a:defRPr/>
            </a:pPr>
            <a:fld id="{40848AEF-508C-471A-831D-1C0FBBC8C2EE}" type="slidenum">
              <a:rPr lang="en-GB" smtClean="0">
                <a:latin typeface="Arial" pitchFamily="34" charset="0"/>
              </a:rPr>
              <a:pPr>
                <a:defRPr/>
              </a:pPr>
              <a:t>70</a:t>
            </a:fld>
            <a:endParaRPr lang="en-GB" smtClean="0">
              <a:latin typeface="Arial" pitchFamily="34" charset="0"/>
            </a:endParaRPr>
          </a:p>
        </p:txBody>
      </p:sp>
      <p:sp>
        <p:nvSpPr>
          <p:cNvPr id="153604" name="Rectangle 2"/>
          <p:cNvSpPr>
            <a:spLocks noGrp="1" noRot="1" noChangeAspect="1" noChangeArrowheads="1" noTextEdit="1"/>
          </p:cNvSpPr>
          <p:nvPr>
            <p:ph type="sldImg"/>
          </p:nvPr>
        </p:nvSpPr>
        <p:spPr>
          <a:xfrm>
            <a:off x="1979613" y="125413"/>
            <a:ext cx="2897187" cy="2171700"/>
          </a:xfrm>
          <a:ln/>
        </p:spPr>
      </p:sp>
      <p:sp>
        <p:nvSpPr>
          <p:cNvPr id="153605"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Финиш гонки </a:t>
            </a:r>
          </a:p>
          <a:p>
            <a:pPr eaLnBrk="1" hangingPunct="1"/>
            <a:r>
              <a:rPr lang="ru-RU" dirty="0" smtClean="0">
                <a:latin typeface="Arial" pitchFamily="34" charset="0"/>
              </a:rPr>
              <a:t>Судья на створе должен отчетливо понимать определения </a:t>
            </a:r>
            <a:r>
              <a:rPr lang="ru-RU" i="1" dirty="0" smtClean="0">
                <a:latin typeface="Arial" pitchFamily="34" charset="0"/>
              </a:rPr>
              <a:t>Финиш</a:t>
            </a:r>
            <a:r>
              <a:rPr lang="ru-RU" dirty="0" smtClean="0">
                <a:latin typeface="Arial" pitchFamily="34" charset="0"/>
              </a:rPr>
              <a:t> и </a:t>
            </a:r>
            <a:r>
              <a:rPr lang="ru-RU" i="1" dirty="0" smtClean="0">
                <a:latin typeface="Arial" pitchFamily="34" charset="0"/>
              </a:rPr>
              <a:t>Гонка.</a:t>
            </a:r>
            <a:endParaRPr lang="en-GB" i="1"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Как только любая часть яхты, ее корпуса, экипажа или оборудования в их нормальном положении достигла</a:t>
            </a:r>
            <a:r>
              <a:rPr lang="ru-RU" baseline="0" dirty="0" smtClean="0">
                <a:latin typeface="Arial" pitchFamily="34" charset="0"/>
              </a:rPr>
              <a:t> </a:t>
            </a:r>
            <a:r>
              <a:rPr lang="ru-RU" dirty="0" smtClean="0">
                <a:latin typeface="Arial" pitchFamily="34" charset="0"/>
              </a:rPr>
              <a:t>плоскости финишной линии – это и есть время ее финиша, или место на финише. Яхта не обязана полностью пересекать финишную линию. </a:t>
            </a:r>
          </a:p>
          <a:p>
            <a:pPr eaLnBrk="1" hangingPunct="1"/>
            <a:endParaRPr lang="en-GB" dirty="0" smtClean="0">
              <a:latin typeface="Arial" pitchFamily="34" charset="0"/>
            </a:endParaRPr>
          </a:p>
          <a:p>
            <a:pPr eaLnBrk="1" hangingPunct="1"/>
            <a:r>
              <a:rPr lang="ru-RU" dirty="0" smtClean="0">
                <a:latin typeface="Arial" pitchFamily="34" charset="0"/>
              </a:rPr>
              <a:t>Яхта заканчивает гонку, когда она финишировала и отошла</a:t>
            </a:r>
            <a:r>
              <a:rPr lang="ru-RU" baseline="0" dirty="0" smtClean="0">
                <a:latin typeface="Arial" pitchFamily="34" charset="0"/>
              </a:rPr>
              <a:t> от</a:t>
            </a:r>
            <a:r>
              <a:rPr lang="ru-RU" dirty="0" smtClean="0">
                <a:latin typeface="Arial" pitchFamily="34" charset="0"/>
              </a:rPr>
              <a:t> финишной линии и финишных знаков. Она может отойти от линии, продолжая движение вперед, через линию пока ее транец не освободит линию. Она также может отойти от линии, двигаясь назад на сторону дистанции после финиша. Как только ее нос оказывается ниже линии - она отошла от финишной линии. </a:t>
            </a:r>
            <a:endParaRPr lang="en-GB" dirty="0" smtClean="0">
              <a:latin typeface="Arial" pitchFamily="34" charset="0"/>
            </a:endParaRPr>
          </a:p>
          <a:p>
            <a:pPr eaLnBrk="1" hangingPunct="1"/>
            <a:endParaRPr lang="ru-RU" dirty="0" smtClean="0">
              <a:latin typeface="Arial" pitchFamily="34" charset="0"/>
            </a:endParaRPr>
          </a:p>
          <a:p>
            <a:pPr eaLnBrk="1" hangingPunct="1"/>
            <a:r>
              <a:rPr lang="ru-RU" dirty="0" smtClean="0">
                <a:latin typeface="Arial" pitchFamily="34" charset="0"/>
              </a:rPr>
              <a:t>Как только яхта «отойдет от линии и знаков», она заканчивает гонку, согласно определению </a:t>
            </a:r>
            <a:r>
              <a:rPr lang="ru-RU" i="1" dirty="0" smtClean="0">
                <a:latin typeface="Arial" pitchFamily="34" charset="0"/>
              </a:rPr>
              <a:t>гонка. </a:t>
            </a:r>
            <a:r>
              <a:rPr lang="ru-RU" dirty="0" smtClean="0">
                <a:latin typeface="Arial" pitchFamily="34" charset="0"/>
              </a:rPr>
              <a:t>Тем не менее, она все еще продолжает подчиняться ППГ, так как она должна сторониться других яхт, которые находятся в гонке. </a:t>
            </a:r>
          </a:p>
          <a:p>
            <a:pPr eaLnBrk="1" hangingPunct="1"/>
            <a:endParaRPr lang="ru-RU" dirty="0" smtClean="0">
              <a:latin typeface="Arial" pitchFamily="34" charset="0"/>
            </a:endParaRPr>
          </a:p>
          <a:p>
            <a:pPr eaLnBrk="1" hangingPunct="1"/>
            <a:r>
              <a:rPr lang="en-US" b="1" dirty="0" smtClean="0">
                <a:latin typeface="Arial" pitchFamily="34" charset="0"/>
              </a:rPr>
              <a:t>[</a:t>
            </a:r>
            <a:r>
              <a:rPr lang="ru-RU" b="1" dirty="0" smtClean="0">
                <a:latin typeface="Arial" pitchFamily="34" charset="0"/>
              </a:rPr>
              <a:t>Понятие</a:t>
            </a:r>
            <a:r>
              <a:rPr lang="ru-RU" b="1" baseline="0" dirty="0" smtClean="0">
                <a:latin typeface="Arial" pitchFamily="34" charset="0"/>
              </a:rPr>
              <a:t> «Отойти от финишной линии и знаков» разъяснено в </a:t>
            </a:r>
            <a:r>
              <a:rPr lang="en-US" b="1" baseline="0" dirty="0" smtClean="0">
                <a:latin typeface="Arial" pitchFamily="34" charset="0"/>
              </a:rPr>
              <a:t>Q&amp;A </a:t>
            </a:r>
            <a:r>
              <a:rPr lang="ru-RU" b="1" dirty="0" smtClean="0">
                <a:latin typeface="Arial" pitchFamily="34" charset="0"/>
              </a:rPr>
              <a:t>Е1</a:t>
            </a:r>
            <a:r>
              <a:rPr lang="ru-RU" b="1" baseline="0" dirty="0" smtClean="0">
                <a:latin typeface="Arial" pitchFamily="34" charset="0"/>
              </a:rPr>
              <a:t> (2006-002)</a:t>
            </a:r>
            <a:r>
              <a:rPr lang="en-US" b="1" baseline="0" dirty="0" smtClean="0">
                <a:latin typeface="Arial" pitchFamily="34" charset="0"/>
              </a:rPr>
              <a:t>]</a:t>
            </a:r>
            <a:endParaRPr lang="en-GB" b="1"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4627" name="Rectangle 7"/>
          <p:cNvSpPr>
            <a:spLocks noGrp="1" noChangeArrowheads="1"/>
          </p:cNvSpPr>
          <p:nvPr>
            <p:ph type="sldNum" sz="quarter" idx="5"/>
          </p:nvPr>
        </p:nvSpPr>
        <p:spPr/>
        <p:txBody>
          <a:bodyPr/>
          <a:lstStyle/>
          <a:p>
            <a:pPr>
              <a:defRPr/>
            </a:pPr>
            <a:fld id="{72528196-B4E6-4789-A0BE-33A1FAFCF243}" type="slidenum">
              <a:rPr lang="en-GB" smtClean="0">
                <a:latin typeface="Arial" pitchFamily="34" charset="0"/>
              </a:rPr>
              <a:pPr>
                <a:defRPr/>
              </a:pPr>
              <a:t>71</a:t>
            </a:fld>
            <a:endParaRPr lang="en-GB" smtClean="0">
              <a:latin typeface="Arial" pitchFamily="34" charset="0"/>
            </a:endParaRPr>
          </a:p>
        </p:txBody>
      </p:sp>
      <p:sp>
        <p:nvSpPr>
          <p:cNvPr id="154628" name="Rectangle 2"/>
          <p:cNvSpPr>
            <a:spLocks noGrp="1" noRot="1" noChangeAspect="1" noChangeArrowheads="1" noTextEdit="1"/>
          </p:cNvSpPr>
          <p:nvPr>
            <p:ph type="sldImg"/>
          </p:nvPr>
        </p:nvSpPr>
        <p:spPr>
          <a:xfrm>
            <a:off x="1844675" y="125413"/>
            <a:ext cx="2897188" cy="2171700"/>
          </a:xfrm>
          <a:ln/>
        </p:spPr>
      </p:sp>
      <p:sp>
        <p:nvSpPr>
          <p:cNvPr id="154629"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Когда яхта отходит о финишной линии и знаков </a:t>
            </a:r>
            <a:endParaRPr lang="en-GB" dirty="0" smtClean="0">
              <a:latin typeface="Arial" pitchFamily="34" charset="0"/>
            </a:endParaRPr>
          </a:p>
          <a:p>
            <a:pPr eaLnBrk="1" hangingPunct="1"/>
            <a:endParaRPr lang="ru-RU" b="1" dirty="0" smtClean="0">
              <a:latin typeface="Arial" pitchFamily="34" charset="0"/>
            </a:endParaRPr>
          </a:p>
          <a:p>
            <a:pPr eaLnBrk="1" hangingPunct="1"/>
            <a:r>
              <a:rPr lang="ru-RU" b="1" dirty="0" smtClean="0">
                <a:latin typeface="Arial" pitchFamily="34" charset="0"/>
              </a:rPr>
              <a:t>Синяя яхта </a:t>
            </a:r>
            <a:r>
              <a:rPr lang="ru-RU" dirty="0" smtClean="0">
                <a:latin typeface="Arial" pitchFamily="34" charset="0"/>
              </a:rPr>
              <a:t>– на диаграмме Синяя яхта пересекают финишную линию в направлении от последнего знака дистанции. Она финишировала. Она продолжает движение, и в тот момент когда ее транец отходит от финишной линии, она заканчивает гонку согласно определению.  </a:t>
            </a:r>
          </a:p>
          <a:p>
            <a:pPr eaLnBrk="1" hangingPunct="1"/>
            <a:r>
              <a:rPr lang="ru-RU" dirty="0" smtClean="0">
                <a:latin typeface="Arial" pitchFamily="34" charset="0"/>
              </a:rPr>
              <a:t>Она может идти домой.</a:t>
            </a:r>
            <a:endParaRPr lang="en-GB" dirty="0" smtClean="0">
              <a:latin typeface="Arial" pitchFamily="34" charset="0"/>
            </a:endParaRPr>
          </a:p>
          <a:p>
            <a:pPr eaLnBrk="1" hangingPunct="1"/>
            <a:endParaRPr lang="en-GB" dirty="0" smtClean="0">
              <a:latin typeface="Arial" pitchFamily="34" charset="0"/>
            </a:endParaRPr>
          </a:p>
          <a:p>
            <a:pPr eaLnBrk="1" hangingPunct="1"/>
            <a:r>
              <a:rPr lang="ru-RU" b="1" dirty="0" smtClean="0">
                <a:latin typeface="Arial" pitchFamily="34" charset="0"/>
              </a:rPr>
              <a:t>Зеленая яхта</a:t>
            </a:r>
            <a:r>
              <a:rPr lang="ru-RU" dirty="0" smtClean="0">
                <a:latin typeface="Arial" pitchFamily="34" charset="0"/>
              </a:rPr>
              <a:t> – Зеленая яхта пересекает финишную линию в направлении от последнего знака дистанции. Она финишировала. Она продолжает движение, и в тот момент когда ее транец отходит от финишной линии, она заканчивает гонку</a:t>
            </a:r>
            <a:r>
              <a:rPr lang="en-US" dirty="0" smtClean="0">
                <a:latin typeface="Arial" pitchFamily="34" charset="0"/>
              </a:rPr>
              <a:t>,</a:t>
            </a:r>
            <a:r>
              <a:rPr lang="ru-RU" dirty="0" smtClean="0">
                <a:latin typeface="Arial" pitchFamily="34" charset="0"/>
              </a:rPr>
              <a:t> согласно определению.  Она больше не сосредоточена на своих действиях и касается финишного знака на левом конце линии. Так как она выполнила требования определений </a:t>
            </a:r>
            <a:r>
              <a:rPr lang="ru-RU" i="1" dirty="0" smtClean="0">
                <a:latin typeface="Arial" pitchFamily="34" charset="0"/>
              </a:rPr>
              <a:t>Финиш</a:t>
            </a:r>
            <a:r>
              <a:rPr lang="ru-RU" dirty="0" smtClean="0">
                <a:latin typeface="Arial" pitchFamily="34" charset="0"/>
              </a:rPr>
              <a:t> и </a:t>
            </a:r>
            <a:r>
              <a:rPr lang="ru-RU" i="1" dirty="0" smtClean="0">
                <a:latin typeface="Arial" pitchFamily="34" charset="0"/>
              </a:rPr>
              <a:t>Гонка</a:t>
            </a:r>
            <a:r>
              <a:rPr lang="ru-RU" dirty="0" smtClean="0">
                <a:latin typeface="Arial" pitchFamily="34" charset="0"/>
              </a:rPr>
              <a:t>, она должна лишь сторониться других яхт, которые все еще находятся в гонке. </a:t>
            </a:r>
          </a:p>
          <a:p>
            <a:pPr eaLnBrk="1" hangingPunct="1"/>
            <a:r>
              <a:rPr lang="ru-RU" dirty="0" smtClean="0">
                <a:latin typeface="Arial" pitchFamily="34" charset="0"/>
              </a:rPr>
              <a:t>Она может идти домой.</a:t>
            </a:r>
            <a:endParaRPr lang="en-GB" dirty="0" smtClean="0">
              <a:latin typeface="Arial" pitchFamily="34" charset="0"/>
            </a:endParaRPr>
          </a:p>
          <a:p>
            <a:pPr eaLnBrk="1" hangingPunct="1"/>
            <a:endParaRPr lang="en-GB" dirty="0" smtClean="0">
              <a:latin typeface="Arial" pitchFamily="34" charset="0"/>
            </a:endParaRPr>
          </a:p>
          <a:p>
            <a:pPr eaLnBrk="1" hangingPunct="1"/>
            <a:r>
              <a:rPr lang="ru-RU" b="1" dirty="0" smtClean="0">
                <a:latin typeface="Arial" pitchFamily="34" charset="0"/>
              </a:rPr>
              <a:t>Желтая яхта</a:t>
            </a:r>
            <a:r>
              <a:rPr lang="ru-RU" dirty="0" smtClean="0">
                <a:latin typeface="Arial" pitchFamily="34" charset="0"/>
              </a:rPr>
              <a:t> -  Желтая яхта пересекает финишную линию в направлении от последнего знака дистанции. Она финишировала. Перед тем как она отошла от финишной линии (она все еще находится на финишной линии), она касается знака на левом конце линии. В этом положении она считается финишировавшей, но она все еще подчиняется ППГ, потому что она не отошла от финишной линии и финишных знаков и, следовательно, она должна выполнить наказание в один оборот за касание знака.  </a:t>
            </a:r>
          </a:p>
          <a:p>
            <a:pPr eaLnBrk="1" hangingPunct="1"/>
            <a:r>
              <a:rPr lang="ru-RU" dirty="0" smtClean="0">
                <a:latin typeface="Arial" pitchFamily="34" charset="0"/>
              </a:rPr>
              <a:t>Выполнив наказание в один оборот, она затем должна еще раз пересечь финишную линию в направлении от последнего знака дистанции и действовать так же как Синяя, или Зеленая яхты.  </a:t>
            </a:r>
            <a:endParaRPr lang="en-GB" dirty="0" smtClean="0">
              <a:latin typeface="Arial" pitchFamily="34" charset="0"/>
            </a:endParaRPr>
          </a:p>
          <a:p>
            <a:pPr eaLnBrk="1" hangingPunct="1"/>
            <a:r>
              <a:rPr lang="ru-RU" dirty="0" smtClean="0">
                <a:latin typeface="Arial" pitchFamily="34" charset="0"/>
              </a:rPr>
              <a:t>После этого она может идти домой.</a:t>
            </a:r>
            <a:endParaRPr lang="en-GB" dirty="0" smtClean="0">
              <a:latin typeface="Arial" pitchFamily="34" charset="0"/>
            </a:endParaRPr>
          </a:p>
          <a:p>
            <a:pPr eaLnBrk="1" hangingPunct="1"/>
            <a:endParaRPr lang="en-GB" dirty="0" smtClean="0">
              <a:latin typeface="Arial" pitchFamily="34" charset="0"/>
            </a:endParaRPr>
          </a:p>
          <a:p>
            <a:pPr eaLnBrk="1" hangingPunct="1"/>
            <a:r>
              <a:rPr lang="ru-RU" dirty="0" smtClean="0">
                <a:latin typeface="Arial" pitchFamily="34" charset="0"/>
              </a:rPr>
              <a:t>Судьи должны записать обе позиции яхты на финише и рядом с записью</a:t>
            </a:r>
            <a:r>
              <a:rPr lang="ru-RU" baseline="0" dirty="0" smtClean="0">
                <a:latin typeface="Arial" pitchFamily="34" charset="0"/>
              </a:rPr>
              <a:t> </a:t>
            </a:r>
            <a:r>
              <a:rPr lang="ru-RU" dirty="0" smtClean="0">
                <a:latin typeface="Arial" pitchFamily="34" charset="0"/>
              </a:rPr>
              <a:t>первого пересечения отметить, что они наблюдали касание яхтой знака на левом конце линии. </a:t>
            </a:r>
          </a:p>
          <a:p>
            <a:pPr eaLnBrk="1" hangingPunct="1"/>
            <a:r>
              <a:rPr lang="ru-RU" dirty="0" smtClean="0">
                <a:latin typeface="Arial" pitchFamily="34" charset="0"/>
              </a:rPr>
              <a:t>Правильной финишной позицией яхты в этом случае  является ее повторное (после выполнения наказания) пересечение финишной линии. </a:t>
            </a:r>
            <a:endParaRPr lang="en-GB" i="1"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5651" name="Rectangle 7"/>
          <p:cNvSpPr>
            <a:spLocks noGrp="1" noChangeArrowheads="1"/>
          </p:cNvSpPr>
          <p:nvPr>
            <p:ph type="sldNum" sz="quarter" idx="5"/>
          </p:nvPr>
        </p:nvSpPr>
        <p:spPr/>
        <p:txBody>
          <a:bodyPr/>
          <a:lstStyle/>
          <a:p>
            <a:pPr>
              <a:defRPr/>
            </a:pPr>
            <a:fld id="{F860BA44-3A32-4DA5-9BAE-9E7D6A1BF5BB}" type="slidenum">
              <a:rPr lang="en-GB" smtClean="0">
                <a:latin typeface="Arial" pitchFamily="34" charset="0"/>
              </a:rPr>
              <a:pPr>
                <a:defRPr/>
              </a:pPr>
              <a:t>72</a:t>
            </a:fld>
            <a:endParaRPr lang="en-GB" smtClean="0">
              <a:latin typeface="Arial" pitchFamily="34" charset="0"/>
            </a:endParaRPr>
          </a:p>
        </p:txBody>
      </p:sp>
      <p:sp>
        <p:nvSpPr>
          <p:cNvPr id="155652" name="Rectangle 2"/>
          <p:cNvSpPr>
            <a:spLocks noGrp="1" noRot="1" noChangeAspect="1" noChangeArrowheads="1" noTextEdit="1"/>
          </p:cNvSpPr>
          <p:nvPr>
            <p:ph type="sldImg"/>
          </p:nvPr>
        </p:nvSpPr>
        <p:spPr>
          <a:xfrm>
            <a:off x="1979613" y="125413"/>
            <a:ext cx="2897187" cy="2171700"/>
          </a:xfrm>
          <a:ln/>
        </p:spPr>
      </p:sp>
      <p:sp>
        <p:nvSpPr>
          <p:cNvPr id="155653" name="Rectangle 3"/>
          <p:cNvSpPr>
            <a:spLocks noGrp="1" noChangeAspect="1" noChangeArrowheads="1"/>
          </p:cNvSpPr>
          <p:nvPr>
            <p:ph type="body" idx="1"/>
          </p:nvPr>
        </p:nvSpPr>
        <p:spPr>
          <a:noFill/>
          <a:ln/>
        </p:spPr>
        <p:txBody>
          <a:bodyPr/>
          <a:lstStyle/>
          <a:p>
            <a:pPr marL="190500" indent="-190500" eaLnBrk="1" hangingPunct="1">
              <a:lnSpc>
                <a:spcPct val="90000"/>
              </a:lnSpc>
            </a:pPr>
            <a:r>
              <a:rPr lang="ru-RU" b="1" dirty="0" smtClean="0">
                <a:latin typeface="Arial" pitchFamily="34" charset="0"/>
              </a:rPr>
              <a:t>Запись яхт на финише</a:t>
            </a:r>
          </a:p>
          <a:p>
            <a:pPr marL="190500" indent="-190500" eaLnBrk="1" hangingPunct="1">
              <a:lnSpc>
                <a:spcPct val="90000"/>
              </a:lnSpc>
            </a:pPr>
            <a:r>
              <a:rPr lang="ru-RU" dirty="0" smtClean="0">
                <a:latin typeface="Arial" pitchFamily="34" charset="0"/>
              </a:rPr>
              <a:t>Крайне необходимо вести</a:t>
            </a:r>
            <a:r>
              <a:rPr lang="ru-RU" b="1" dirty="0" smtClean="0">
                <a:latin typeface="Arial" pitchFamily="34" charset="0"/>
              </a:rPr>
              <a:t> </a:t>
            </a:r>
            <a:r>
              <a:rPr lang="ru-RU" dirty="0" smtClean="0">
                <a:latin typeface="Arial" pitchFamily="34" charset="0"/>
              </a:rPr>
              <a:t>точную запись всех яхт, пересекающих финишную линию.  Когда яхта идет не через финишную линию,</a:t>
            </a:r>
            <a:r>
              <a:rPr lang="ru-RU" baseline="0" dirty="0" smtClean="0">
                <a:latin typeface="Arial" pitchFamily="34" charset="0"/>
              </a:rPr>
              <a:t> а</a:t>
            </a:r>
            <a:r>
              <a:rPr lang="ru-RU" dirty="0" smtClean="0">
                <a:latin typeface="Arial" pitchFamily="34" charset="0"/>
              </a:rPr>
              <a:t> пересекает одно из ее продолжений, необходимо сделать запись о том, на каком бы месте она финишировала, если бы пересекла финишную линию. Это необходимо сделать на случай, если будет подано требование об исправлении результата.  </a:t>
            </a:r>
            <a:endParaRPr lang="en-GB" dirty="0" smtClean="0">
              <a:latin typeface="Arial" pitchFamily="34" charset="0"/>
            </a:endParaRPr>
          </a:p>
          <a:p>
            <a:pPr marL="190500" indent="-190500" eaLnBrk="1" hangingPunct="1">
              <a:lnSpc>
                <a:spcPct val="90000"/>
              </a:lnSpc>
            </a:pPr>
            <a:r>
              <a:rPr lang="ru-RU" dirty="0" smtClean="0">
                <a:latin typeface="Arial" pitchFamily="34" charset="0"/>
              </a:rPr>
              <a:t>Бригада судей на финише состоит из двух человек. Один человек смотрит линию и называет номера на парусах яхт, как только они пересекают линию. Эта информация также записывается на диктофон. Секретарь записывает карандашом на бумаге все, что говорит судья, называющий яхты. </a:t>
            </a:r>
            <a:endParaRPr lang="en-GB" dirty="0" smtClean="0">
              <a:latin typeface="Arial" pitchFamily="34" charset="0"/>
            </a:endParaRPr>
          </a:p>
          <a:p>
            <a:pPr marL="190500" indent="-190500" eaLnBrk="1" hangingPunct="1">
              <a:lnSpc>
                <a:spcPct val="90000"/>
              </a:lnSpc>
            </a:pPr>
            <a:r>
              <a:rPr lang="ru-RU" dirty="0" smtClean="0">
                <a:latin typeface="Arial" pitchFamily="34" charset="0"/>
              </a:rPr>
              <a:t>Очень важно чтобы все яхты записывались так, как они пересекают линию, в частности: </a:t>
            </a:r>
            <a:endParaRPr lang="en-GB" dirty="0" smtClean="0">
              <a:latin typeface="Arial" pitchFamily="34" charset="0"/>
            </a:endParaRPr>
          </a:p>
          <a:p>
            <a:pPr marL="190500" indent="-190500" eaLnBrk="1" hangingPunct="1">
              <a:lnSpc>
                <a:spcPct val="90000"/>
              </a:lnSpc>
            </a:pPr>
            <a:endParaRPr lang="pl-PL" dirty="0" smtClean="0">
              <a:latin typeface="Arial" pitchFamily="34" charset="0"/>
            </a:endParaRPr>
          </a:p>
          <a:p>
            <a:pPr marL="190500" indent="-190500" eaLnBrk="1" hangingPunct="1">
              <a:lnSpc>
                <a:spcPct val="90000"/>
              </a:lnSpc>
              <a:buFontTx/>
              <a:buAutoNum type="arabicParenR"/>
            </a:pPr>
            <a:r>
              <a:rPr lang="ru-RU" dirty="0" smtClean="0">
                <a:solidFill>
                  <a:srgbClr val="FF3607"/>
                </a:solidFill>
                <a:latin typeface="Arial" pitchFamily="34" charset="0"/>
              </a:rPr>
              <a:t>Если класс поделен на флоты – не старайтесь определить к какому флоту относится яхта; если флоты перемешались, то сортировка их может потребовать много времени. </a:t>
            </a:r>
          </a:p>
          <a:p>
            <a:pPr marL="190500" indent="-190500" eaLnBrk="1" hangingPunct="1">
              <a:lnSpc>
                <a:spcPct val="90000"/>
              </a:lnSpc>
              <a:buFontTx/>
              <a:buAutoNum type="arabicParenR"/>
            </a:pPr>
            <a:r>
              <a:rPr lang="ru-RU" dirty="0" smtClean="0">
                <a:latin typeface="Arial" pitchFamily="34" charset="0"/>
              </a:rPr>
              <a:t>Если пересекает линию больше одного раза</a:t>
            </a:r>
            <a:r>
              <a:rPr lang="en-GB" dirty="0" smtClean="0">
                <a:latin typeface="Arial" pitchFamily="34" charset="0"/>
              </a:rPr>
              <a:t>! </a:t>
            </a:r>
            <a:r>
              <a:rPr lang="ru-RU" dirty="0" smtClean="0">
                <a:latin typeface="Arial" pitchFamily="34" charset="0"/>
              </a:rPr>
              <a:t>Эта яхта может выполнить наказание в один оборот за касание финишного знака, а затем пересечь финишную линию еще раз. Следует</a:t>
            </a:r>
            <a:r>
              <a:rPr lang="ru-RU" baseline="0" dirty="0" smtClean="0">
                <a:latin typeface="Arial" pitchFamily="34" charset="0"/>
              </a:rPr>
              <a:t> записать о</a:t>
            </a:r>
            <a:r>
              <a:rPr lang="ru-RU" dirty="0" smtClean="0">
                <a:latin typeface="Arial" pitchFamily="34" charset="0"/>
              </a:rPr>
              <a:t>бе позиции, а решение о том, какая из этих двух позиций окончательная, принять позже.  </a:t>
            </a:r>
            <a:endParaRPr lang="en-GB" dirty="0" smtClean="0">
              <a:latin typeface="Arial" pitchFamily="34" charset="0"/>
            </a:endParaRPr>
          </a:p>
          <a:p>
            <a:pPr marL="190500" indent="-190500" eaLnBrk="1" hangingPunct="1">
              <a:lnSpc>
                <a:spcPct val="90000"/>
              </a:lnSpc>
            </a:pPr>
            <a:r>
              <a:rPr lang="ru-RU" dirty="0" smtClean="0">
                <a:latin typeface="Arial" pitchFamily="34" charset="0"/>
              </a:rPr>
              <a:t>Всегда следует иметь более чем одну бригаду судей, записывающих финиш. Вторая бригада должна быть независимой от первой и располагаться под другим углом к финишной линии. Такая организация позволяет повысить точность работы судьи на финишном</a:t>
            </a:r>
            <a:r>
              <a:rPr lang="ru-RU" baseline="0" dirty="0" smtClean="0">
                <a:latin typeface="Arial" pitchFamily="34" charset="0"/>
              </a:rPr>
              <a:t> створе</a:t>
            </a:r>
            <a:r>
              <a:rPr lang="ru-RU" dirty="0" smtClean="0">
                <a:latin typeface="Arial" pitchFamily="34" charset="0"/>
              </a:rPr>
              <a:t>. Если яхты финишируют близко друг к другу, то существует вероятность, что вторая бригада судей может записать позиции яхт на финише в другом порядке. В этом случае позиция яхт на финише - это та, которая записана судьей на финишном</a:t>
            </a:r>
            <a:r>
              <a:rPr lang="ru-RU" baseline="0" dirty="0" smtClean="0">
                <a:latin typeface="Arial" pitchFamily="34" charset="0"/>
              </a:rPr>
              <a:t> створе</a:t>
            </a:r>
            <a:r>
              <a:rPr lang="ru-RU" dirty="0" smtClean="0">
                <a:latin typeface="Arial" pitchFamily="34" charset="0"/>
              </a:rPr>
              <a:t>. </a:t>
            </a:r>
          </a:p>
          <a:p>
            <a:pPr marL="190500" indent="-190500" eaLnBrk="1" hangingPunct="1">
              <a:lnSpc>
                <a:spcPct val="90000"/>
              </a:lnSpc>
            </a:pPr>
            <a:r>
              <a:rPr lang="ru-RU" dirty="0" smtClean="0">
                <a:latin typeface="Arial" pitchFamily="34" charset="0"/>
              </a:rPr>
              <a:t>Для точной записи очень важно использовать записывающую аппаратуру. Современное цифровое записывающее оборудование позволяет записывать каждую гонку отдельно, что облегчает поиск записей. </a:t>
            </a:r>
            <a:endParaRPr lang="en-GB" dirty="0" smtClean="0">
              <a:latin typeface="Arial" pitchFamily="34" charset="0"/>
            </a:endParaRPr>
          </a:p>
          <a:p>
            <a:pPr marL="190500" indent="-190500" eaLnBrk="1" hangingPunct="1">
              <a:lnSpc>
                <a:spcPct val="90000"/>
              </a:lnSpc>
            </a:pPr>
            <a:r>
              <a:rPr lang="ru-RU" dirty="0" smtClean="0">
                <a:solidFill>
                  <a:srgbClr val="FF3607"/>
                </a:solidFill>
                <a:latin typeface="Arial" pitchFamily="34" charset="0"/>
              </a:rPr>
              <a:t>Финиш яхты, отмеченной как </a:t>
            </a:r>
            <a:r>
              <a:rPr lang="en-US" dirty="0" smtClean="0">
                <a:solidFill>
                  <a:srgbClr val="FF3607"/>
                </a:solidFill>
                <a:latin typeface="Arial" pitchFamily="34" charset="0"/>
              </a:rPr>
              <a:t>OCS</a:t>
            </a:r>
            <a:r>
              <a:rPr lang="ru-RU" dirty="0" smtClean="0">
                <a:solidFill>
                  <a:srgbClr val="FF3607"/>
                </a:solidFill>
                <a:latin typeface="Arial" pitchFamily="34" charset="0"/>
              </a:rPr>
              <a:t>, не может служить началом отсчета контрольного времени гонки. Ее время и место на финише должны быть зафиксированы, но только время финиша первой </a:t>
            </a:r>
            <a:r>
              <a:rPr lang="ru-RU" u="sng" dirty="0" smtClean="0">
                <a:solidFill>
                  <a:srgbClr val="FF3607"/>
                </a:solidFill>
                <a:latin typeface="Arial" pitchFamily="34" charset="0"/>
              </a:rPr>
              <a:t>правильно стартовавшей яхты</a:t>
            </a:r>
            <a:r>
              <a:rPr lang="ru-RU" dirty="0" smtClean="0">
                <a:solidFill>
                  <a:srgbClr val="FF3607"/>
                </a:solidFill>
                <a:latin typeface="Arial" pitchFamily="34" charset="0"/>
              </a:rPr>
              <a:t> является отсчетом для контрольного времени, хотя она может пересечь финишную линию 3-ей или 4-ой. </a:t>
            </a:r>
          </a:p>
          <a:p>
            <a:pPr marL="190500" indent="-190500" eaLnBrk="1" hangingPunct="1">
              <a:lnSpc>
                <a:spcPct val="90000"/>
              </a:lnSpc>
            </a:pPr>
            <a:r>
              <a:rPr lang="ru-RU" dirty="0" smtClean="0">
                <a:solidFill>
                  <a:srgbClr val="FF3607"/>
                </a:solidFill>
                <a:latin typeface="Arial" pitchFamily="34" charset="0"/>
              </a:rPr>
              <a:t>Яхта, которая не обогнула знак дистанции, коснулась знака и т.д. не может быть дисквалифицирована без рассмотрения. Нужно записать ее время и место на финише, а</a:t>
            </a:r>
            <a:r>
              <a:rPr lang="ru-RU" baseline="0" dirty="0" smtClean="0">
                <a:solidFill>
                  <a:srgbClr val="FF3607"/>
                </a:solidFill>
                <a:latin typeface="Arial" pitchFamily="34" charset="0"/>
              </a:rPr>
              <a:t> потом подать протест</a:t>
            </a:r>
            <a:r>
              <a:rPr lang="ru-RU" dirty="0" smtClean="0">
                <a:solidFill>
                  <a:srgbClr val="FF3607"/>
                </a:solidFill>
                <a:latin typeface="Arial" pitchFamily="34" charset="0"/>
              </a:rPr>
              <a:t>. </a:t>
            </a:r>
          </a:p>
          <a:p>
            <a:pPr marL="190500" indent="-190500" eaLnBrk="1" hangingPunct="1">
              <a:lnSpc>
                <a:spcPct val="90000"/>
              </a:lnSpc>
            </a:pPr>
            <a:endParaRPr lang="ru-RU" dirty="0" smtClean="0">
              <a:solidFill>
                <a:srgbClr val="FF3607"/>
              </a:solidFill>
              <a:latin typeface="Arial" pitchFamily="34" charset="0"/>
            </a:endParaRPr>
          </a:p>
          <a:p>
            <a:pPr marL="190500" indent="-190500" eaLnBrk="1" hangingPunct="1">
              <a:lnSpc>
                <a:spcPct val="90000"/>
              </a:lnSpc>
            </a:pPr>
            <a:r>
              <a:rPr lang="ru-RU" b="1" dirty="0" smtClean="0">
                <a:latin typeface="Arial" pitchFamily="34" charset="0"/>
              </a:rPr>
              <a:t>Звуковые сигналы на финише </a:t>
            </a:r>
          </a:p>
          <a:p>
            <a:pPr marL="190500" indent="-190500" eaLnBrk="1" hangingPunct="1">
              <a:lnSpc>
                <a:spcPct val="90000"/>
              </a:lnSpc>
            </a:pPr>
            <a:r>
              <a:rPr lang="ru-RU" dirty="0" smtClean="0">
                <a:latin typeface="Arial" pitchFamily="34" charset="0"/>
              </a:rPr>
              <a:t>Во время финиша первой яхты подайте ясно различимый звуковой сигнал, чтобы спортсмены знали время финиша первой яхты; запишите час, минуты, секунды и посчитайте контрольное время гонки. </a:t>
            </a:r>
            <a:endParaRPr lang="en-GB" dirty="0" smtClean="0">
              <a:latin typeface="Arial" pitchFamily="34" charset="0"/>
            </a:endParaRPr>
          </a:p>
          <a:p>
            <a:pPr marL="190500" indent="-190500" eaLnBrk="1" hangingPunct="1">
              <a:lnSpc>
                <a:spcPct val="90000"/>
              </a:lnSpc>
            </a:pPr>
            <a:r>
              <a:rPr lang="ru-RU" dirty="0" smtClean="0">
                <a:latin typeface="Arial" pitchFamily="34" charset="0"/>
              </a:rPr>
              <a:t>Никакие другие звуковые сигналы не должны подаваться. В ППГ нет никаких упоминаний о необходимости звуковых сигналов во время финиша яхт.</a:t>
            </a:r>
            <a:r>
              <a:rPr lang="en-GB" dirty="0" smtClean="0">
                <a:latin typeface="Arial" pitchFamily="34" charset="0"/>
              </a:rPr>
              <a:t> </a:t>
            </a:r>
            <a:r>
              <a:rPr lang="ru-RU" dirty="0" smtClean="0">
                <a:latin typeface="Arial" pitchFamily="34" charset="0"/>
              </a:rPr>
              <a:t>Звуковые сигналы на финише для каждой яхты являются помехой для судьи гоночного комитета, записывающего на диктофон позиции финиширующих яхт.</a:t>
            </a:r>
            <a:endParaRPr lang="en-GB"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6675" name="Rectangle 7"/>
          <p:cNvSpPr>
            <a:spLocks noGrp="1" noChangeArrowheads="1"/>
          </p:cNvSpPr>
          <p:nvPr>
            <p:ph type="sldNum" sz="quarter" idx="5"/>
          </p:nvPr>
        </p:nvSpPr>
        <p:spPr/>
        <p:txBody>
          <a:bodyPr/>
          <a:lstStyle/>
          <a:p>
            <a:pPr>
              <a:defRPr/>
            </a:pPr>
            <a:fld id="{5A5AD38B-61E4-4D8C-A5D7-B574B0E9E5AB}" type="slidenum">
              <a:rPr lang="en-GB" smtClean="0">
                <a:latin typeface="Arial" pitchFamily="34" charset="0"/>
              </a:rPr>
              <a:pPr>
                <a:defRPr/>
              </a:pPr>
              <a:t>73</a:t>
            </a:fld>
            <a:endParaRPr lang="en-GB" smtClean="0">
              <a:latin typeface="Arial" pitchFamily="34"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spect="1" noChangeArrowheads="1"/>
          </p:cNvSpPr>
          <p:nvPr>
            <p:ph type="body" idx="1"/>
          </p:nvPr>
        </p:nvSpPr>
        <p:spPr>
          <a:noFill/>
          <a:ln/>
        </p:spPr>
        <p:txBody>
          <a:bodyPr/>
          <a:lstStyle/>
          <a:p>
            <a:pPr eaLnBrk="1" hangingPunct="1"/>
            <a:r>
              <a:rPr lang="ru-RU" b="1" dirty="0" smtClean="0">
                <a:latin typeface="Arial" pitchFamily="34" charset="0"/>
              </a:rPr>
              <a:t>Постоянство ежедневных действий </a:t>
            </a:r>
          </a:p>
          <a:p>
            <a:pPr eaLnBrk="1" hangingPunct="1"/>
            <a:r>
              <a:rPr lang="ru-RU" dirty="0" smtClean="0">
                <a:solidFill>
                  <a:srgbClr val="FF3607"/>
                </a:solidFill>
                <a:latin typeface="Arial" pitchFamily="34" charset="0"/>
              </a:rPr>
              <a:t>Главный судья должен прилагать все усилия, чтобы его действия были одинаковыми в течение всей регаты.</a:t>
            </a:r>
          </a:p>
          <a:p>
            <a:pPr eaLnBrk="1" hangingPunct="1"/>
            <a:r>
              <a:rPr lang="ru-RU" dirty="0" smtClean="0">
                <a:solidFill>
                  <a:srgbClr val="FF3607"/>
                </a:solidFill>
                <a:latin typeface="Arial" pitchFamily="34" charset="0"/>
              </a:rPr>
              <a:t>Это относится к следующему:</a:t>
            </a:r>
          </a:p>
          <a:p>
            <a:pPr eaLnBrk="1" hangingPunct="1"/>
            <a:endParaRPr lang="pl-PL" dirty="0" smtClean="0">
              <a:solidFill>
                <a:srgbClr val="FF3607"/>
              </a:solidFill>
              <a:latin typeface="Arial" pitchFamily="34" charset="0"/>
            </a:endParaRPr>
          </a:p>
          <a:p>
            <a:pPr eaLnBrk="1" hangingPunct="1">
              <a:buFontTx/>
              <a:buChar char="•"/>
            </a:pPr>
            <a:r>
              <a:rPr lang="ru-RU" dirty="0" smtClean="0">
                <a:solidFill>
                  <a:srgbClr val="FF3607"/>
                </a:solidFill>
                <a:latin typeface="Arial" pitchFamily="34" charset="0"/>
              </a:rPr>
              <a:t> Откладывание</a:t>
            </a:r>
            <a:r>
              <a:rPr lang="ru-RU" baseline="0" dirty="0" smtClean="0">
                <a:solidFill>
                  <a:srgbClr val="FF3607"/>
                </a:solidFill>
                <a:latin typeface="Arial" pitchFamily="34" charset="0"/>
              </a:rPr>
              <a:t> </a:t>
            </a:r>
            <a:r>
              <a:rPr lang="ru-RU" dirty="0" smtClean="0">
                <a:solidFill>
                  <a:srgbClr val="FF3607"/>
                </a:solidFill>
                <a:latin typeface="Arial" pitchFamily="34" charset="0"/>
              </a:rPr>
              <a:t>гонки</a:t>
            </a:r>
          </a:p>
          <a:p>
            <a:pPr eaLnBrk="1" hangingPunct="1">
              <a:buFontTx/>
              <a:buChar char="•"/>
            </a:pPr>
            <a:r>
              <a:rPr lang="ru-RU" dirty="0" smtClean="0">
                <a:solidFill>
                  <a:srgbClr val="FF3607"/>
                </a:solidFill>
                <a:latin typeface="Arial" pitchFamily="34" charset="0"/>
              </a:rPr>
              <a:t> Индивидуальный</a:t>
            </a:r>
            <a:r>
              <a:rPr lang="en-US" dirty="0" smtClean="0">
                <a:solidFill>
                  <a:srgbClr val="FF3607"/>
                </a:solidFill>
                <a:latin typeface="Arial" pitchFamily="34" charset="0"/>
              </a:rPr>
              <a:t> </a:t>
            </a:r>
            <a:r>
              <a:rPr lang="ru-RU" dirty="0" smtClean="0">
                <a:solidFill>
                  <a:srgbClr val="FF3607"/>
                </a:solidFill>
                <a:latin typeface="Arial" pitchFamily="34" charset="0"/>
              </a:rPr>
              <a:t>или общий отзыв</a:t>
            </a:r>
          </a:p>
          <a:p>
            <a:pPr eaLnBrk="1" hangingPunct="1">
              <a:buFontTx/>
              <a:buChar char="•"/>
            </a:pPr>
            <a:r>
              <a:rPr lang="ru-RU" dirty="0" smtClean="0">
                <a:solidFill>
                  <a:srgbClr val="FF3607"/>
                </a:solidFill>
                <a:latin typeface="Arial" pitchFamily="34" charset="0"/>
              </a:rPr>
              <a:t> Наказания на старте</a:t>
            </a:r>
          </a:p>
          <a:p>
            <a:pPr eaLnBrk="1" hangingPunct="1">
              <a:buFontTx/>
              <a:buChar char="•"/>
            </a:pPr>
            <a:r>
              <a:rPr lang="ru-RU" dirty="0" smtClean="0">
                <a:solidFill>
                  <a:srgbClr val="FF3607"/>
                </a:solidFill>
                <a:latin typeface="Arial" pitchFamily="34" charset="0"/>
              </a:rPr>
              <a:t> Длина стартовой и финишной линий</a:t>
            </a:r>
          </a:p>
          <a:p>
            <a:pPr eaLnBrk="1" hangingPunct="1">
              <a:buFontTx/>
              <a:buChar char="•"/>
            </a:pPr>
            <a:r>
              <a:rPr lang="ru-RU" dirty="0" smtClean="0">
                <a:solidFill>
                  <a:srgbClr val="FF3607"/>
                </a:solidFill>
                <a:latin typeface="Arial" pitchFamily="34" charset="0"/>
              </a:rPr>
              <a:t> Конфигурация</a:t>
            </a:r>
            <a:r>
              <a:rPr lang="ru-RU" baseline="0" dirty="0" smtClean="0">
                <a:solidFill>
                  <a:srgbClr val="FF3607"/>
                </a:solidFill>
                <a:latin typeface="Arial" pitchFamily="34" charset="0"/>
              </a:rPr>
              <a:t> </a:t>
            </a:r>
            <a:r>
              <a:rPr lang="ru-RU" dirty="0" smtClean="0">
                <a:solidFill>
                  <a:srgbClr val="FF3607"/>
                </a:solidFill>
                <a:latin typeface="Arial" pitchFamily="34" charset="0"/>
              </a:rPr>
              <a:t>дистанции и процедура выставления</a:t>
            </a:r>
          </a:p>
          <a:p>
            <a:pPr eaLnBrk="1" hangingPunct="1"/>
            <a:endParaRPr lang="pl-PL" dirty="0" smtClean="0">
              <a:solidFill>
                <a:srgbClr val="FF3607"/>
              </a:solidFill>
              <a:latin typeface="Arial" pitchFamily="34" charset="0"/>
            </a:endParaRPr>
          </a:p>
          <a:p>
            <a:pPr marL="457200" lvl="1" indent="0" eaLnBrk="1" hangingPunct="1"/>
            <a:endParaRPr lang="pl-PL" sz="1000" dirty="0" smtClean="0">
              <a:solidFill>
                <a:srgbClr val="FF3607"/>
              </a:solidFill>
              <a:latin typeface="Arial" pitchFamily="34" charset="0"/>
            </a:endParaRPr>
          </a:p>
          <a:p>
            <a:pPr eaLnBrk="1" hangingPunct="1">
              <a:buFontTx/>
              <a:buChar char="-"/>
            </a:pPr>
            <a:endParaRPr lang="pl-PL" dirty="0" smtClean="0">
              <a:solidFill>
                <a:srgbClr val="FF3607"/>
              </a:solidFill>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7699" name="Rectangle 7"/>
          <p:cNvSpPr>
            <a:spLocks noGrp="1" noChangeArrowheads="1"/>
          </p:cNvSpPr>
          <p:nvPr>
            <p:ph type="sldNum" sz="quarter" idx="5"/>
          </p:nvPr>
        </p:nvSpPr>
        <p:spPr/>
        <p:txBody>
          <a:bodyPr/>
          <a:lstStyle/>
          <a:p>
            <a:pPr>
              <a:defRPr/>
            </a:pPr>
            <a:fld id="{B853276C-DC70-4B62-A9E9-C7BD8B831ADA}" type="slidenum">
              <a:rPr lang="en-GB" smtClean="0">
                <a:latin typeface="Arial" pitchFamily="34" charset="0"/>
              </a:rPr>
              <a:pPr>
                <a:defRPr/>
              </a:pPr>
              <a:t>74</a:t>
            </a:fld>
            <a:endParaRPr lang="en-GB" smtClean="0">
              <a:latin typeface="Arial" pitchFamily="34" charset="0"/>
            </a:endParaRPr>
          </a:p>
        </p:txBody>
      </p:sp>
      <p:sp>
        <p:nvSpPr>
          <p:cNvPr id="157700" name="Rectangle 2"/>
          <p:cNvSpPr>
            <a:spLocks noGrp="1" noRot="1" noChangeAspect="1" noChangeArrowheads="1" noTextEdit="1"/>
          </p:cNvSpPr>
          <p:nvPr>
            <p:ph type="sldImg"/>
          </p:nvPr>
        </p:nvSpPr>
        <p:spPr>
          <a:xfrm>
            <a:off x="1979613" y="125413"/>
            <a:ext cx="2897187" cy="2171700"/>
          </a:xfrm>
          <a:ln/>
        </p:spPr>
      </p:sp>
      <p:sp>
        <p:nvSpPr>
          <p:cNvPr id="157701" name="Rectangle 3"/>
          <p:cNvSpPr>
            <a:spLocks noGrp="1" noChangeAspect="1" noChangeArrowheads="1"/>
          </p:cNvSpPr>
          <p:nvPr>
            <p:ph type="body" idx="1"/>
          </p:nvPr>
        </p:nvSpPr>
        <p:spPr>
          <a:noFill/>
          <a:ln/>
        </p:spPr>
        <p:txBody>
          <a:bodyPr/>
          <a:lstStyle/>
          <a:p>
            <a:pPr eaLnBrk="1" hangingPunct="1">
              <a:lnSpc>
                <a:spcPct val="90000"/>
              </a:lnSpc>
            </a:pPr>
            <a:r>
              <a:rPr lang="ru-RU" sz="900" b="1" dirty="0" smtClean="0">
                <a:latin typeface="Arial" pitchFamily="34" charset="0"/>
              </a:rPr>
              <a:t>Обязанности ГК после гонки</a:t>
            </a:r>
          </a:p>
          <a:p>
            <a:pPr eaLnBrk="1" hangingPunct="1">
              <a:lnSpc>
                <a:spcPct val="90000"/>
              </a:lnSpc>
            </a:pPr>
            <a:r>
              <a:rPr lang="ru-RU" sz="900" b="1" dirty="0" smtClean="0">
                <a:latin typeface="Arial" pitchFamily="34" charset="0"/>
              </a:rPr>
              <a:t>Учет всех яхт</a:t>
            </a:r>
          </a:p>
          <a:p>
            <a:pPr eaLnBrk="1" hangingPunct="1">
              <a:lnSpc>
                <a:spcPct val="90000"/>
              </a:lnSpc>
            </a:pPr>
            <a:r>
              <a:rPr lang="ru-RU" sz="900" dirty="0" smtClean="0">
                <a:latin typeface="Arial" pitchFamily="34" charset="0"/>
              </a:rPr>
              <a:t>Совместно с катерами на знаках, спасательными</a:t>
            </a:r>
            <a:r>
              <a:rPr lang="ru-RU" sz="900" baseline="0" dirty="0" smtClean="0">
                <a:latin typeface="Arial" pitchFamily="34" charset="0"/>
              </a:rPr>
              <a:t> </a:t>
            </a:r>
            <a:r>
              <a:rPr lang="ru-RU" sz="900" dirty="0" smtClean="0">
                <a:latin typeface="Arial" pitchFamily="34" charset="0"/>
              </a:rPr>
              <a:t>судами и офисом регаты главный судья должен убедиться, что все спортсмены и суда гоночного комитета посчитаны. Особенно в тяжелых условиях нельзя расслабляться, пока все спортсмены и суда гоночного комитета не окажутся на берегу, у причала, или, по крайней мере, в закрытой акватории. </a:t>
            </a:r>
          </a:p>
          <a:p>
            <a:pPr eaLnBrk="1" hangingPunct="1">
              <a:lnSpc>
                <a:spcPct val="90000"/>
              </a:lnSpc>
            </a:pPr>
            <a:endParaRPr lang="ru-RU" sz="900" dirty="0" smtClean="0">
              <a:latin typeface="Arial" pitchFamily="34" charset="0"/>
            </a:endParaRPr>
          </a:p>
          <a:p>
            <a:pPr eaLnBrk="1" hangingPunct="1">
              <a:lnSpc>
                <a:spcPct val="90000"/>
              </a:lnSpc>
            </a:pPr>
            <a:r>
              <a:rPr lang="ru-RU" sz="900" dirty="0" smtClean="0">
                <a:latin typeface="Arial" pitchFamily="34" charset="0"/>
              </a:rPr>
              <a:t>Если использовалась «Система бирок» (</a:t>
            </a:r>
            <a:r>
              <a:rPr lang="en-US" sz="900" dirty="0" smtClean="0">
                <a:latin typeface="Arial" pitchFamily="34" charset="0"/>
              </a:rPr>
              <a:t>Tally system)</a:t>
            </a:r>
            <a:r>
              <a:rPr lang="ru-RU" sz="900" dirty="0" smtClean="0">
                <a:latin typeface="Arial" pitchFamily="34" charset="0"/>
              </a:rPr>
              <a:t>, то необходимо тщательно проверить, чтобы все требования этой процедуры были выполнены. </a:t>
            </a:r>
          </a:p>
          <a:p>
            <a:pPr eaLnBrk="1" hangingPunct="1">
              <a:lnSpc>
                <a:spcPct val="90000"/>
              </a:lnSpc>
            </a:pPr>
            <a:r>
              <a:rPr lang="en-US" sz="900" b="1" dirty="0" smtClean="0">
                <a:latin typeface="Arial" pitchFamily="34" charset="0"/>
              </a:rPr>
              <a:t>[</a:t>
            </a:r>
            <a:r>
              <a:rPr lang="ru-RU" sz="900" b="1" dirty="0" err="1" smtClean="0">
                <a:latin typeface="Arial" pitchFamily="34" charset="0"/>
              </a:rPr>
              <a:t>Tally</a:t>
            </a:r>
            <a:r>
              <a:rPr lang="ru-RU" sz="900" b="1" dirty="0" smtClean="0">
                <a:latin typeface="Arial" pitchFamily="34" charset="0"/>
              </a:rPr>
              <a:t> </a:t>
            </a:r>
            <a:r>
              <a:rPr lang="ru-RU" sz="900" b="1" dirty="0" err="1" smtClean="0">
                <a:latin typeface="Arial" pitchFamily="34" charset="0"/>
              </a:rPr>
              <a:t>System</a:t>
            </a:r>
            <a:r>
              <a:rPr lang="ru-RU" sz="900" b="1" dirty="0" smtClean="0">
                <a:latin typeface="Arial" pitchFamily="34" charset="0"/>
              </a:rPr>
              <a:t> - это одна из систем контроля за возвращением всех участников </a:t>
            </a:r>
            <a:r>
              <a:rPr lang="ru-RU" sz="900" b="1" dirty="0" smtClean="0">
                <a:latin typeface="Arial" pitchFamily="34" charset="0"/>
              </a:rPr>
              <a:t>на </a:t>
            </a:r>
            <a:r>
              <a:rPr lang="ru-RU" sz="900" b="1" dirty="0" smtClean="0">
                <a:latin typeface="Arial" pitchFamily="34" charset="0"/>
              </a:rPr>
              <a:t>берег после гонок (для обеспечения безопасности). </a:t>
            </a:r>
            <a:r>
              <a:rPr lang="ru-RU" sz="900" b="1" dirty="0" smtClean="0">
                <a:latin typeface="Arial" pitchFamily="34" charset="0"/>
              </a:rPr>
              <a:t>Заключается </a:t>
            </a:r>
            <a:r>
              <a:rPr lang="ru-RU" sz="900" b="1" dirty="0" smtClean="0">
                <a:latin typeface="Arial" pitchFamily="34" charset="0"/>
              </a:rPr>
              <a:t>она в следующем: при регистрации каждый участник получает </a:t>
            </a:r>
            <a:br>
              <a:rPr lang="ru-RU" sz="900" b="1" dirty="0" smtClean="0">
                <a:latin typeface="Arial" pitchFamily="34" charset="0"/>
              </a:rPr>
            </a:br>
            <a:r>
              <a:rPr lang="ru-RU" sz="900" b="1" dirty="0" smtClean="0">
                <a:latin typeface="Arial" pitchFamily="34" charset="0"/>
              </a:rPr>
              <a:t>именную </a:t>
            </a:r>
            <a:r>
              <a:rPr lang="ru-RU" sz="900" b="1" dirty="0" smtClean="0">
                <a:latin typeface="Arial" pitchFamily="34" charset="0"/>
              </a:rPr>
              <a:t>бирку. Выходя </a:t>
            </a:r>
            <a:r>
              <a:rPr lang="ru-RU" sz="900" b="1" dirty="0" smtClean="0">
                <a:latin typeface="Arial" pitchFamily="34" charset="0"/>
              </a:rPr>
              <a:t>в </a:t>
            </a:r>
            <a:r>
              <a:rPr lang="ru-RU" sz="900" b="1" dirty="0" smtClean="0">
                <a:latin typeface="Arial" pitchFamily="34" charset="0"/>
              </a:rPr>
              <a:t>море, </a:t>
            </a:r>
            <a:r>
              <a:rPr lang="ru-RU" sz="900" b="1" dirty="0" smtClean="0">
                <a:latin typeface="Arial" pitchFamily="34" charset="0"/>
              </a:rPr>
              <a:t>он оставляет её в указанном месте, а после </a:t>
            </a:r>
            <a:r>
              <a:rPr lang="ru-RU" sz="900" b="1" dirty="0" smtClean="0">
                <a:latin typeface="Arial" pitchFamily="34" charset="0"/>
              </a:rPr>
              <a:t>возвращения </a:t>
            </a:r>
            <a:r>
              <a:rPr lang="ru-RU" sz="900" b="1" dirty="0" smtClean="0">
                <a:latin typeface="Arial" pitchFamily="34" charset="0"/>
              </a:rPr>
              <a:t>- забирает. Таким образом ГК видит по имеющимся биркам - кто еще </a:t>
            </a:r>
            <a:r>
              <a:rPr lang="ru-RU" sz="900" b="1" dirty="0" smtClean="0">
                <a:latin typeface="Arial" pitchFamily="34" charset="0"/>
              </a:rPr>
              <a:t>остался </a:t>
            </a:r>
            <a:r>
              <a:rPr lang="ru-RU" sz="900" b="1" dirty="0" smtClean="0">
                <a:latin typeface="Arial" pitchFamily="34" charset="0"/>
              </a:rPr>
              <a:t>на воде.</a:t>
            </a:r>
            <a:r>
              <a:rPr lang="en-US" sz="900" b="1" dirty="0" smtClean="0">
                <a:latin typeface="Arial" pitchFamily="34" charset="0"/>
              </a:rPr>
              <a:t>]</a:t>
            </a:r>
            <a:endParaRPr lang="ru-RU" sz="900" b="1" dirty="0" smtClean="0">
              <a:latin typeface="Arial" pitchFamily="34" charset="0"/>
            </a:endParaRPr>
          </a:p>
          <a:p>
            <a:pPr eaLnBrk="1" hangingPunct="1">
              <a:lnSpc>
                <a:spcPct val="90000"/>
              </a:lnSpc>
            </a:pPr>
            <a:endParaRPr lang="en-GB" sz="900" dirty="0" smtClean="0">
              <a:latin typeface="Arial" pitchFamily="34" charset="0"/>
            </a:endParaRPr>
          </a:p>
          <a:p>
            <a:pPr eaLnBrk="1" hangingPunct="1">
              <a:lnSpc>
                <a:spcPct val="90000"/>
              </a:lnSpc>
            </a:pPr>
            <a:r>
              <a:rPr lang="ru-RU" sz="900" b="1" dirty="0" smtClean="0">
                <a:latin typeface="Arial" pitchFamily="34" charset="0"/>
              </a:rPr>
              <a:t>Подведение результатов соревнований (назначение очков)</a:t>
            </a:r>
            <a:endParaRPr lang="en-GB" sz="900" b="1" dirty="0" smtClean="0">
              <a:latin typeface="Arial" pitchFamily="34" charset="0"/>
            </a:endParaRPr>
          </a:p>
          <a:p>
            <a:pPr eaLnBrk="1" hangingPunct="1">
              <a:lnSpc>
                <a:spcPct val="90000"/>
              </a:lnSpc>
            </a:pPr>
            <a:r>
              <a:rPr lang="ru-RU" sz="900" dirty="0" smtClean="0">
                <a:latin typeface="Arial" pitchFamily="34" charset="0"/>
              </a:rPr>
              <a:t>Все яхты, которые заявились на участие в соревновании и находились вблизи зоны старта, отмечаются как стартующие. Каждая яхта должна быть отмечена в финишном протоколе и иметь или свое место на финише, или  буквенное сокращение соответствующее назначаемым ей очкам, например </a:t>
            </a:r>
            <a:r>
              <a:rPr lang="en-US" sz="900" dirty="0" smtClean="0">
                <a:latin typeface="Arial" pitchFamily="34" charset="0"/>
              </a:rPr>
              <a:t>OCS </a:t>
            </a:r>
            <a:r>
              <a:rPr lang="ru-RU" sz="900" dirty="0" smtClean="0">
                <a:latin typeface="Arial" pitchFamily="34" charset="0"/>
              </a:rPr>
              <a:t>или </a:t>
            </a:r>
            <a:r>
              <a:rPr lang="en-US" sz="900" dirty="0" smtClean="0">
                <a:latin typeface="Arial" pitchFamily="34" charset="0"/>
              </a:rPr>
              <a:t>BFD</a:t>
            </a:r>
            <a:r>
              <a:rPr lang="ru-RU" sz="900" dirty="0" smtClean="0">
                <a:latin typeface="Arial" pitchFamily="34" charset="0"/>
              </a:rPr>
              <a:t>, </a:t>
            </a:r>
            <a:r>
              <a:rPr lang="en-US" sz="900" dirty="0" smtClean="0">
                <a:latin typeface="Arial" pitchFamily="34" charset="0"/>
              </a:rPr>
              <a:t>etc.</a:t>
            </a:r>
            <a:r>
              <a:rPr lang="ru-RU" sz="900" dirty="0" smtClean="0">
                <a:latin typeface="Arial" pitchFamily="34" charset="0"/>
              </a:rPr>
              <a:t> </a:t>
            </a:r>
          </a:p>
          <a:p>
            <a:pPr eaLnBrk="1" hangingPunct="1">
              <a:lnSpc>
                <a:spcPct val="90000"/>
              </a:lnSpc>
            </a:pPr>
            <a:endParaRPr lang="ru-RU" sz="900" dirty="0" smtClean="0">
              <a:latin typeface="Arial" pitchFamily="34" charset="0"/>
            </a:endParaRPr>
          </a:p>
          <a:p>
            <a:pPr eaLnBrk="1" hangingPunct="1">
              <a:lnSpc>
                <a:spcPct val="90000"/>
              </a:lnSpc>
            </a:pPr>
            <a:r>
              <a:rPr lang="ru-RU" sz="900" b="1" dirty="0" smtClean="0">
                <a:latin typeface="Arial" pitchFamily="34" charset="0"/>
              </a:rPr>
              <a:t>Обработка результатов</a:t>
            </a:r>
          </a:p>
          <a:p>
            <a:pPr eaLnBrk="1" hangingPunct="1">
              <a:lnSpc>
                <a:spcPct val="90000"/>
              </a:lnSpc>
            </a:pPr>
            <a:r>
              <a:rPr lang="ru-RU" sz="900" dirty="0" smtClean="0">
                <a:latin typeface="Arial" pitchFamily="34" charset="0"/>
              </a:rPr>
              <a:t>Результаты должны быть переданы на берег как можно скорее после их тщательной проверки секретарями на судейском судне. Сразу после обработки, копия предварительных результатов должна быть размещена  на доске официальных объявлений регаты для того, чтобы результаты  были доступны спортсменам,  как только они придут на берег.</a:t>
            </a:r>
          </a:p>
          <a:p>
            <a:pPr eaLnBrk="1" hangingPunct="1">
              <a:lnSpc>
                <a:spcPct val="90000"/>
              </a:lnSpc>
            </a:pPr>
            <a:endParaRPr lang="ru-RU" sz="900" dirty="0" smtClean="0">
              <a:latin typeface="Arial" pitchFamily="34" charset="0"/>
            </a:endParaRPr>
          </a:p>
          <a:p>
            <a:pPr eaLnBrk="1" hangingPunct="1">
              <a:lnSpc>
                <a:spcPct val="90000"/>
              </a:lnSpc>
            </a:pPr>
            <a:r>
              <a:rPr lang="ru-RU" sz="900" dirty="0" smtClean="0">
                <a:latin typeface="Arial" pitchFamily="34" charset="0"/>
              </a:rPr>
              <a:t>Предварительные результаты – это позиции в которых яхты зафиксированы при пересечении финишной линии. Окончательные результаты – это те, которые публикуются после рассмотрения всех протестов и требований исправить результат.</a:t>
            </a:r>
            <a:endParaRPr lang="en-GB" sz="900" dirty="0" smtClean="0">
              <a:latin typeface="Arial" pitchFamily="34" charset="0"/>
            </a:endParaRPr>
          </a:p>
          <a:p>
            <a:pPr eaLnBrk="1" hangingPunct="1">
              <a:lnSpc>
                <a:spcPct val="90000"/>
              </a:lnSpc>
            </a:pPr>
            <a:endParaRPr lang="en-GB" sz="900" dirty="0" smtClean="0">
              <a:latin typeface="Arial" pitchFamily="34" charset="0"/>
            </a:endParaRPr>
          </a:p>
          <a:p>
            <a:pPr eaLnBrk="1" hangingPunct="1">
              <a:lnSpc>
                <a:spcPct val="90000"/>
              </a:lnSpc>
            </a:pPr>
            <a:r>
              <a:rPr lang="ru-RU" sz="900" b="1" dirty="0" smtClean="0">
                <a:latin typeface="Arial" pitchFamily="34" charset="0"/>
              </a:rPr>
              <a:t>Время подачи протеста</a:t>
            </a:r>
          </a:p>
          <a:p>
            <a:pPr eaLnBrk="1" hangingPunct="1">
              <a:lnSpc>
                <a:spcPct val="90000"/>
              </a:lnSpc>
            </a:pPr>
            <a:r>
              <a:rPr lang="ru-RU" sz="900" dirty="0" smtClean="0">
                <a:latin typeface="Arial" pitchFamily="34" charset="0"/>
              </a:rPr>
              <a:t>Секретарю ПК нужно знать точное время чтобы контролировать период, в течение которого должны быть поданы протесты. Время подачи протестов зависит от того, что указано в гоночной инструкции. Время подачи протестов должно быть опубликовано на доске официальных объявлений. Расчет времени будет варьироваться</a:t>
            </a:r>
            <a:r>
              <a:rPr lang="ru-RU" sz="900" baseline="0" dirty="0" smtClean="0">
                <a:latin typeface="Arial" pitchFamily="34" charset="0"/>
              </a:rPr>
              <a:t> </a:t>
            </a:r>
            <a:r>
              <a:rPr lang="ru-RU" sz="900" dirty="0" smtClean="0">
                <a:latin typeface="Arial" pitchFamily="34" charset="0"/>
              </a:rPr>
              <a:t>в зависимости от места проведения гонок и времени, которое требуется спортсменам, чтобы прийти на берег, получить </a:t>
            </a:r>
            <a:r>
              <a:rPr lang="ru-RU" sz="900" dirty="0" err="1" smtClean="0">
                <a:latin typeface="Arial" pitchFamily="34" charset="0"/>
              </a:rPr>
              <a:t>протестовые</a:t>
            </a:r>
            <a:r>
              <a:rPr lang="ru-RU" sz="900" dirty="0" smtClean="0">
                <a:latin typeface="Arial" pitchFamily="34" charset="0"/>
              </a:rPr>
              <a:t> бланки, заполнить их и отдать секретарю ПК. </a:t>
            </a:r>
            <a:endParaRPr lang="en-GB" sz="900" dirty="0" smtClean="0">
              <a:latin typeface="Arial" pitchFamily="34" charset="0"/>
            </a:endParaRPr>
          </a:p>
          <a:p>
            <a:pPr eaLnBrk="1" hangingPunct="1">
              <a:lnSpc>
                <a:spcPct val="90000"/>
              </a:lnSpc>
            </a:pPr>
            <a:endParaRPr lang="ru-RU" sz="900" b="1" dirty="0" smtClean="0">
              <a:latin typeface="Arial" pitchFamily="34" charset="0"/>
            </a:endParaRPr>
          </a:p>
          <a:p>
            <a:pPr eaLnBrk="1" hangingPunct="1">
              <a:lnSpc>
                <a:spcPct val="90000"/>
              </a:lnSpc>
            </a:pPr>
            <a:r>
              <a:rPr lang="ru-RU" sz="900" b="1" dirty="0" smtClean="0">
                <a:latin typeface="Arial" pitchFamily="34" charset="0"/>
              </a:rPr>
              <a:t>Беседа с председателем ПК</a:t>
            </a:r>
            <a:endParaRPr lang="ru-RU" sz="900" dirty="0" smtClean="0">
              <a:latin typeface="Arial" pitchFamily="34" charset="0"/>
            </a:endParaRPr>
          </a:p>
          <a:p>
            <a:pPr eaLnBrk="1" hangingPunct="1">
              <a:lnSpc>
                <a:spcPct val="90000"/>
              </a:lnSpc>
            </a:pPr>
            <a:r>
              <a:rPr lang="ru-RU" sz="900" dirty="0" err="1" smtClean="0">
                <a:latin typeface="Arial" pitchFamily="34" charset="0"/>
              </a:rPr>
              <a:t>Протестовый</a:t>
            </a:r>
            <a:r>
              <a:rPr lang="ru-RU" sz="900" dirty="0" smtClean="0">
                <a:latin typeface="Arial" pitchFamily="34" charset="0"/>
              </a:rPr>
              <a:t> комитет, особенно если он был на воде, может дать некоторые комментарии о том, как была проведена гонка.</a:t>
            </a:r>
            <a:endParaRPr lang="en-GB" sz="900" dirty="0"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8723" name="Rectangle 7"/>
          <p:cNvSpPr>
            <a:spLocks noGrp="1" noChangeArrowheads="1"/>
          </p:cNvSpPr>
          <p:nvPr>
            <p:ph type="sldNum" sz="quarter" idx="5"/>
          </p:nvPr>
        </p:nvSpPr>
        <p:spPr/>
        <p:txBody>
          <a:bodyPr/>
          <a:lstStyle/>
          <a:p>
            <a:pPr>
              <a:defRPr/>
            </a:pPr>
            <a:fld id="{2E7F0749-AB9F-4D76-B723-A2A28F5B5C9A}" type="slidenum">
              <a:rPr lang="en-GB" smtClean="0">
                <a:latin typeface="Arial" pitchFamily="34" charset="0"/>
              </a:rPr>
              <a:pPr>
                <a:defRPr/>
              </a:pPr>
              <a:t>75</a:t>
            </a:fld>
            <a:endParaRPr lang="en-GB" smtClean="0">
              <a:latin typeface="Arial" pitchFamily="34" charset="0"/>
            </a:endParaRPr>
          </a:p>
        </p:txBody>
      </p:sp>
      <p:sp>
        <p:nvSpPr>
          <p:cNvPr id="158724" name="Rectangle 4"/>
          <p:cNvSpPr>
            <a:spLocks noGrp="1" noRot="1" noChangeAspect="1" noChangeArrowheads="1" noTextEdit="1"/>
          </p:cNvSpPr>
          <p:nvPr>
            <p:ph type="sldImg"/>
          </p:nvPr>
        </p:nvSpPr>
        <p:spPr>
          <a:ln/>
        </p:spPr>
      </p:sp>
      <p:sp>
        <p:nvSpPr>
          <p:cNvPr id="158725"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Анализ</a:t>
            </a:r>
          </a:p>
          <a:p>
            <a:pPr eaLnBrk="1" hangingPunct="1"/>
            <a:endParaRPr lang="ru-RU" b="1" dirty="0" smtClean="0">
              <a:latin typeface="Arial" pitchFamily="34" charset="0"/>
            </a:endParaRPr>
          </a:p>
          <a:p>
            <a:pPr eaLnBrk="1" hangingPunct="1"/>
            <a:r>
              <a:rPr lang="ru-RU" dirty="0" smtClean="0">
                <a:latin typeface="Arial" pitchFamily="34" charset="0"/>
              </a:rPr>
              <a:t>Всегда анализируйте свои действия и действия вашего гоночного комитета.</a:t>
            </a:r>
          </a:p>
          <a:p>
            <a:pPr eaLnBrk="1" hangingPunct="1"/>
            <a:endParaRPr lang="ru-RU" dirty="0" smtClean="0">
              <a:latin typeface="Arial" pitchFamily="34" charset="0"/>
            </a:endParaRPr>
          </a:p>
          <a:p>
            <a:pPr eaLnBrk="1" hangingPunct="1"/>
            <a:r>
              <a:rPr lang="ru-RU" dirty="0" smtClean="0">
                <a:latin typeface="Arial" pitchFamily="34" charset="0"/>
              </a:rPr>
              <a:t>Что было неправильно?</a:t>
            </a:r>
          </a:p>
          <a:p>
            <a:pPr eaLnBrk="1" hangingPunct="1"/>
            <a:endParaRPr lang="ru-RU" dirty="0" smtClean="0">
              <a:latin typeface="Arial" pitchFamily="34" charset="0"/>
            </a:endParaRPr>
          </a:p>
          <a:p>
            <a:pPr eaLnBrk="1" hangingPunct="1"/>
            <a:r>
              <a:rPr lang="ru-RU" dirty="0" smtClean="0">
                <a:latin typeface="Arial" pitchFamily="34" charset="0"/>
              </a:rPr>
              <a:t>Почему это было сделано неправильно? </a:t>
            </a:r>
          </a:p>
          <a:p>
            <a:pPr eaLnBrk="1" hangingPunct="1"/>
            <a:endParaRPr lang="ru-RU" dirty="0" smtClean="0">
              <a:latin typeface="Arial" pitchFamily="34" charset="0"/>
            </a:endParaRPr>
          </a:p>
          <a:p>
            <a:pPr eaLnBrk="1" hangingPunct="1"/>
            <a:r>
              <a:rPr lang="ru-RU" dirty="0" smtClean="0">
                <a:latin typeface="Arial" pitchFamily="34" charset="0"/>
              </a:rPr>
              <a:t>Что можно сделать лучше?</a:t>
            </a:r>
          </a:p>
          <a:p>
            <a:pPr eaLnBrk="1" hangingPunct="1"/>
            <a:endParaRPr lang="ru-RU" dirty="0" smtClean="0">
              <a:latin typeface="Arial" pitchFamily="34" charset="0"/>
            </a:endParaRPr>
          </a:p>
          <a:p>
            <a:pPr eaLnBrk="1" hangingPunct="1"/>
            <a:r>
              <a:rPr lang="ru-RU" dirty="0" smtClean="0">
                <a:latin typeface="Arial" pitchFamily="34" charset="0"/>
              </a:rPr>
              <a:t>Узнайте мнение других. Приготовьтесь к критике. Выслушайте ее, она может быть полезна. </a:t>
            </a:r>
          </a:p>
          <a:p>
            <a:pPr eaLnBrk="1" hangingPunct="1"/>
            <a:r>
              <a:rPr lang="ru-RU" dirty="0" smtClean="0">
                <a:latin typeface="Arial" pitchFamily="34" charset="0"/>
              </a:rPr>
              <a:t>Разговаривайте с другими судьями, и, что более важно, со спортсменами.</a:t>
            </a:r>
            <a:endParaRPr lang="en-GB" dirty="0"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159747" name="Rectangle 7"/>
          <p:cNvSpPr>
            <a:spLocks noGrp="1" noChangeArrowheads="1"/>
          </p:cNvSpPr>
          <p:nvPr>
            <p:ph type="sldNum" sz="quarter" idx="5"/>
          </p:nvPr>
        </p:nvSpPr>
        <p:spPr/>
        <p:txBody>
          <a:bodyPr/>
          <a:lstStyle/>
          <a:p>
            <a:pPr>
              <a:defRPr/>
            </a:pPr>
            <a:fld id="{96F042E3-0C9E-493B-83A0-C2C8E5C450A3}" type="slidenum">
              <a:rPr lang="en-GB" smtClean="0">
                <a:latin typeface="Arial" pitchFamily="34" charset="0"/>
              </a:rPr>
              <a:pPr>
                <a:defRPr/>
              </a:pPr>
              <a:t>76</a:t>
            </a:fld>
            <a:endParaRPr lang="en-GB" smtClean="0">
              <a:latin typeface="Arial" pitchFamily="34" charset="0"/>
            </a:endParaRPr>
          </a:p>
        </p:txBody>
      </p:sp>
      <p:sp>
        <p:nvSpPr>
          <p:cNvPr id="159748" name="Rectangle 4"/>
          <p:cNvSpPr>
            <a:spLocks noGrp="1" noRot="1" noChangeAspect="1" noChangeArrowheads="1" noTextEdit="1"/>
          </p:cNvSpPr>
          <p:nvPr>
            <p:ph type="sldImg"/>
          </p:nvPr>
        </p:nvSpPr>
        <p:spPr>
          <a:xfrm>
            <a:off x="1787525" y="114300"/>
            <a:ext cx="3173413" cy="2379663"/>
          </a:xfrm>
          <a:ln/>
        </p:spPr>
      </p:sp>
      <p:sp>
        <p:nvSpPr>
          <p:cNvPr id="159749" name="Rectangle 5"/>
          <p:cNvSpPr>
            <a:spLocks noGrp="1" noChangeAspect="1" noChangeArrowheads="1"/>
          </p:cNvSpPr>
          <p:nvPr>
            <p:ph type="body" idx="1"/>
          </p:nvPr>
        </p:nvSpPr>
        <p:spPr>
          <a:noFill/>
          <a:ln/>
        </p:spPr>
        <p:txBody>
          <a:bodyPr/>
          <a:lstStyle/>
          <a:p>
            <a:pPr eaLnBrk="1" hangingPunct="1"/>
            <a:r>
              <a:rPr lang="ru-RU" b="1" dirty="0" smtClean="0">
                <a:latin typeface="Arial" pitchFamily="34" charset="0"/>
              </a:rPr>
              <a:t>Рассмотрение требования исправить результат </a:t>
            </a:r>
            <a:endParaRPr lang="en-GB" b="1" dirty="0" smtClean="0">
              <a:latin typeface="Arial" pitchFamily="34" charset="0"/>
            </a:endParaRPr>
          </a:p>
          <a:p>
            <a:pPr eaLnBrk="1" hangingPunct="1"/>
            <a:r>
              <a:rPr lang="ru-RU" dirty="0" smtClean="0">
                <a:latin typeface="Arial" pitchFamily="34" charset="0"/>
              </a:rPr>
              <a:t>Рассмотрения требований исправить результат являются частью ежедневной деятельности старших судей на дистанции. Поэтому старший судья хорошо должен знать, как вести себя, когда его вызывают на рассмотрения.</a:t>
            </a:r>
          </a:p>
          <a:p>
            <a:pPr eaLnBrk="1" hangingPunct="1"/>
            <a:r>
              <a:rPr lang="ru-RU" dirty="0" smtClean="0">
                <a:latin typeface="Arial" pitchFamily="34" charset="0"/>
              </a:rPr>
              <a:t>Если это возможно, попробуйте исправить все причины, которые могли бы быть основанием для требования исправить результат, до начала рассмотрения.</a:t>
            </a:r>
          </a:p>
          <a:p>
            <a:pPr eaLnBrk="1" hangingPunct="1"/>
            <a:endParaRPr lang="ru-RU" dirty="0" smtClean="0">
              <a:latin typeface="Arial" pitchFamily="34" charset="0"/>
            </a:endParaRPr>
          </a:p>
          <a:p>
            <a:pPr eaLnBrk="1" hangingPunct="1"/>
            <a:r>
              <a:rPr lang="ru-RU" dirty="0" smtClean="0">
                <a:latin typeface="Arial" pitchFamily="34" charset="0"/>
              </a:rPr>
              <a:t>Готовясь к рассмотрениям такого рода, старшему судье необходимо иметь как можно больше фактической информации, записанной на диктофон и подкрепленной бумажными копиями. Перед тем как войти в комнату ПК, приготовьте свои показания в</a:t>
            </a:r>
            <a:r>
              <a:rPr lang="ru-RU" baseline="0" dirty="0" smtClean="0">
                <a:latin typeface="Arial" pitchFamily="34" charset="0"/>
              </a:rPr>
              <a:t> хронологическом </a:t>
            </a:r>
            <a:r>
              <a:rPr lang="ru-RU" dirty="0" smtClean="0">
                <a:latin typeface="Arial" pitchFamily="34" charset="0"/>
              </a:rPr>
              <a:t>порядке,</a:t>
            </a:r>
            <a:r>
              <a:rPr lang="ru-RU" baseline="0" dirty="0" smtClean="0">
                <a:latin typeface="Arial" pitchFamily="34" charset="0"/>
              </a:rPr>
              <a:t> а аудио</a:t>
            </a:r>
            <a:r>
              <a:rPr lang="ru-RU" dirty="0" smtClean="0">
                <a:latin typeface="Arial" pitchFamily="34" charset="0"/>
              </a:rPr>
              <a:t>записи так, чтобы они включались с нужного места. </a:t>
            </a:r>
          </a:p>
          <a:p>
            <a:pPr eaLnBrk="1" hangingPunct="1"/>
            <a:endParaRPr lang="ru-RU" dirty="0" smtClean="0">
              <a:latin typeface="Arial" pitchFamily="34" charset="0"/>
            </a:endParaRPr>
          </a:p>
          <a:p>
            <a:pPr eaLnBrk="1" hangingPunct="1"/>
            <a:r>
              <a:rPr lang="ru-RU" dirty="0" smtClean="0">
                <a:latin typeface="Arial" pitchFamily="34" charset="0"/>
              </a:rPr>
              <a:t>Всегда придерживайтесь фактов во время дачи показаний. Будьте уверены</a:t>
            </a:r>
            <a:r>
              <a:rPr lang="ru-RU" baseline="0" dirty="0" smtClean="0">
                <a:latin typeface="Arial" pitchFamily="34" charset="0"/>
              </a:rPr>
              <a:t> в своих показаниях</a:t>
            </a:r>
            <a:r>
              <a:rPr lang="ru-RU" dirty="0" smtClean="0">
                <a:latin typeface="Arial" pitchFamily="34" charset="0"/>
              </a:rPr>
              <a:t>.</a:t>
            </a:r>
          </a:p>
          <a:p>
            <a:pPr eaLnBrk="1" hangingPunct="1"/>
            <a:r>
              <a:rPr lang="ru-RU" dirty="0" smtClean="0">
                <a:latin typeface="Arial" pitchFamily="34" charset="0"/>
              </a:rPr>
              <a:t>Так как Вы представляете фактические свидетельства, избегайте споров и  дискуссий.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0115" name="Rectangle 7"/>
          <p:cNvSpPr>
            <a:spLocks noGrp="1" noChangeArrowheads="1"/>
          </p:cNvSpPr>
          <p:nvPr>
            <p:ph type="sldNum" sz="quarter" idx="5"/>
          </p:nvPr>
        </p:nvSpPr>
        <p:spPr/>
        <p:txBody>
          <a:bodyPr/>
          <a:lstStyle/>
          <a:p>
            <a:pPr>
              <a:defRPr/>
            </a:pPr>
            <a:fld id="{C933E633-413C-4412-A905-420D7D60A076}" type="slidenum">
              <a:rPr lang="en-GB" smtClean="0">
                <a:latin typeface="Arial" pitchFamily="34" charset="0"/>
              </a:rPr>
              <a:pPr>
                <a:defRPr/>
              </a:pPr>
              <a:t>8</a:t>
            </a:fld>
            <a:endParaRPr lang="en-GB" smtClean="0">
              <a:latin typeface="Arial" pitchFamily="34" charset="0"/>
            </a:endParaRPr>
          </a:p>
        </p:txBody>
      </p:sp>
      <p:sp>
        <p:nvSpPr>
          <p:cNvPr id="90116" name="Rectangle 6"/>
          <p:cNvSpPr>
            <a:spLocks noGrp="1" noRot="1" noChangeAspect="1" noChangeArrowheads="1" noTextEdit="1"/>
          </p:cNvSpPr>
          <p:nvPr>
            <p:ph type="sldImg"/>
          </p:nvPr>
        </p:nvSpPr>
        <p:spPr>
          <a:ln/>
        </p:spPr>
      </p:sp>
      <p:sp>
        <p:nvSpPr>
          <p:cNvPr id="90117" name="Rectangle 7"/>
          <p:cNvSpPr>
            <a:spLocks noGrp="1" noChangeAspect="1" noChangeArrowheads="1"/>
          </p:cNvSpPr>
          <p:nvPr>
            <p:ph type="body" idx="1"/>
          </p:nvPr>
        </p:nvSpPr>
        <p:spPr>
          <a:noFill/>
          <a:ln/>
        </p:spPr>
        <p:txBody>
          <a:bodyPr/>
          <a:lstStyle/>
          <a:p>
            <a:pPr eaLnBrk="1" hangingPunct="1">
              <a:lnSpc>
                <a:spcPct val="90000"/>
              </a:lnSpc>
            </a:pPr>
            <a:r>
              <a:rPr lang="ru-RU" sz="900" b="1" dirty="0" smtClean="0">
                <a:latin typeface="Arial" pitchFamily="34" charset="0"/>
              </a:rPr>
              <a:t>Инструктаж участников, тренеров/руководителей команд</a:t>
            </a:r>
          </a:p>
          <a:p>
            <a:pPr eaLnBrk="1" hangingPunct="1">
              <a:lnSpc>
                <a:spcPct val="90000"/>
              </a:lnSpc>
            </a:pPr>
            <a:r>
              <a:rPr lang="ru-RU" sz="900" dirty="0" smtClean="0">
                <a:latin typeface="Arial" pitchFamily="34" charset="0"/>
              </a:rPr>
              <a:t>Регаты</a:t>
            </a:r>
            <a:r>
              <a:rPr lang="ru-RU" sz="900" b="1" dirty="0" smtClean="0">
                <a:latin typeface="Arial" pitchFamily="34" charset="0"/>
              </a:rPr>
              <a:t> </a:t>
            </a:r>
            <a:r>
              <a:rPr lang="ru-RU" sz="900" dirty="0" smtClean="0">
                <a:latin typeface="Arial" pitchFamily="34" charset="0"/>
              </a:rPr>
              <a:t>сильно</a:t>
            </a:r>
            <a:r>
              <a:rPr lang="ru-RU" sz="900" b="1" dirty="0" smtClean="0">
                <a:latin typeface="Arial" pitchFamily="34" charset="0"/>
              </a:rPr>
              <a:t> </a:t>
            </a:r>
            <a:r>
              <a:rPr lang="ru-RU" sz="900" dirty="0" smtClean="0">
                <a:latin typeface="Arial" pitchFamily="34" charset="0"/>
              </a:rPr>
              <a:t>отличаются продолжительностью и содержанием для участников. Считается, что для многих мелких регат брифинги необязательны. Однако, собрание может быть очень полезным для налаживания контакта между главным судьей/гоночным комитетом и участниками, особенно когда нет церемонии открытия.</a:t>
            </a:r>
          </a:p>
          <a:p>
            <a:pPr eaLnBrk="1" hangingPunct="1">
              <a:lnSpc>
                <a:spcPct val="90000"/>
              </a:lnSpc>
            </a:pPr>
            <a:r>
              <a:rPr lang="ru-RU" sz="900" dirty="0" smtClean="0">
                <a:latin typeface="Arial" pitchFamily="34" charset="0"/>
              </a:rPr>
              <a:t>Собрание участников, тем более если там будет рассказано о местных особенностях ветров и течений, может нейтрализовать преимущество, имеющееся у местных гонщиков.    </a:t>
            </a:r>
          </a:p>
          <a:p>
            <a:pPr eaLnBrk="1" hangingPunct="1">
              <a:lnSpc>
                <a:spcPct val="90000"/>
              </a:lnSpc>
            </a:pPr>
            <a:r>
              <a:rPr lang="ru-RU" sz="900" dirty="0" smtClean="0">
                <a:latin typeface="Arial" pitchFamily="34" charset="0"/>
              </a:rPr>
              <a:t>Инструктаж обычно проходит перед тренировочной гонкой, и его может проводить как главный судья, так и другой судья гоночного комитета. Вопросы, обсуждаемые во время брифинга с участниками, могут включать:</a:t>
            </a:r>
          </a:p>
          <a:p>
            <a:pPr eaLnBrk="1" hangingPunct="1">
              <a:lnSpc>
                <a:spcPct val="90000"/>
              </a:lnSpc>
            </a:pPr>
            <a:endParaRPr lang="ru-RU" sz="900" dirty="0" smtClean="0">
              <a:latin typeface="Arial" pitchFamily="34" charset="0"/>
            </a:endParaRPr>
          </a:p>
          <a:p>
            <a:pPr eaLnBrk="1" hangingPunct="1">
              <a:lnSpc>
                <a:spcPct val="90000"/>
              </a:lnSpc>
            </a:pPr>
            <a:r>
              <a:rPr lang="en-GB" sz="900" dirty="0" smtClean="0">
                <a:latin typeface="Arial" pitchFamily="34" charset="0"/>
              </a:rPr>
              <a:t>∗ </a:t>
            </a:r>
            <a:r>
              <a:rPr lang="ru-RU" sz="900" dirty="0" smtClean="0">
                <a:latin typeface="Arial" pitchFamily="34" charset="0"/>
              </a:rPr>
              <a:t>приветственное слово (если не было формальной церемонии открытия);</a:t>
            </a:r>
          </a:p>
          <a:p>
            <a:pPr eaLnBrk="1" hangingPunct="1">
              <a:lnSpc>
                <a:spcPct val="90000"/>
              </a:lnSpc>
            </a:pPr>
            <a:r>
              <a:rPr lang="en-GB" sz="900" dirty="0" smtClean="0">
                <a:latin typeface="Arial" pitchFamily="34" charset="0"/>
              </a:rPr>
              <a:t>∗ </a:t>
            </a:r>
            <a:r>
              <a:rPr lang="ru-RU" sz="900" dirty="0" smtClean="0">
                <a:latin typeface="Arial" pitchFamily="34" charset="0"/>
              </a:rPr>
              <a:t>представление основных судей и ПО</a:t>
            </a:r>
            <a:r>
              <a:rPr lang="en-GB" sz="900" dirty="0" smtClean="0">
                <a:latin typeface="Arial" pitchFamily="34" charset="0"/>
              </a:rPr>
              <a:t>;</a:t>
            </a:r>
          </a:p>
          <a:p>
            <a:pPr eaLnBrk="1" hangingPunct="1">
              <a:lnSpc>
                <a:spcPct val="90000"/>
              </a:lnSpc>
            </a:pPr>
            <a:r>
              <a:rPr lang="en-GB" sz="900" dirty="0" smtClean="0">
                <a:latin typeface="Arial" pitchFamily="34" charset="0"/>
              </a:rPr>
              <a:t>∗</a:t>
            </a:r>
            <a:r>
              <a:rPr lang="ru-RU" sz="900" dirty="0" smtClean="0">
                <a:latin typeface="Arial" pitchFamily="34" charset="0"/>
              </a:rPr>
              <a:t> расположение основных помещений на берегу</a:t>
            </a:r>
            <a:r>
              <a:rPr lang="en-GB" sz="900" dirty="0" smtClean="0">
                <a:latin typeface="Arial" pitchFamily="34" charset="0"/>
              </a:rPr>
              <a:t> (</a:t>
            </a:r>
            <a:r>
              <a:rPr lang="ru-RU" sz="900" dirty="0" smtClean="0">
                <a:latin typeface="Arial" pitchFamily="34" charset="0"/>
              </a:rPr>
              <a:t>офис регаты, комната заседаний ПК и т.д.</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расположение доски официальных объявлений</a:t>
            </a:r>
            <a:r>
              <a:rPr lang="en-GB" sz="900" dirty="0" smtClean="0">
                <a:latin typeface="Arial" pitchFamily="34" charset="0"/>
              </a:rPr>
              <a:t>;</a:t>
            </a:r>
          </a:p>
          <a:p>
            <a:pPr eaLnBrk="1" hangingPunct="1">
              <a:lnSpc>
                <a:spcPct val="90000"/>
              </a:lnSpc>
            </a:pPr>
            <a:r>
              <a:rPr lang="en-GB" sz="900" dirty="0" smtClean="0">
                <a:latin typeface="Arial" pitchFamily="34" charset="0"/>
              </a:rPr>
              <a:t>∗</a:t>
            </a:r>
            <a:r>
              <a:rPr lang="ru-RU" sz="900" dirty="0" smtClean="0">
                <a:latin typeface="Arial" pitchFamily="34" charset="0"/>
              </a:rPr>
              <a:t> описание судов ГК, знаков и </a:t>
            </a:r>
            <a:r>
              <a:rPr lang="ru-RU" sz="900" dirty="0" err="1" smtClean="0">
                <a:latin typeface="Arial" pitchFamily="34" charset="0"/>
              </a:rPr>
              <a:t>т.д</a:t>
            </a:r>
            <a:r>
              <a:rPr lang="en-GB" sz="900" dirty="0" smtClean="0">
                <a:latin typeface="Arial" pitchFamily="34" charset="0"/>
              </a:rPr>
              <a:t>.;</a:t>
            </a:r>
          </a:p>
          <a:p>
            <a:pPr eaLnBrk="1" hangingPunct="1">
              <a:lnSpc>
                <a:spcPct val="90000"/>
              </a:lnSpc>
            </a:pPr>
            <a:r>
              <a:rPr lang="en-GB" sz="900" dirty="0" smtClean="0">
                <a:latin typeface="Arial" pitchFamily="34" charset="0"/>
              </a:rPr>
              <a:t>∗</a:t>
            </a:r>
            <a:r>
              <a:rPr lang="ru-RU" sz="900" dirty="0" smtClean="0">
                <a:latin typeface="Arial" pitchFamily="34" charset="0"/>
              </a:rPr>
              <a:t> опасные и запрещенные зоны</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зона гонок и время, которое понадобится чтобы дойти до зоны гонок из яхт-клуба или с пляжа</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организация питания</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культурная программа</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церемония награждения</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особые правила принимающего яхт-клуба</a:t>
            </a:r>
            <a:r>
              <a:rPr lang="en-GB" sz="900" dirty="0" smtClean="0">
                <a:latin typeface="Arial" pitchFamily="34" charset="0"/>
              </a:rPr>
              <a:t>;</a:t>
            </a:r>
          </a:p>
          <a:p>
            <a:pPr eaLnBrk="1" hangingPunct="1">
              <a:lnSpc>
                <a:spcPct val="90000"/>
              </a:lnSpc>
            </a:pPr>
            <a:r>
              <a:rPr lang="en-GB" sz="900" dirty="0" smtClean="0">
                <a:latin typeface="Arial" pitchFamily="34" charset="0"/>
              </a:rPr>
              <a:t>∗ </a:t>
            </a:r>
            <a:r>
              <a:rPr lang="ru-RU" sz="900" dirty="0" smtClean="0">
                <a:latin typeface="Arial" pitchFamily="34" charset="0"/>
              </a:rPr>
              <a:t>прочее</a:t>
            </a:r>
            <a:r>
              <a:rPr lang="en-GB" sz="900" dirty="0" smtClean="0">
                <a:latin typeface="Arial" pitchFamily="34" charset="0"/>
              </a:rPr>
              <a:t>.</a:t>
            </a:r>
          </a:p>
          <a:p>
            <a:pPr eaLnBrk="1" hangingPunct="1">
              <a:lnSpc>
                <a:spcPct val="90000"/>
              </a:lnSpc>
            </a:pPr>
            <a:r>
              <a:rPr lang="ru-RU" sz="900" dirty="0" smtClean="0">
                <a:latin typeface="Arial" pitchFamily="34" charset="0"/>
              </a:rPr>
              <a:t>Поскольку это собрание не имеет никакой власти в отношении правил и гоночной инструкции, утверждения, сделанные там, не могут быть основанием для протеста. Задача  судьи, проводящего брифинг, быть предельно внимательным, чтобы не ввести никого в заблуждение. Лучше всего предложить участникам задавать вопросы по гоночной инструкции в письменном виде. Официальный ответ, подписанный главным судьей, размещают на доске официальных объявлений. Это позволит всем прочитать вопрос и ответ.</a:t>
            </a:r>
          </a:p>
          <a:p>
            <a:pPr eaLnBrk="1" hangingPunct="1">
              <a:lnSpc>
                <a:spcPct val="90000"/>
              </a:lnSpc>
            </a:pPr>
            <a:endParaRPr lang="ru-RU" sz="900" b="1" dirty="0" smtClean="0">
              <a:latin typeface="Arial" pitchFamily="34" charset="0"/>
            </a:endParaRPr>
          </a:p>
          <a:p>
            <a:pPr eaLnBrk="1" hangingPunct="1">
              <a:lnSpc>
                <a:spcPct val="90000"/>
              </a:lnSpc>
            </a:pPr>
            <a:r>
              <a:rPr lang="ru-RU" sz="900" b="1" dirty="0" smtClean="0">
                <a:latin typeface="Arial" pitchFamily="34" charset="0"/>
              </a:rPr>
              <a:t>Собрания судей</a:t>
            </a:r>
          </a:p>
          <a:p>
            <a:pPr eaLnBrk="1" hangingPunct="1">
              <a:lnSpc>
                <a:spcPct val="90000"/>
              </a:lnSpc>
            </a:pPr>
            <a:r>
              <a:rPr lang="ru-RU" sz="900" dirty="0" smtClean="0">
                <a:latin typeface="Arial" pitchFamily="34" charset="0"/>
              </a:rPr>
              <a:t>На регатах с несколькими дистанциями, главный судья должен провести перед регатой собрание со старшими судьями всех дистанций и обсудить  все организационные вопросы, личные обязанности каждого  и утвердить способы связи между ними. </a:t>
            </a:r>
          </a:p>
          <a:p>
            <a:pPr eaLnBrk="1" hangingPunct="1">
              <a:lnSpc>
                <a:spcPct val="90000"/>
              </a:lnSpc>
            </a:pPr>
            <a:r>
              <a:rPr lang="ru-RU" sz="900" dirty="0" smtClean="0">
                <a:latin typeface="Arial" pitchFamily="34" charset="0"/>
              </a:rPr>
              <a:t>Каждый старший судья дистанции также должен провести собрание со своей командой, чтобы подтвердить обязанности всех судей и ответить на их вопросы. На этом собрании должны рассматриваться все аспекты проведения соревнования, чтобы каждый человек знал, у кого какие обязанности, а также чтобы убедиться, что все действия полностью согласованы и соревнования пройдут как можно спокойнее.  </a:t>
            </a:r>
          </a:p>
          <a:p>
            <a:pPr eaLnBrk="1" hangingPunct="1">
              <a:lnSpc>
                <a:spcPct val="90000"/>
              </a:lnSpc>
            </a:pPr>
            <a:r>
              <a:rPr lang="ru-RU" sz="900" dirty="0" smtClean="0">
                <a:latin typeface="Arial" pitchFamily="34" charset="0"/>
              </a:rPr>
              <a:t>На этом собрании нужно обязательно сделать акцент на важность соблюдения графика. Достаточно опоздать всего лишь одному человеку, и может нарушиться весь график вплоть до того, что старт</a:t>
            </a:r>
            <a:r>
              <a:rPr lang="ru-RU" sz="900" baseline="0" dirty="0" smtClean="0">
                <a:latin typeface="Arial" pitchFamily="34" charset="0"/>
              </a:rPr>
              <a:t> может быть отложен</a:t>
            </a:r>
            <a:r>
              <a:rPr lang="ru-RU" sz="900" dirty="0" smtClean="0">
                <a:latin typeface="Arial" pitchFamily="34" charset="0"/>
              </a:rPr>
              <a:t>. Это недопустимо. </a:t>
            </a:r>
          </a:p>
          <a:p>
            <a:pPr eaLnBrk="1" hangingPunct="1">
              <a:lnSpc>
                <a:spcPct val="90000"/>
              </a:lnSpc>
            </a:pPr>
            <a:endParaRPr lang="ru-RU" sz="900" dirty="0" smtClean="0">
              <a:latin typeface="Arial" pitchFamily="34" charset="0"/>
            </a:endParaRPr>
          </a:p>
          <a:p>
            <a:pPr eaLnBrk="1" hangingPunct="1">
              <a:lnSpc>
                <a:spcPct val="90000"/>
              </a:lnSpc>
            </a:pPr>
            <a:r>
              <a:rPr lang="ru-RU" sz="900" b="1" dirty="0" err="1" smtClean="0">
                <a:latin typeface="Arial" pitchFamily="34" charset="0"/>
              </a:rPr>
              <a:t>Протестовый</a:t>
            </a:r>
            <a:r>
              <a:rPr lang="ru-RU" sz="900" b="1" dirty="0" smtClean="0">
                <a:latin typeface="Arial" pitchFamily="34" charset="0"/>
              </a:rPr>
              <a:t> комитет</a:t>
            </a:r>
            <a:endParaRPr lang="en-GB" sz="900" b="1" dirty="0" smtClean="0">
              <a:latin typeface="Arial" pitchFamily="34" charset="0"/>
            </a:endParaRPr>
          </a:p>
          <a:p>
            <a:pPr eaLnBrk="1" hangingPunct="1">
              <a:lnSpc>
                <a:spcPct val="90000"/>
              </a:lnSpc>
            </a:pPr>
            <a:r>
              <a:rPr lang="ru-RU" sz="900" dirty="0" smtClean="0">
                <a:latin typeface="Arial" pitchFamily="34" charset="0"/>
              </a:rPr>
              <a:t>Главный судья и, на регате с несколькими дистанциями – старшие судьи дистанций, должны встретиться с председателем </a:t>
            </a:r>
            <a:r>
              <a:rPr lang="ru-RU" sz="900" dirty="0" err="1" smtClean="0">
                <a:latin typeface="Arial" pitchFamily="34" charset="0"/>
              </a:rPr>
              <a:t>протестового</a:t>
            </a:r>
            <a:r>
              <a:rPr lang="ru-RU" sz="900" dirty="0" smtClean="0">
                <a:latin typeface="Arial" pitchFamily="34" charset="0"/>
              </a:rPr>
              <a:t> комитета. На этом собрании старшие судьи излагают принцип своей работы и то, как они намереваются проводить регату. Необходимо разъяснить интерпретацию гоночной инструкции.  Если ранее главный судья и председатель ПК уже обсуждали гоночную инструкцию во время написания ее проекта, то здесь не должно быть сложностей. Важно попытаться избежать изменений гоночной инструкции, кроме случаев особой важности. </a:t>
            </a:r>
          </a:p>
          <a:p>
            <a:pPr eaLnBrk="1" hangingPunct="1">
              <a:lnSpc>
                <a:spcPct val="90000"/>
              </a:lnSpc>
            </a:pPr>
            <a:endParaRPr lang="en-GB" sz="900"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p:txBody>
          <a:bodyPr/>
          <a:lstStyle/>
          <a:p>
            <a:pPr>
              <a:defRPr/>
            </a:pPr>
            <a:r>
              <a:rPr lang="en-GB" smtClean="0">
                <a:latin typeface="Arial" pitchFamily="34" charset="0"/>
              </a:rPr>
              <a:t>February 2006 – Part 2 Fleet Racing</a:t>
            </a:r>
          </a:p>
        </p:txBody>
      </p:sp>
      <p:sp>
        <p:nvSpPr>
          <p:cNvPr id="91139" name="Rectangle 7"/>
          <p:cNvSpPr>
            <a:spLocks noGrp="1" noChangeArrowheads="1"/>
          </p:cNvSpPr>
          <p:nvPr>
            <p:ph type="sldNum" sz="quarter" idx="5"/>
          </p:nvPr>
        </p:nvSpPr>
        <p:spPr/>
        <p:txBody>
          <a:bodyPr/>
          <a:lstStyle/>
          <a:p>
            <a:pPr>
              <a:defRPr/>
            </a:pPr>
            <a:fld id="{8C0276E3-3A7B-477C-8C9E-ACB08721A47F}" type="slidenum">
              <a:rPr lang="en-GB" smtClean="0">
                <a:latin typeface="Arial" pitchFamily="34" charset="0"/>
              </a:rPr>
              <a:pPr>
                <a:defRPr/>
              </a:pPr>
              <a:t>9</a:t>
            </a:fld>
            <a:endParaRPr lang="en-GB" smtClean="0">
              <a:latin typeface="Arial" pitchFamily="34" charset="0"/>
            </a:endParaRPr>
          </a:p>
        </p:txBody>
      </p:sp>
      <p:sp>
        <p:nvSpPr>
          <p:cNvPr id="91140" name="Rectangle 8"/>
          <p:cNvSpPr>
            <a:spLocks noGrp="1" noRot="1" noChangeAspect="1" noChangeArrowheads="1" noTextEdit="1"/>
          </p:cNvSpPr>
          <p:nvPr>
            <p:ph type="sldImg"/>
          </p:nvPr>
        </p:nvSpPr>
        <p:spPr>
          <a:ln/>
        </p:spPr>
      </p:sp>
      <p:sp>
        <p:nvSpPr>
          <p:cNvPr id="91141" name="Rectangle 9"/>
          <p:cNvSpPr>
            <a:spLocks noGrp="1" noChangeAspect="1" noChangeArrowheads="1"/>
          </p:cNvSpPr>
          <p:nvPr>
            <p:ph type="body" idx="1"/>
          </p:nvPr>
        </p:nvSpPr>
        <p:spPr>
          <a:noFill/>
          <a:ln/>
        </p:spPr>
        <p:txBody>
          <a:bodyPr/>
          <a:lstStyle/>
          <a:p>
            <a:pPr eaLnBrk="1" hangingPunct="1"/>
            <a:r>
              <a:rPr lang="ru-RU" sz="900" b="1" dirty="0" smtClean="0">
                <a:latin typeface="Arial" pitchFamily="34" charset="0"/>
              </a:rPr>
              <a:t>Направление и сила ветра</a:t>
            </a:r>
          </a:p>
          <a:p>
            <a:pPr eaLnBrk="1" hangingPunct="1"/>
            <a:r>
              <a:rPr lang="ru-RU" sz="900" dirty="0" smtClean="0">
                <a:latin typeface="Arial" pitchFamily="34" charset="0"/>
              </a:rPr>
              <a:t>Одна из первых задач главного судьи – определить «среднее» направление ветра. Именно это направление ветра будет использоваться для установки стартовой и финишной линий и всех знаков, подлежащих </a:t>
            </a:r>
            <a:r>
              <a:rPr lang="ru-RU" sz="900" dirty="0" err="1" smtClean="0">
                <a:latin typeface="Arial" pitchFamily="34" charset="0"/>
              </a:rPr>
              <a:t>огибанию</a:t>
            </a:r>
            <a:r>
              <a:rPr lang="ru-RU" sz="900" dirty="0" smtClean="0">
                <a:latin typeface="Arial" pitchFamily="34" charset="0"/>
              </a:rPr>
              <a:t>. Также необходимо установить среднюю силу ветра. Эта информация необходима для определения нужной длины дистанции. Очевидно, что она будет разной в зависимости от силы ветра и состояния моря.   </a:t>
            </a:r>
          </a:p>
          <a:p>
            <a:pPr eaLnBrk="1" hangingPunct="1"/>
            <a:r>
              <a:rPr lang="ru-RU" sz="900" dirty="0" smtClean="0">
                <a:solidFill>
                  <a:srgbClr val="FF3607"/>
                </a:solidFill>
                <a:latin typeface="Arial" pitchFamily="34" charset="0"/>
              </a:rPr>
              <a:t>Для крупных регат имеются следующие рекомендации:</a:t>
            </a:r>
          </a:p>
          <a:p>
            <a:pPr eaLnBrk="1" hangingPunct="1">
              <a:buFontTx/>
              <a:buChar char="•"/>
            </a:pPr>
            <a:r>
              <a:rPr lang="ru-RU" sz="900" dirty="0" smtClean="0">
                <a:solidFill>
                  <a:srgbClr val="FF3607"/>
                </a:solidFill>
                <a:latin typeface="Arial" pitchFamily="34" charset="0"/>
              </a:rPr>
              <a:t> Гонка должна стартовать по расписанию, если ветровые условия удовлетворяют установленным критериям. Ожидать ветра «получше» неправильно. </a:t>
            </a:r>
          </a:p>
          <a:p>
            <a:pPr eaLnBrk="1" hangingPunct="1">
              <a:buFontTx/>
              <a:buChar char="•"/>
            </a:pPr>
            <a:r>
              <a:rPr lang="ru-RU" sz="900" dirty="0" smtClean="0">
                <a:solidFill>
                  <a:srgbClr val="FF3607"/>
                </a:solidFill>
                <a:latin typeface="Arial" pitchFamily="34" charset="0"/>
              </a:rPr>
              <a:t> Не ждите, пока ветер станет «устойчивым». Гонщики могут соревноваться и при изменяющихся условиях.</a:t>
            </a:r>
            <a:r>
              <a:rPr lang="ru-RU" sz="900" dirty="0" smtClean="0">
                <a:latin typeface="Arial" pitchFamily="34" charset="0"/>
              </a:rPr>
              <a:t> </a:t>
            </a:r>
          </a:p>
          <a:p>
            <a:pPr eaLnBrk="1" hangingPunct="1"/>
            <a:endParaRPr lang="en-GB" sz="900" dirty="0" smtClean="0">
              <a:latin typeface="Arial" pitchFamily="34" charset="0"/>
            </a:endParaRPr>
          </a:p>
          <a:p>
            <a:pPr eaLnBrk="1" hangingPunct="1"/>
            <a:r>
              <a:rPr lang="ru-RU" sz="900" b="1" dirty="0" smtClean="0">
                <a:latin typeface="Arial" pitchFamily="34" charset="0"/>
              </a:rPr>
              <a:t>Приборы для измерения ветра</a:t>
            </a:r>
          </a:p>
          <a:p>
            <a:pPr eaLnBrk="1" hangingPunct="1"/>
            <a:r>
              <a:rPr lang="ru-RU" sz="900" dirty="0" smtClean="0">
                <a:latin typeface="Arial" pitchFamily="34" charset="0"/>
              </a:rPr>
              <a:t>Существует множество методов определения направления ветра, от высокотехнологичных электронных приборов до простого кусочка нитки, привязанного к карандашу. Преимущество карандаша с ниткой состоит в том, что его легко можно хранить в кармане и быстро доставать при необходимости. У каждого судьи ГК есть свой собственный метод, который, как он верит, предоставит ему точную информацию. </a:t>
            </a:r>
          </a:p>
          <a:p>
            <a:pPr eaLnBrk="1" hangingPunct="1"/>
            <a:r>
              <a:rPr lang="ru-RU" sz="900" dirty="0" smtClean="0">
                <a:latin typeface="Arial" pitchFamily="34" charset="0"/>
              </a:rPr>
              <a:t>Во время измерения направления ветра необходимо принимать во внимание несколько факторов. </a:t>
            </a:r>
          </a:p>
          <a:p>
            <a:pPr eaLnBrk="1" hangingPunct="1"/>
            <a:r>
              <a:rPr lang="ru-RU" sz="900" dirty="0" smtClean="0">
                <a:latin typeface="Arial" pitchFamily="34" charset="0"/>
              </a:rPr>
              <a:t>Воздушный поток, попадающий на измеритель направления ветра должен быть чистым, непрерывным. На судне множество предметов могут отклонять ветер, делая неверными показания измерительного прибора. Избегайте мачты, рубки, людей. </a:t>
            </a:r>
          </a:p>
          <a:p>
            <a:pPr eaLnBrk="1" hangingPunct="1"/>
            <a:r>
              <a:rPr lang="ru-RU" sz="900" dirty="0" smtClean="0">
                <a:latin typeface="Arial" pitchFamily="34" charset="0"/>
              </a:rPr>
              <a:t>Высота, на которой замеряется ветер, также крайне важна. Ветер в районе топа 10 метровой мачты и ветер на уровне палубы могут значительно отличаться. Всегда старайтесь брать значения ветра на такой высоте над водой, которая соответствует середине грота яхт, участвующих в гонке.   </a:t>
            </a:r>
          </a:p>
          <a:p>
            <a:pPr eaLnBrk="1" hangingPunct="1"/>
            <a:r>
              <a:rPr lang="ru-RU" sz="900" dirty="0" smtClean="0">
                <a:latin typeface="Arial" pitchFamily="34" charset="0"/>
              </a:rPr>
              <a:t>Расположение в передней части судна обычно считается самым удачным, но обращайте внимание на то, что ветер может отклоняться кверху и в стороны относительно носа судна.</a:t>
            </a:r>
          </a:p>
          <a:p>
            <a:pPr eaLnBrk="1" hangingPunct="1"/>
            <a:r>
              <a:rPr lang="ru-RU" sz="900" dirty="0" smtClean="0">
                <a:latin typeface="Arial" pitchFamily="34" charset="0"/>
              </a:rPr>
              <a:t>Всегда старайтесь, чтобы более одного человека измеряли ветер на судне ГК.</a:t>
            </a:r>
          </a:p>
          <a:p>
            <a:pPr eaLnBrk="1" hangingPunct="1"/>
            <a:r>
              <a:rPr lang="ru-RU" sz="900" dirty="0" smtClean="0">
                <a:latin typeface="Arial" pitchFamily="34" charset="0"/>
              </a:rPr>
              <a:t>Очень важны сообщения с противоположного конца стартовой линии и с первого знака. Эта информация должна передаваться по рации главному судье в обычном режиме. Для того, чтобы не перегружать радио эфир и не отвлекать главного судью от его основных задач, данные должны сообщаться на судно ГК, только если происходят изменения по сравнению с предыдущим сообщением. Нет изменений, нет сообщений.</a:t>
            </a:r>
          </a:p>
          <a:p>
            <a:pPr eaLnBrk="1" hangingPunct="1"/>
            <a:r>
              <a:rPr lang="ru-RU" sz="900" dirty="0" smtClean="0">
                <a:latin typeface="Arial" pitchFamily="34" charset="0"/>
              </a:rPr>
              <a:t>Другим индикатором направления ветра может быть флот. Яхты, идущие под парусом, реагируют на изменения ветра гораздо быстрее, чем гоночный комитет. Наблюдайте за флотом в гонке и во время тренировки в предстартовый период. Это поможет главному судье выбрать правильное направление.</a:t>
            </a:r>
          </a:p>
          <a:p>
            <a:pPr eaLnBrk="1" hangingPunct="1"/>
            <a:endParaRPr lang="en-GB" sz="900" dirty="0" smtClean="0">
              <a:latin typeface="Arial" pitchFamily="34" charset="0"/>
            </a:endParaRPr>
          </a:p>
          <a:p>
            <a:pPr eaLnBrk="1" hangingPunct="1"/>
            <a:r>
              <a:rPr lang="ru-RU" sz="900" b="1" dirty="0" smtClean="0">
                <a:latin typeface="Arial" pitchFamily="34" charset="0"/>
              </a:rPr>
              <a:t>Вектор ветра и усредненное направление ветра</a:t>
            </a:r>
          </a:p>
          <a:p>
            <a:pPr eaLnBrk="1" hangingPunct="1"/>
            <a:r>
              <a:rPr lang="ru-RU" sz="900" dirty="0" smtClean="0">
                <a:latin typeface="Arial" pitchFamily="34" charset="0"/>
              </a:rPr>
              <a:t>Устойчивым можно назвать ветер, который одинаково отклоняется от центра в обе стороны. В других случаях направление ветра может варьироваться гораздо сильнее. Есть также случаи, когда вектор ветра (вектор ветра находится между двумя крайними направлениями, которые были зафиксированы) очень широкий. Двадцать градусов в обе стороны формируют угол в 40</a:t>
            </a:r>
            <a:r>
              <a:rPr lang="en-US" sz="900" dirty="0" smtClean="0">
                <a:latin typeface="Arial" pitchFamily="34" charset="0"/>
                <a:cs typeface="Arial" pitchFamily="34" charset="0"/>
              </a:rPr>
              <a:t>°</a:t>
            </a:r>
            <a:r>
              <a:rPr lang="ru-RU" sz="900" dirty="0" smtClean="0">
                <a:latin typeface="Arial" pitchFamily="34" charset="0"/>
                <a:cs typeface="Arial" pitchFamily="34" charset="0"/>
              </a:rPr>
              <a:t>. Это проверка навыков работы главного судьи, его знаний местных особенностей и способность соотнести имеющийся ветер с прогнозируемым. Главный судья должен в пределах этого </a:t>
            </a:r>
            <a:r>
              <a:rPr lang="ru-RU" sz="900" dirty="0" smtClean="0">
                <a:latin typeface="Arial" pitchFamily="34" charset="0"/>
              </a:rPr>
              <a:t>вектора </a:t>
            </a:r>
            <a:r>
              <a:rPr lang="ru-RU" sz="900" dirty="0" smtClean="0">
                <a:latin typeface="Arial" pitchFamily="34" charset="0"/>
                <a:cs typeface="Arial" pitchFamily="34" charset="0"/>
              </a:rPr>
              <a:t>выбрать то направление ветра, которое он будет использовать для выставления дистанции.</a:t>
            </a:r>
            <a:endParaRPr lang="en-US" sz="900" b="1"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McK Title Elements"/>
          <p:cNvGrpSpPr>
            <a:grpSpLocks/>
          </p:cNvGrpSpPr>
          <p:nvPr/>
        </p:nvGrpSpPr>
        <p:grpSpPr bwMode="auto">
          <a:xfrm>
            <a:off x="3078163" y="2244725"/>
            <a:ext cx="4302125" cy="3971925"/>
            <a:chOff x="2267" y="1559"/>
            <a:chExt cx="3167" cy="2760"/>
          </a:xfrm>
        </p:grpSpPr>
        <p:sp>
          <p:nvSpPr>
            <p:cNvPr id="3" name="McK Confidential" hidden="1"/>
            <p:cNvSpPr>
              <a:spLocks noChangeArrowheads="1"/>
            </p:cNvSpPr>
            <p:nvPr/>
          </p:nvSpPr>
          <p:spPr bwMode="auto">
            <a:xfrm>
              <a:off x="2267" y="1559"/>
              <a:ext cx="1760" cy="133"/>
            </a:xfrm>
            <a:prstGeom prst="rect">
              <a:avLst/>
            </a:prstGeom>
            <a:noFill/>
            <a:ln w="9525">
              <a:noFill/>
              <a:miter lim="800000"/>
              <a:headEnd/>
              <a:tailEnd/>
            </a:ln>
            <a:effectLst/>
          </p:spPr>
          <p:txBody>
            <a:bodyPr lIns="0" tIns="0" rIns="0" bIns="0">
              <a:spAutoFit/>
            </a:bodyPr>
            <a:lstStyle/>
            <a:p>
              <a:pPr defTabSz="1019175" eaLnBrk="0" hangingPunct="0">
                <a:defRPr/>
              </a:pPr>
              <a:r>
                <a:rPr lang="en-GB" sz="1300" b="0">
                  <a:solidFill>
                    <a:schemeClr val="tx2"/>
                  </a:solidFill>
                  <a:cs typeface="+mn-cs"/>
                </a:rPr>
                <a:t>CONFIDENTIAL</a:t>
              </a:r>
            </a:p>
          </p:txBody>
        </p:sp>
        <p:sp>
          <p:nvSpPr>
            <p:cNvPr id="4" name="McK Disclaimer" hidden="1"/>
            <p:cNvSpPr>
              <a:spLocks noChangeArrowheads="1"/>
            </p:cNvSpPr>
            <p:nvPr>
              <p:custDataLst>
                <p:tags r:id="rId2"/>
              </p:custDataLst>
            </p:nvPr>
          </p:nvSpPr>
          <p:spPr bwMode="auto">
            <a:xfrm>
              <a:off x="2267" y="3975"/>
              <a:ext cx="3167" cy="344"/>
            </a:xfrm>
            <a:prstGeom prst="rect">
              <a:avLst/>
            </a:prstGeom>
            <a:noFill/>
            <a:ln w="9525">
              <a:noFill/>
              <a:miter lim="800000"/>
              <a:headEnd/>
              <a:tailEnd/>
            </a:ln>
            <a:effectLst/>
          </p:spPr>
          <p:txBody>
            <a:bodyPr lIns="0" tIns="0" rIns="0" bIns="0"/>
            <a:lstStyle/>
            <a:p>
              <a:pPr defTabSz="1019175" eaLnBrk="0" hangingPunct="0">
                <a:defRPr/>
              </a:pPr>
              <a:r>
                <a:rPr lang="en-GB" sz="800" b="0">
                  <a:solidFill>
                    <a:schemeClr val="tx2"/>
                  </a:solidFill>
                  <a:cs typeface="+mn-cs"/>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sp>
          <p:nvSpPr>
            <p:cNvPr id="5" name="McK Document" hidden="1"/>
            <p:cNvSpPr>
              <a:spLocks noChangeArrowheads="1"/>
            </p:cNvSpPr>
            <p:nvPr/>
          </p:nvSpPr>
          <p:spPr bwMode="auto">
            <a:xfrm>
              <a:off x="2267" y="3366"/>
              <a:ext cx="3167" cy="135"/>
            </a:xfrm>
            <a:prstGeom prst="rect">
              <a:avLst/>
            </a:prstGeom>
            <a:noFill/>
            <a:ln w="9525">
              <a:noFill/>
              <a:miter lim="800000"/>
              <a:headEnd/>
              <a:tailEnd/>
            </a:ln>
            <a:effectLst/>
          </p:spPr>
          <p:txBody>
            <a:bodyPr lIns="0" tIns="0" rIns="0" bIns="0"/>
            <a:lstStyle/>
            <a:p>
              <a:pPr defTabSz="936625" eaLnBrk="0" hangingPunct="0">
                <a:defRPr/>
              </a:pPr>
              <a:r>
                <a:rPr lang="en-GB" sz="1300" b="0">
                  <a:solidFill>
                    <a:schemeClr val="tx1"/>
                  </a:solidFill>
                  <a:cs typeface="+mn-cs"/>
                </a:rPr>
                <a:t>Document</a:t>
              </a:r>
            </a:p>
          </p:txBody>
        </p:sp>
        <p:sp>
          <p:nvSpPr>
            <p:cNvPr id="6" name="McK Date" hidden="1"/>
            <p:cNvSpPr txBox="1">
              <a:spLocks noChangeArrowheads="1"/>
            </p:cNvSpPr>
            <p:nvPr/>
          </p:nvSpPr>
          <p:spPr bwMode="auto">
            <a:xfrm>
              <a:off x="2267" y="3547"/>
              <a:ext cx="3167" cy="136"/>
            </a:xfrm>
            <a:prstGeom prst="rect">
              <a:avLst/>
            </a:prstGeom>
            <a:noFill/>
            <a:ln w="12700">
              <a:noFill/>
              <a:miter lim="800000"/>
              <a:headEnd type="none" w="sm" len="sm"/>
              <a:tailEnd type="none" w="sm" len="sm"/>
            </a:ln>
            <a:effectLst/>
          </p:spPr>
          <p:txBody>
            <a:bodyPr lIns="0" tIns="0" rIns="0" bIns="0"/>
            <a:lstStyle/>
            <a:p>
              <a:pPr defTabSz="839788" eaLnBrk="0" hangingPunct="0">
                <a:spcBef>
                  <a:spcPct val="50000"/>
                </a:spcBef>
                <a:defRPr/>
              </a:pPr>
              <a:r>
                <a:rPr lang="en-GB" sz="1300" b="0">
                  <a:solidFill>
                    <a:schemeClr val="tx1"/>
                  </a:solidFill>
                  <a:cs typeface="+mn-cs"/>
                </a:rPr>
                <a:t>Date</a:t>
              </a:r>
            </a:p>
          </p:txBody>
        </p:sp>
      </p:grpSp>
      <p:sp>
        <p:nvSpPr>
          <p:cNvPr id="7" name="McK Disclaimer"/>
          <p:cNvSpPr>
            <a:spLocks noChangeArrowheads="1"/>
          </p:cNvSpPr>
          <p:nvPr>
            <p:custDataLst>
              <p:tags r:id="rId1"/>
            </p:custDataLst>
          </p:nvPr>
        </p:nvSpPr>
        <p:spPr bwMode="auto">
          <a:xfrm>
            <a:off x="390525" y="6021388"/>
            <a:ext cx="7646988" cy="469900"/>
          </a:xfrm>
          <a:prstGeom prst="rect">
            <a:avLst/>
          </a:prstGeom>
          <a:noFill/>
          <a:ln w="9525">
            <a:noFill/>
            <a:miter lim="800000"/>
            <a:headEnd/>
            <a:tailEnd/>
          </a:ln>
          <a:effectLst/>
        </p:spPr>
        <p:txBody>
          <a:bodyPr lIns="0" tIns="0" rIns="0" bIns="0"/>
          <a:lstStyle/>
          <a:p>
            <a:pPr defTabSz="1019175" eaLnBrk="0" hangingPunct="0">
              <a:defRPr/>
            </a:pPr>
            <a:endParaRPr lang="en-US" sz="900" b="0">
              <a:cs typeface="+mn-cs"/>
            </a:endParaRPr>
          </a:p>
        </p:txBody>
      </p:sp>
      <p:pic>
        <p:nvPicPr>
          <p:cNvPr id="8" name="Picture 8" descr="ISAF PP Background (2009)v2a"/>
          <p:cNvPicPr>
            <a:picLocks noChangeAspect="1" noChangeArrowheads="1"/>
          </p:cNvPicPr>
          <p:nvPr/>
        </p:nvPicPr>
        <p:blipFill>
          <a:blip r:embed="rId4" cstate="print"/>
          <a:srcRect/>
          <a:stretch>
            <a:fillRect/>
          </a:stretch>
        </p:blipFill>
        <p:spPr bwMode="auto">
          <a:xfrm>
            <a:off x="0" y="0"/>
            <a:ext cx="9205913" cy="6872288"/>
          </a:xfrm>
          <a:prstGeom prst="rect">
            <a:avLst/>
          </a:prstGeom>
          <a:noFill/>
          <a:ln w="9525">
            <a:noFill/>
            <a:miter lim="800000"/>
            <a:headEnd/>
            <a:tailEnd/>
          </a:ln>
        </p:spPr>
      </p:pic>
      <p:sp>
        <p:nvSpPr>
          <p:cNvPr id="9" name="Text Box 9"/>
          <p:cNvSpPr txBox="1">
            <a:spLocks noChangeArrowheads="1"/>
          </p:cNvSpPr>
          <p:nvPr/>
        </p:nvSpPr>
        <p:spPr bwMode="auto">
          <a:xfrm>
            <a:off x="0" y="2663825"/>
            <a:ext cx="9144000" cy="549275"/>
          </a:xfrm>
          <a:prstGeom prst="rect">
            <a:avLst/>
          </a:prstGeom>
          <a:noFill/>
          <a:ln w="9525" algn="ctr">
            <a:noFill/>
            <a:miter lim="800000"/>
            <a:headEnd/>
            <a:tailEnd/>
          </a:ln>
          <a:effectLst/>
        </p:spPr>
        <p:txBody>
          <a:bodyPr lIns="0" tIns="0" rIns="0" bIns="0">
            <a:spAutoFit/>
          </a:bodyPr>
          <a:lstStyle/>
          <a:p>
            <a:pPr algn="ctr" defTabSz="936625" eaLnBrk="0" hangingPunct="0">
              <a:spcBef>
                <a:spcPct val="50000"/>
              </a:spcBef>
              <a:defRPr/>
            </a:pPr>
            <a:r>
              <a:rPr lang="en-GB">
                <a:solidFill>
                  <a:srgbClr val="001D61"/>
                </a:solidFill>
                <a:cs typeface="+mn-cs"/>
              </a:rPr>
              <a:t>International Sailing Federation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84163"/>
            <a:ext cx="2160587" cy="2547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3838" y="284163"/>
            <a:ext cx="6330950" cy="2547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838" y="284163"/>
            <a:ext cx="8643937" cy="54927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54000" y="1052513"/>
            <a:ext cx="8613775" cy="1779587"/>
          </a:xfrm>
        </p:spPr>
        <p:txBody>
          <a:bodyPr/>
          <a:lstStyle/>
          <a:p>
            <a:pPr lvl="0"/>
            <a:endParaRPr lang="ru-RU"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4000" y="1052513"/>
            <a:ext cx="4230688" cy="177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7088" y="1052513"/>
            <a:ext cx="4230687" cy="177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custDataLst>
              <p:tags r:id="rId14"/>
            </p:custDataLst>
          </p:nvPr>
        </p:nvSpPr>
        <p:spPr bwMode="auto">
          <a:xfrm>
            <a:off x="223838" y="284163"/>
            <a:ext cx="8643937" cy="5492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smtClean="0"/>
              <a:t>Exhibit</a:t>
            </a:r>
          </a:p>
        </p:txBody>
      </p:sp>
      <p:sp>
        <p:nvSpPr>
          <p:cNvPr id="7171" name="Rectangle 4"/>
          <p:cNvSpPr>
            <a:spLocks noGrp="1" noChangeArrowheads="1"/>
          </p:cNvSpPr>
          <p:nvPr>
            <p:ph type="body" idx="1"/>
            <p:custDataLst>
              <p:tags r:id="rId15"/>
            </p:custDataLst>
          </p:nvPr>
        </p:nvSpPr>
        <p:spPr bwMode="auto">
          <a:xfrm>
            <a:off x="254000" y="1052513"/>
            <a:ext cx="8613775" cy="17795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Normal text</a:t>
            </a:r>
          </a:p>
          <a:p>
            <a:pPr lvl="1"/>
            <a:r>
              <a:rPr lang="en-GB" smtClean="0"/>
              <a:t>Bullet </a:t>
            </a:r>
          </a:p>
          <a:p>
            <a:pPr lvl="2"/>
            <a:r>
              <a:rPr lang="en-GB" smtClean="0"/>
              <a:t>En dash </a:t>
            </a:r>
          </a:p>
        </p:txBody>
      </p:sp>
      <p:grpSp>
        <p:nvGrpSpPr>
          <p:cNvPr id="7172" name="McK Slide Elements"/>
          <p:cNvGrpSpPr>
            <a:grpSpLocks/>
          </p:cNvGrpSpPr>
          <p:nvPr/>
        </p:nvGrpSpPr>
        <p:grpSpPr bwMode="auto">
          <a:xfrm>
            <a:off x="1824038" y="1117600"/>
            <a:ext cx="6257925" cy="5238750"/>
            <a:chOff x="1343" y="776"/>
            <a:chExt cx="4608" cy="3639"/>
          </a:xfrm>
        </p:grpSpPr>
        <p:sp>
          <p:nvSpPr>
            <p:cNvPr id="173062" name="McK Message" hidden="1"/>
            <p:cNvSpPr>
              <a:spLocks noChangeArrowheads="1"/>
            </p:cNvSpPr>
            <p:nvPr userDrawn="1"/>
          </p:nvSpPr>
          <p:spPr bwMode="auto">
            <a:xfrm>
              <a:off x="1344" y="776"/>
              <a:ext cx="4607" cy="135"/>
            </a:xfrm>
            <a:prstGeom prst="rect">
              <a:avLst/>
            </a:prstGeom>
            <a:noFill/>
            <a:ln w="9525">
              <a:noFill/>
              <a:miter lim="800000"/>
              <a:headEnd/>
              <a:tailEnd/>
            </a:ln>
            <a:effectLst/>
          </p:spPr>
          <p:txBody>
            <a:bodyPr lIns="0" tIns="0" rIns="0" bIns="0">
              <a:spAutoFit/>
            </a:bodyPr>
            <a:lstStyle/>
            <a:p>
              <a:pPr defTabSz="839788" eaLnBrk="0" hangingPunct="0">
                <a:defRPr/>
              </a:pPr>
              <a:r>
                <a:rPr lang="en-GB" sz="1300" b="0">
                  <a:solidFill>
                    <a:schemeClr val="tx1"/>
                  </a:solidFill>
                  <a:cs typeface="+mn-cs"/>
                </a:rPr>
                <a:t>Message</a:t>
              </a:r>
            </a:p>
          </p:txBody>
        </p:sp>
        <p:sp>
          <p:nvSpPr>
            <p:cNvPr id="173063" name="McK Measure" hidden="1"/>
            <p:cNvSpPr>
              <a:spLocks noChangeArrowheads="1"/>
            </p:cNvSpPr>
            <p:nvPr userDrawn="1"/>
          </p:nvSpPr>
          <p:spPr bwMode="auto">
            <a:xfrm>
              <a:off x="1343" y="1387"/>
              <a:ext cx="4607" cy="115"/>
            </a:xfrm>
            <a:prstGeom prst="rect">
              <a:avLst/>
            </a:prstGeom>
            <a:noFill/>
            <a:ln w="9525">
              <a:noFill/>
              <a:miter lim="800000"/>
              <a:headEnd/>
              <a:tailEnd/>
            </a:ln>
            <a:effectLst/>
          </p:spPr>
          <p:txBody>
            <a:bodyPr lIns="0" tIns="0" rIns="0" bIns="0">
              <a:spAutoFit/>
            </a:bodyPr>
            <a:lstStyle/>
            <a:p>
              <a:pPr defTabSz="839788" eaLnBrk="0" hangingPunct="0">
                <a:defRPr/>
              </a:pPr>
              <a:r>
                <a:rPr lang="en-GB" sz="1100" b="0">
                  <a:solidFill>
                    <a:schemeClr val="tx1"/>
                  </a:solidFill>
                  <a:cs typeface="+mn-cs"/>
                </a:rPr>
                <a:t>Unit of measure</a:t>
              </a:r>
            </a:p>
          </p:txBody>
        </p:sp>
        <p:sp>
          <p:nvSpPr>
            <p:cNvPr id="173064" name="McK Footnote" hidden="1"/>
            <p:cNvSpPr>
              <a:spLocks noChangeArrowheads="1"/>
            </p:cNvSpPr>
            <p:nvPr userDrawn="1"/>
          </p:nvSpPr>
          <p:spPr bwMode="auto">
            <a:xfrm>
              <a:off x="1344" y="4225"/>
              <a:ext cx="4607" cy="190"/>
            </a:xfrm>
            <a:prstGeom prst="rect">
              <a:avLst/>
            </a:prstGeom>
            <a:noFill/>
            <a:ln w="9525">
              <a:noFill/>
              <a:miter lim="800000"/>
              <a:headEnd/>
              <a:tailEnd/>
            </a:ln>
            <a:effectLst/>
          </p:spPr>
          <p:txBody>
            <a:bodyPr lIns="0" tIns="0" rIns="0" bIns="0" anchor="b">
              <a:spAutoFit/>
            </a:bodyPr>
            <a:lstStyle/>
            <a:p>
              <a:pPr marL="420688" indent="-420688" defTabSz="839788" eaLnBrk="0" hangingPunct="0">
                <a:spcAft>
                  <a:spcPts val="213"/>
                </a:spcAft>
                <a:tabLst>
                  <a:tab pos="366713" algn="r"/>
                </a:tabLst>
                <a:defRPr/>
              </a:pPr>
              <a:r>
                <a:rPr lang="en-GB" sz="800" b="0">
                  <a:solidFill>
                    <a:schemeClr val="tx1"/>
                  </a:solidFill>
                  <a:cs typeface="+mn-cs"/>
                </a:rPr>
                <a:t>	*	Footnote</a:t>
              </a:r>
            </a:p>
            <a:p>
              <a:pPr marL="420688" indent="-420688" defTabSz="839788" eaLnBrk="0" hangingPunct="0">
                <a:tabLst>
                  <a:tab pos="366713" algn="r"/>
                </a:tabLst>
                <a:defRPr/>
              </a:pPr>
              <a:r>
                <a:rPr lang="en-GB" sz="800" b="0">
                  <a:solidFill>
                    <a:schemeClr val="tx1"/>
                  </a:solidFill>
                  <a:cs typeface="+mn-cs"/>
                </a:rPr>
                <a:t>	Source:	Sources</a:t>
              </a:r>
            </a:p>
          </p:txBody>
        </p:sp>
      </p:grpSp>
      <p:pic>
        <p:nvPicPr>
          <p:cNvPr id="7173" name="Picture 9" descr="ISAF LogoPP"/>
          <p:cNvPicPr>
            <a:picLocks noChangeAspect="1" noChangeArrowheads="1"/>
          </p:cNvPicPr>
          <p:nvPr/>
        </p:nvPicPr>
        <p:blipFill>
          <a:blip r:embed="rId16" cstate="print"/>
          <a:srcRect/>
          <a:stretch>
            <a:fillRect/>
          </a:stretch>
        </p:blipFill>
        <p:spPr bwMode="auto">
          <a:xfrm>
            <a:off x="7681913" y="5741988"/>
            <a:ext cx="730250" cy="936625"/>
          </a:xfrm>
          <a:prstGeom prst="rect">
            <a:avLst/>
          </a:prstGeom>
          <a:noFill/>
          <a:ln w="9525">
            <a:noFill/>
            <a:miter lim="800000"/>
            <a:headEnd/>
            <a:tailEnd/>
          </a:ln>
        </p:spPr>
      </p:pic>
      <p:sp>
        <p:nvSpPr>
          <p:cNvPr id="173066" name="Text Box 10"/>
          <p:cNvSpPr txBox="1">
            <a:spLocks noChangeArrowheads="1"/>
          </p:cNvSpPr>
          <p:nvPr/>
        </p:nvSpPr>
        <p:spPr bwMode="auto">
          <a:xfrm>
            <a:off x="179388" y="6237288"/>
            <a:ext cx="8785225" cy="212725"/>
          </a:xfrm>
          <a:prstGeom prst="rect">
            <a:avLst/>
          </a:prstGeom>
          <a:noFill/>
          <a:ln w="9525" algn="ctr">
            <a:noFill/>
            <a:miter lim="800000"/>
            <a:headEnd/>
            <a:tailEnd/>
          </a:ln>
          <a:effectLst/>
        </p:spPr>
        <p:txBody>
          <a:bodyPr lIns="0" tIns="0" rIns="0" bIns="0">
            <a:spAutoFit/>
          </a:bodyPr>
          <a:lstStyle/>
          <a:p>
            <a:pPr defTabSz="936625" eaLnBrk="0" hangingPunct="0">
              <a:spcBef>
                <a:spcPct val="50000"/>
              </a:spcBef>
              <a:defRPr/>
            </a:pPr>
            <a:r>
              <a:rPr lang="en-GB" sz="1400" b="0">
                <a:solidFill>
                  <a:srgbClr val="002664"/>
                </a:solidFill>
                <a:cs typeface="+mn-cs"/>
              </a:rPr>
              <a:t>ISAF Race Management Manual – Part 2 – Fleet Racing – February 2006			</a:t>
            </a:r>
            <a:fld id="{94EEC391-E691-4683-B393-E81E76642275}" type="slidenum">
              <a:rPr lang="en-GB" sz="1400" b="0">
                <a:solidFill>
                  <a:srgbClr val="002664"/>
                </a:solidFill>
                <a:cs typeface="+mn-cs"/>
              </a:rPr>
              <a:pPr defTabSz="936625" eaLnBrk="0" hangingPunct="0">
                <a:spcBef>
                  <a:spcPct val="50000"/>
                </a:spcBef>
                <a:defRPr/>
              </a:pPr>
              <a:t>‹#›</a:t>
            </a:fld>
            <a:endParaRPr lang="en-GB" sz="1400" b="0">
              <a:solidFill>
                <a:srgbClr val="002664"/>
              </a:solidFill>
              <a:cs typeface="+mn-cs"/>
            </a:endParaRPr>
          </a:p>
        </p:txBody>
      </p:sp>
    </p:spTree>
  </p:cSld>
  <p:clrMap bg1="dk2" tx1="lt1" bg2="dk1" tx2="lt2" accent1="accent1" accent2="accent2" accent3="accent3" accent4="accent4" accent5="accent5" accent6="accent6" hlink="hlink" folHlink="folHlink"/>
  <p:sldLayoutIdLst>
    <p:sldLayoutId id="2147483889"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ransition/>
  <p:timing>
    <p:tnLst>
      <p:par>
        <p:cTn id="1" dur="indefinite" restart="never" nodeType="tmRoot"/>
      </p:par>
    </p:tnLst>
  </p:timing>
  <p:txStyles>
    <p:titleStyle>
      <a:lvl1pPr algn="l" defTabSz="936625" rtl="0" eaLnBrk="0" fontAlgn="base" hangingPunct="0">
        <a:spcBef>
          <a:spcPct val="0"/>
        </a:spcBef>
        <a:spcAft>
          <a:spcPct val="0"/>
        </a:spcAft>
        <a:defRPr sz="3600" b="1">
          <a:solidFill>
            <a:srgbClr val="002664"/>
          </a:solidFill>
          <a:latin typeface="+mj-lt"/>
          <a:ea typeface="+mj-ea"/>
          <a:cs typeface="+mj-cs"/>
        </a:defRPr>
      </a:lvl1pPr>
      <a:lvl2pPr algn="l" defTabSz="936625" rtl="0" eaLnBrk="0" fontAlgn="base" hangingPunct="0">
        <a:spcBef>
          <a:spcPct val="0"/>
        </a:spcBef>
        <a:spcAft>
          <a:spcPct val="0"/>
        </a:spcAft>
        <a:defRPr sz="3600" b="1">
          <a:solidFill>
            <a:srgbClr val="002664"/>
          </a:solidFill>
          <a:latin typeface="Arial" pitchFamily="34" charset="0"/>
        </a:defRPr>
      </a:lvl2pPr>
      <a:lvl3pPr algn="l" defTabSz="936625" rtl="0" eaLnBrk="0" fontAlgn="base" hangingPunct="0">
        <a:spcBef>
          <a:spcPct val="0"/>
        </a:spcBef>
        <a:spcAft>
          <a:spcPct val="0"/>
        </a:spcAft>
        <a:defRPr sz="3600" b="1">
          <a:solidFill>
            <a:srgbClr val="002664"/>
          </a:solidFill>
          <a:latin typeface="Arial" pitchFamily="34" charset="0"/>
        </a:defRPr>
      </a:lvl3pPr>
      <a:lvl4pPr algn="l" defTabSz="936625" rtl="0" eaLnBrk="0" fontAlgn="base" hangingPunct="0">
        <a:spcBef>
          <a:spcPct val="0"/>
        </a:spcBef>
        <a:spcAft>
          <a:spcPct val="0"/>
        </a:spcAft>
        <a:defRPr sz="3600" b="1">
          <a:solidFill>
            <a:srgbClr val="002664"/>
          </a:solidFill>
          <a:latin typeface="Arial" pitchFamily="34" charset="0"/>
        </a:defRPr>
      </a:lvl4pPr>
      <a:lvl5pPr algn="l" defTabSz="936625" rtl="0" eaLnBrk="0" fontAlgn="base" hangingPunct="0">
        <a:spcBef>
          <a:spcPct val="0"/>
        </a:spcBef>
        <a:spcAft>
          <a:spcPct val="0"/>
        </a:spcAft>
        <a:defRPr sz="3600" b="1">
          <a:solidFill>
            <a:srgbClr val="002664"/>
          </a:solidFill>
          <a:latin typeface="Arial" pitchFamily="34" charset="0"/>
        </a:defRPr>
      </a:lvl5pPr>
      <a:lvl6pPr marL="457200" algn="l" defTabSz="936625" rtl="0" eaLnBrk="0" fontAlgn="base" hangingPunct="0">
        <a:spcBef>
          <a:spcPct val="0"/>
        </a:spcBef>
        <a:spcAft>
          <a:spcPct val="0"/>
        </a:spcAft>
        <a:defRPr sz="3600" b="1">
          <a:solidFill>
            <a:srgbClr val="002664"/>
          </a:solidFill>
          <a:latin typeface="Arial" pitchFamily="34" charset="0"/>
        </a:defRPr>
      </a:lvl6pPr>
      <a:lvl7pPr marL="914400" algn="l" defTabSz="936625" rtl="0" eaLnBrk="0" fontAlgn="base" hangingPunct="0">
        <a:spcBef>
          <a:spcPct val="0"/>
        </a:spcBef>
        <a:spcAft>
          <a:spcPct val="0"/>
        </a:spcAft>
        <a:defRPr sz="3600" b="1">
          <a:solidFill>
            <a:srgbClr val="002664"/>
          </a:solidFill>
          <a:latin typeface="Arial" pitchFamily="34" charset="0"/>
        </a:defRPr>
      </a:lvl7pPr>
      <a:lvl8pPr marL="1371600" algn="l" defTabSz="936625" rtl="0" eaLnBrk="0" fontAlgn="base" hangingPunct="0">
        <a:spcBef>
          <a:spcPct val="0"/>
        </a:spcBef>
        <a:spcAft>
          <a:spcPct val="0"/>
        </a:spcAft>
        <a:defRPr sz="3600" b="1">
          <a:solidFill>
            <a:srgbClr val="002664"/>
          </a:solidFill>
          <a:latin typeface="Arial" pitchFamily="34" charset="0"/>
        </a:defRPr>
      </a:lvl8pPr>
      <a:lvl9pPr marL="1828800" algn="l" defTabSz="936625" rtl="0" eaLnBrk="0" fontAlgn="base" hangingPunct="0">
        <a:spcBef>
          <a:spcPct val="0"/>
        </a:spcBef>
        <a:spcAft>
          <a:spcPct val="0"/>
        </a:spcAft>
        <a:defRPr sz="3600" b="1">
          <a:solidFill>
            <a:srgbClr val="002664"/>
          </a:solidFill>
          <a:latin typeface="Arial" pitchFamily="34" charset="0"/>
        </a:defRPr>
      </a:lvl9pPr>
    </p:titleStyle>
    <p:bodyStyle>
      <a:lvl1pPr marL="342900" indent="-342900" algn="l" defTabSz="936625" rtl="0" eaLnBrk="0" fontAlgn="base" hangingPunct="0">
        <a:spcBef>
          <a:spcPct val="0"/>
        </a:spcBef>
        <a:spcAft>
          <a:spcPct val="40000"/>
        </a:spcAft>
        <a:defRPr sz="3600" b="1">
          <a:solidFill>
            <a:srgbClr val="002664"/>
          </a:solidFill>
          <a:latin typeface="+mn-lt"/>
          <a:ea typeface="+mn-ea"/>
          <a:cs typeface="+mn-cs"/>
        </a:defRPr>
      </a:lvl1pPr>
      <a:lvl2pPr marL="355600" indent="-354013" algn="l" defTabSz="936625" rtl="0" eaLnBrk="0" fontAlgn="base" hangingPunct="0">
        <a:spcBef>
          <a:spcPct val="0"/>
        </a:spcBef>
        <a:spcAft>
          <a:spcPct val="20000"/>
        </a:spcAft>
        <a:buChar char="•"/>
        <a:defRPr sz="3200" b="1">
          <a:solidFill>
            <a:srgbClr val="002664"/>
          </a:solidFill>
          <a:latin typeface="+mn-lt"/>
        </a:defRPr>
      </a:lvl2pPr>
      <a:lvl3pPr marL="901700" indent="-366713" algn="l" defTabSz="936625" rtl="0" eaLnBrk="0" fontAlgn="base" hangingPunct="0">
        <a:spcBef>
          <a:spcPct val="0"/>
        </a:spcBef>
        <a:spcAft>
          <a:spcPct val="0"/>
        </a:spcAft>
        <a:buChar char="–"/>
        <a:defRPr sz="2800" b="1">
          <a:solidFill>
            <a:srgbClr val="002664"/>
          </a:solidFill>
          <a:latin typeface="+mn-lt"/>
        </a:defRPr>
      </a:lvl3pPr>
      <a:lvl4pPr marL="1536700" indent="-277813" algn="l" defTabSz="936625" rtl="0" eaLnBrk="0" fontAlgn="base" hangingPunct="0">
        <a:spcBef>
          <a:spcPct val="0"/>
        </a:spcBef>
        <a:spcAft>
          <a:spcPct val="0"/>
        </a:spcAft>
        <a:buChar char="·"/>
        <a:defRPr sz="2000" b="1">
          <a:solidFill>
            <a:schemeClr val="tx1"/>
          </a:solidFill>
          <a:latin typeface="+mn-lt"/>
        </a:defRPr>
      </a:lvl4pPr>
      <a:lvl5pPr marL="1730375" indent="-14288" algn="l" defTabSz="936625" rtl="0" eaLnBrk="0" fontAlgn="base" hangingPunct="0">
        <a:spcBef>
          <a:spcPct val="0"/>
        </a:spcBef>
        <a:spcAft>
          <a:spcPct val="0"/>
        </a:spcAft>
        <a:defRPr sz="2000" b="1">
          <a:solidFill>
            <a:schemeClr val="tx1"/>
          </a:solidFill>
          <a:latin typeface="+mn-lt"/>
        </a:defRPr>
      </a:lvl5pPr>
      <a:lvl6pPr marL="2187575" indent="-14288" algn="l" defTabSz="936625" rtl="0" eaLnBrk="0" fontAlgn="base" hangingPunct="0">
        <a:spcBef>
          <a:spcPct val="0"/>
        </a:spcBef>
        <a:spcAft>
          <a:spcPct val="0"/>
        </a:spcAft>
        <a:defRPr sz="2000" b="1">
          <a:solidFill>
            <a:schemeClr val="tx1"/>
          </a:solidFill>
          <a:latin typeface="+mn-lt"/>
        </a:defRPr>
      </a:lvl6pPr>
      <a:lvl7pPr marL="2644775" indent="-14288" algn="l" defTabSz="936625" rtl="0" eaLnBrk="0" fontAlgn="base" hangingPunct="0">
        <a:spcBef>
          <a:spcPct val="0"/>
        </a:spcBef>
        <a:spcAft>
          <a:spcPct val="0"/>
        </a:spcAft>
        <a:defRPr sz="2000" b="1">
          <a:solidFill>
            <a:schemeClr val="tx1"/>
          </a:solidFill>
          <a:latin typeface="+mn-lt"/>
        </a:defRPr>
      </a:lvl7pPr>
      <a:lvl8pPr marL="3101975" indent="-14288" algn="l" defTabSz="936625" rtl="0" eaLnBrk="0" fontAlgn="base" hangingPunct="0">
        <a:spcBef>
          <a:spcPct val="0"/>
        </a:spcBef>
        <a:spcAft>
          <a:spcPct val="0"/>
        </a:spcAft>
        <a:defRPr sz="2000" b="1">
          <a:solidFill>
            <a:schemeClr val="tx1"/>
          </a:solidFill>
          <a:latin typeface="+mn-lt"/>
        </a:defRPr>
      </a:lvl8pPr>
      <a:lvl9pPr marL="3559175" indent="-14288" algn="l" defTabSz="936625" rtl="0" eaLnBrk="0" fontAlgn="base" hangingPunct="0">
        <a:spcBef>
          <a:spcPct val="0"/>
        </a:spcBef>
        <a:spcAft>
          <a:spcPct val="0"/>
        </a:spcAft>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368300" y="5995988"/>
            <a:ext cx="8410575" cy="638175"/>
          </a:xfrm>
          <a:prstGeom prst="rect">
            <a:avLst/>
          </a:prstGeom>
          <a:noFill/>
          <a:ln w="9525" algn="ctr">
            <a:noFill/>
            <a:miter lim="800000"/>
            <a:headEnd/>
            <a:tailEnd/>
          </a:ln>
          <a:effectLst/>
        </p:spPr>
        <p:txBody>
          <a:bodyPr lIns="0" tIns="0" rIns="0" bIns="0">
            <a:spAutoFit/>
          </a:bodyPr>
          <a:lstStyle/>
          <a:p>
            <a:pPr defTabSz="936625" eaLnBrk="0" hangingPunct="0">
              <a:defRPr/>
            </a:pPr>
            <a:r>
              <a:rPr lang="en-GB" sz="900" b="0">
                <a:solidFill>
                  <a:srgbClr val="001D61"/>
                </a:solidFill>
                <a:cs typeface="+mn-cs"/>
              </a:rPr>
              <a:t>This document is solely for the use by the International Sailing Federation.  No part of it may be circulated, quoted, or reproduced for further distribution without prior written approval from the International Sailing Federation.  This material is for presentation purposes only and is not a complete record of any discussion.</a:t>
            </a:r>
          </a:p>
          <a:p>
            <a:pPr defTabSz="936625" eaLnBrk="0" hangingPunct="0">
              <a:defRPr/>
            </a:pPr>
            <a:endParaRPr lang="en-GB" sz="600" b="0">
              <a:solidFill>
                <a:srgbClr val="001D61"/>
              </a:solidFill>
              <a:cs typeface="+mn-cs"/>
            </a:endParaRPr>
          </a:p>
          <a:p>
            <a:pPr defTabSz="936625" eaLnBrk="0" hangingPunct="0">
              <a:defRPr/>
            </a:pPr>
            <a:r>
              <a:rPr lang="en-GB" sz="900" b="0">
                <a:solidFill>
                  <a:srgbClr val="001D61"/>
                </a:solidFill>
                <a:cs typeface="+mn-cs"/>
              </a:rPr>
              <a:t>Ariadne House, Town Quay, Southampton, Hampshire SO14 2AQ, UK	Tel: + 44 (0)23 80 635111	Email secretariat@isaf.co.uk	www.sailing.org</a:t>
            </a:r>
          </a:p>
          <a:p>
            <a:pPr defTabSz="936625" eaLnBrk="0" hangingPunct="0">
              <a:defRPr/>
            </a:pPr>
            <a:endParaRPr lang="en-GB" sz="900" b="0">
              <a:solidFill>
                <a:srgbClr val="001D61"/>
              </a:solidFill>
              <a:cs typeface="+mn-cs"/>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7.wmf"/></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wmf"/></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wmf"/></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8.png"/><Relationship Id="rId4" Type="http://schemas.openxmlformats.org/officeDocument/2006/relationships/oleObject" Target="../embeddings/oleObject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4925" y="3284538"/>
            <a:ext cx="9109075" cy="2954337"/>
          </a:xfrm>
          <a:prstGeom prst="rect">
            <a:avLst/>
          </a:prstGeom>
          <a:noFill/>
          <a:ln w="9525">
            <a:noFill/>
            <a:miter lim="800000"/>
            <a:headEnd/>
            <a:tailEnd/>
          </a:ln>
        </p:spPr>
        <p:txBody>
          <a:bodyPr>
            <a:spAutoFit/>
          </a:bodyPr>
          <a:lstStyle/>
          <a:p>
            <a:pPr algn="ctr">
              <a:spcBef>
                <a:spcPct val="50000"/>
              </a:spcBef>
            </a:pPr>
            <a:r>
              <a:rPr lang="ru-RU" sz="2800" dirty="0">
                <a:solidFill>
                  <a:srgbClr val="002664"/>
                </a:solidFill>
              </a:rPr>
              <a:t>Руководство по проведению соревнований</a:t>
            </a:r>
          </a:p>
          <a:p>
            <a:pPr algn="ctr">
              <a:spcBef>
                <a:spcPct val="50000"/>
              </a:spcBef>
            </a:pPr>
            <a:r>
              <a:rPr lang="ru-RU" sz="2800" dirty="0">
                <a:solidFill>
                  <a:srgbClr val="002664"/>
                </a:solidFill>
              </a:rPr>
              <a:t>Часть 2</a:t>
            </a:r>
            <a:endParaRPr lang="en-GB" sz="2600" dirty="0">
              <a:solidFill>
                <a:srgbClr val="002664"/>
              </a:solidFill>
            </a:endParaRPr>
          </a:p>
          <a:p>
            <a:pPr algn="ctr">
              <a:lnSpc>
                <a:spcPct val="90000"/>
              </a:lnSpc>
              <a:spcBef>
                <a:spcPct val="50000"/>
              </a:spcBef>
            </a:pPr>
            <a:r>
              <a:rPr lang="ru-RU" sz="2800" b="0" dirty="0">
                <a:solidFill>
                  <a:schemeClr val="tx1"/>
                </a:solidFill>
              </a:rPr>
              <a:t>Гонки флота</a:t>
            </a:r>
            <a:endParaRPr lang="en-US" sz="2800" b="0" dirty="0">
              <a:solidFill>
                <a:schemeClr val="tx1"/>
              </a:solidFill>
            </a:endParaRPr>
          </a:p>
          <a:p>
            <a:pPr algn="ctr">
              <a:lnSpc>
                <a:spcPct val="90000"/>
              </a:lnSpc>
              <a:spcBef>
                <a:spcPct val="50000"/>
              </a:spcBef>
            </a:pPr>
            <a:r>
              <a:rPr lang="pl-PL" sz="1600" dirty="0">
                <a:solidFill>
                  <a:schemeClr val="tx1"/>
                </a:solidFill>
              </a:rPr>
              <a:t>4</a:t>
            </a:r>
            <a:r>
              <a:rPr lang="ru-RU" sz="1600" dirty="0">
                <a:solidFill>
                  <a:schemeClr val="tx1"/>
                </a:solidFill>
              </a:rPr>
              <a:t>-е издание</a:t>
            </a:r>
            <a:endParaRPr lang="en-GB" sz="1600" dirty="0">
              <a:solidFill>
                <a:schemeClr val="tx1"/>
              </a:solidFill>
            </a:endParaRPr>
          </a:p>
          <a:p>
            <a:pPr algn="ctr">
              <a:lnSpc>
                <a:spcPct val="60000"/>
              </a:lnSpc>
              <a:spcBef>
                <a:spcPct val="50000"/>
              </a:spcBef>
            </a:pPr>
            <a:r>
              <a:rPr lang="ru-RU" sz="1600" dirty="0">
                <a:solidFill>
                  <a:schemeClr val="tx1"/>
                </a:solidFill>
              </a:rPr>
              <a:t>Февраль</a:t>
            </a:r>
            <a:r>
              <a:rPr lang="pl-PL" sz="1600" dirty="0">
                <a:solidFill>
                  <a:schemeClr val="tx1"/>
                </a:solidFill>
              </a:rPr>
              <a:t> </a:t>
            </a:r>
            <a:r>
              <a:rPr lang="en-GB" sz="1600" dirty="0">
                <a:solidFill>
                  <a:schemeClr val="tx1"/>
                </a:solidFill>
              </a:rPr>
              <a:t>2006</a:t>
            </a:r>
          </a:p>
          <a:p>
            <a:pPr algn="ctr">
              <a:lnSpc>
                <a:spcPct val="60000"/>
              </a:lnSpc>
              <a:spcBef>
                <a:spcPct val="50000"/>
              </a:spcBef>
            </a:pPr>
            <a:r>
              <a:rPr lang="ru-RU" sz="1600" dirty="0">
                <a:solidFill>
                  <a:schemeClr val="tx1"/>
                </a:solidFill>
              </a:rPr>
              <a:t>С учетом изменений ППГ </a:t>
            </a:r>
            <a:r>
              <a:rPr lang="en-GB" sz="1600" dirty="0">
                <a:solidFill>
                  <a:schemeClr val="tx1"/>
                </a:solidFill>
              </a:rPr>
              <a:t>2009-2012</a:t>
            </a:r>
          </a:p>
          <a:p>
            <a:pPr algn="ctr">
              <a:lnSpc>
                <a:spcPct val="90000"/>
              </a:lnSpc>
              <a:spcBef>
                <a:spcPct val="30000"/>
              </a:spcBef>
            </a:pPr>
            <a:endParaRPr lang="en-GB" sz="1600" b="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daty 3"/>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r>
              <a:rPr lang="en-GB" sz="1400" b="0">
                <a:solidFill>
                  <a:schemeClr val="tx1"/>
                </a:solidFill>
              </a:rPr>
              <a:t>February 2006</a:t>
            </a:r>
          </a:p>
        </p:txBody>
      </p:sp>
      <p:sp>
        <p:nvSpPr>
          <p:cNvPr id="19459" name="Symbol zastępczy stopki 4"/>
          <p:cNvSpPr>
            <a:spLocks noGrp="1"/>
          </p:cNvSpPr>
          <p:nvPr>
            <p:ph type="ftr" sz="quarter" idx="4294967295"/>
          </p:nvPr>
        </p:nvSpPr>
        <p:spPr bwMode="auto">
          <a:xfrm>
            <a:off x="3124200" y="6400800"/>
            <a:ext cx="2895600" cy="304800"/>
          </a:xfrm>
          <a:prstGeom prst="rect">
            <a:avLst/>
          </a:prstGeom>
          <a:noFill/>
          <a:ln>
            <a:miter lim="800000"/>
            <a:headEnd/>
            <a:tailEnd/>
          </a:ln>
        </p:spPr>
        <p:txBody>
          <a:bodyPr/>
          <a:lstStyle/>
          <a:p>
            <a:pPr algn="ctr"/>
            <a:r>
              <a:rPr lang="en-GB" sz="1400" b="0">
                <a:solidFill>
                  <a:schemeClr val="tx1"/>
                </a:solidFill>
              </a:rPr>
              <a:t>ISAF</a:t>
            </a:r>
          </a:p>
        </p:txBody>
      </p:sp>
      <p:sp>
        <p:nvSpPr>
          <p:cNvPr id="19460" name="Symbol zastępczy numeru slajdu 5"/>
          <p:cNvSpPr>
            <a:spLocks noGrp="1"/>
          </p:cNvSpPr>
          <p:nvPr>
            <p:ph type="sldNum" sz="quarter" idx="4294967295"/>
          </p:nvPr>
        </p:nvSpPr>
        <p:spPr bwMode="auto">
          <a:xfrm>
            <a:off x="6553200" y="6400800"/>
            <a:ext cx="1905000" cy="304800"/>
          </a:xfrm>
          <a:prstGeom prst="rect">
            <a:avLst/>
          </a:prstGeom>
          <a:noFill/>
          <a:ln>
            <a:miter lim="800000"/>
            <a:headEnd/>
            <a:tailEnd/>
          </a:ln>
        </p:spPr>
        <p:txBody>
          <a:bodyPr/>
          <a:lstStyle/>
          <a:p>
            <a:pPr algn="r"/>
            <a:fld id="{13DD8080-4010-4B08-BA20-C08D4699FF50}" type="slidenum">
              <a:rPr lang="en-GB" sz="1400" b="0">
                <a:solidFill>
                  <a:schemeClr val="tx1"/>
                </a:solidFill>
              </a:rPr>
              <a:pPr algn="r"/>
              <a:t>10</a:t>
            </a:fld>
            <a:endParaRPr lang="en-GB" sz="1400" b="0">
              <a:solidFill>
                <a:schemeClr val="tx1"/>
              </a:solidFill>
            </a:endParaRPr>
          </a:p>
        </p:txBody>
      </p:sp>
      <p:sp>
        <p:nvSpPr>
          <p:cNvPr id="19461"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Сила ветра</a:t>
            </a:r>
            <a:endParaRPr lang="en-GB" smtClean="0"/>
          </a:p>
        </p:txBody>
      </p:sp>
      <p:sp>
        <p:nvSpPr>
          <p:cNvPr id="19462" name="Rectangle 3"/>
          <p:cNvSpPr>
            <a:spLocks noGrp="1" noChangeArrowheads="1"/>
          </p:cNvSpPr>
          <p:nvPr>
            <p:ph type="body" idx="4294967295"/>
          </p:nvPr>
        </p:nvSpPr>
        <p:spPr>
          <a:xfrm>
            <a:off x="254000" y="1052513"/>
            <a:ext cx="8613775" cy="4167187"/>
          </a:xfrm>
        </p:spPr>
        <p:txBody>
          <a:bodyPr lIns="91440" tIns="45720" rIns="91440" bIns="45720"/>
          <a:lstStyle/>
          <a:p>
            <a:pPr marL="0" indent="0" eaLnBrk="1" hangingPunct="1">
              <a:defRPr/>
            </a:pPr>
            <a:endParaRPr lang="en-GB" dirty="0" smtClean="0"/>
          </a:p>
          <a:p>
            <a:pPr lvl="1" eaLnBrk="1" hangingPunct="1">
              <a:defRPr/>
            </a:pPr>
            <a:r>
              <a:rPr lang="ru-RU" dirty="0" smtClean="0"/>
              <a:t>Определение силы ветра</a:t>
            </a:r>
            <a:endParaRPr lang="pl-PL" dirty="0" smtClean="0"/>
          </a:p>
          <a:p>
            <a:pPr marL="622300" indent="0">
              <a:spcAft>
                <a:spcPct val="0"/>
              </a:spcAft>
              <a:defRPr/>
            </a:pPr>
            <a:r>
              <a:rPr lang="ru-RU" sz="2800" dirty="0" smtClean="0"/>
              <a:t>– Анемометры</a:t>
            </a:r>
          </a:p>
          <a:p>
            <a:pPr marL="622300" indent="0">
              <a:spcAft>
                <a:spcPct val="0"/>
              </a:spcAft>
              <a:defRPr/>
            </a:pPr>
            <a:r>
              <a:rPr lang="ru-RU" sz="2800" dirty="0" smtClean="0"/>
              <a:t>– Наименьшая сила ветра</a:t>
            </a:r>
          </a:p>
          <a:p>
            <a:pPr marL="622300" indent="0">
              <a:spcAft>
                <a:spcPct val="0"/>
              </a:spcAft>
              <a:defRPr/>
            </a:pPr>
            <a:r>
              <a:rPr lang="ru-RU" sz="2800" dirty="0" smtClean="0"/>
              <a:t>– Наибольшая сила ветра</a:t>
            </a:r>
          </a:p>
          <a:p>
            <a:pPr marL="0" indent="0">
              <a:spcAft>
                <a:spcPct val="0"/>
              </a:spcAft>
              <a:defRPr/>
            </a:pPr>
            <a:endParaRPr lang="pl-PL" sz="2800" dirty="0" smtClean="0"/>
          </a:p>
          <a:p>
            <a:pPr lvl="1" eaLnBrk="1" hangingPunct="1">
              <a:spcAft>
                <a:spcPct val="0"/>
              </a:spcAft>
              <a:defRPr/>
            </a:pPr>
            <a:r>
              <a:rPr lang="ru-RU" dirty="0" smtClean="0"/>
              <a:t>Придерживайтесь опубликованного диапазона силы ветра</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daty 3"/>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r>
              <a:rPr lang="en-GB" sz="1400" b="0">
                <a:solidFill>
                  <a:schemeClr val="tx1"/>
                </a:solidFill>
              </a:rPr>
              <a:t>February 2006</a:t>
            </a:r>
          </a:p>
        </p:txBody>
      </p:sp>
      <p:sp>
        <p:nvSpPr>
          <p:cNvPr id="20483" name="Symbol zastępczy stopki 4"/>
          <p:cNvSpPr>
            <a:spLocks noGrp="1"/>
          </p:cNvSpPr>
          <p:nvPr>
            <p:ph type="ftr" sz="quarter" idx="4294967295"/>
          </p:nvPr>
        </p:nvSpPr>
        <p:spPr bwMode="auto">
          <a:xfrm>
            <a:off x="3124200" y="6400800"/>
            <a:ext cx="2895600" cy="304800"/>
          </a:xfrm>
          <a:prstGeom prst="rect">
            <a:avLst/>
          </a:prstGeom>
          <a:noFill/>
          <a:ln>
            <a:miter lim="800000"/>
            <a:headEnd/>
            <a:tailEnd/>
          </a:ln>
        </p:spPr>
        <p:txBody>
          <a:bodyPr/>
          <a:lstStyle/>
          <a:p>
            <a:pPr algn="ctr"/>
            <a:r>
              <a:rPr lang="en-GB" sz="1400" b="0">
                <a:solidFill>
                  <a:schemeClr val="tx1"/>
                </a:solidFill>
              </a:rPr>
              <a:t>ISAF</a:t>
            </a:r>
          </a:p>
        </p:txBody>
      </p:sp>
      <p:sp>
        <p:nvSpPr>
          <p:cNvPr id="20484" name="Symbol zastępczy numeru slajdu 5"/>
          <p:cNvSpPr>
            <a:spLocks noGrp="1"/>
          </p:cNvSpPr>
          <p:nvPr>
            <p:ph type="sldNum" sz="quarter" idx="4294967295"/>
          </p:nvPr>
        </p:nvSpPr>
        <p:spPr bwMode="auto">
          <a:xfrm>
            <a:off x="6553200" y="6400800"/>
            <a:ext cx="1905000" cy="304800"/>
          </a:xfrm>
          <a:prstGeom prst="rect">
            <a:avLst/>
          </a:prstGeom>
          <a:noFill/>
          <a:ln>
            <a:miter lim="800000"/>
            <a:headEnd/>
            <a:tailEnd/>
          </a:ln>
        </p:spPr>
        <p:txBody>
          <a:bodyPr/>
          <a:lstStyle/>
          <a:p>
            <a:pPr algn="r"/>
            <a:fld id="{AF223630-9B57-4B38-A68C-1564E83D636C}" type="slidenum">
              <a:rPr lang="en-GB" sz="1400" b="0">
                <a:solidFill>
                  <a:schemeClr val="tx1"/>
                </a:solidFill>
              </a:rPr>
              <a:pPr algn="r"/>
              <a:t>11</a:t>
            </a:fld>
            <a:endParaRPr lang="en-GB" sz="1400" b="0">
              <a:solidFill>
                <a:schemeClr val="tx1"/>
              </a:solidFill>
            </a:endParaRPr>
          </a:p>
        </p:txBody>
      </p:sp>
      <p:sp>
        <p:nvSpPr>
          <p:cNvPr id="20485"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Выбор подходящей дистанции</a:t>
            </a:r>
            <a:endParaRPr lang="en-GB" smtClean="0"/>
          </a:p>
        </p:txBody>
      </p:sp>
      <p:sp>
        <p:nvSpPr>
          <p:cNvPr id="20486" name="Rectangle 3"/>
          <p:cNvSpPr>
            <a:spLocks noGrp="1" noChangeArrowheads="1"/>
          </p:cNvSpPr>
          <p:nvPr>
            <p:ph type="body" idx="4294967295"/>
          </p:nvPr>
        </p:nvSpPr>
        <p:spPr>
          <a:xfrm>
            <a:off x="254000" y="1052513"/>
            <a:ext cx="8613775" cy="3452812"/>
          </a:xfrm>
        </p:spPr>
        <p:txBody>
          <a:bodyPr lIns="91440" tIns="45720" rIns="91440" bIns="45720"/>
          <a:lstStyle/>
          <a:p>
            <a:pPr marL="0" indent="0" eaLnBrk="1" hangingPunct="1"/>
            <a:r>
              <a:rPr lang="ru-RU" smtClean="0"/>
              <a:t>Форма дистанции</a:t>
            </a:r>
            <a:endParaRPr lang="en-GB" smtClean="0"/>
          </a:p>
          <a:p>
            <a:pPr marL="0" indent="0">
              <a:spcAft>
                <a:spcPct val="0"/>
              </a:spcAft>
            </a:pPr>
            <a:r>
              <a:rPr lang="ru-RU" sz="2800" smtClean="0"/>
              <a:t>– Треугольник и лавировка-полный курс</a:t>
            </a:r>
          </a:p>
          <a:p>
            <a:pPr marL="0" indent="0">
              <a:spcAft>
                <a:spcPct val="0"/>
              </a:spcAft>
            </a:pPr>
            <a:r>
              <a:rPr lang="ru-RU" sz="2800" smtClean="0"/>
              <a:t>– Лавировка-полный курс</a:t>
            </a:r>
          </a:p>
          <a:p>
            <a:pPr marL="0" indent="0">
              <a:spcAft>
                <a:spcPct val="0"/>
              </a:spcAft>
            </a:pPr>
            <a:r>
              <a:rPr lang="ru-RU" sz="2800" smtClean="0"/>
              <a:t>– Трапециевидная дистанция</a:t>
            </a:r>
          </a:p>
          <a:p>
            <a:pPr marL="0" indent="0">
              <a:spcAft>
                <a:spcPct val="0"/>
              </a:spcAft>
            </a:pPr>
            <a:endParaRPr lang="en-GB" sz="2800" smtClean="0"/>
          </a:p>
          <a:p>
            <a:pPr marL="0" indent="0">
              <a:spcAft>
                <a:spcPct val="0"/>
              </a:spcAft>
            </a:pPr>
            <a:r>
              <a:rPr lang="ru-RU" sz="2800" smtClean="0"/>
              <a:t>– Ворота</a:t>
            </a:r>
          </a:p>
          <a:p>
            <a:pPr marL="0" indent="0">
              <a:spcAft>
                <a:spcPct val="0"/>
              </a:spcAft>
            </a:pPr>
            <a:r>
              <a:rPr lang="ru-RU" sz="2800" smtClean="0"/>
              <a:t>– Оттяжные знаки</a:t>
            </a:r>
            <a:endParaRPr lang="en-GB"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Ширина ворот</a:t>
            </a:r>
            <a:endParaRPr lang="en-GB" smtClean="0"/>
          </a:p>
        </p:txBody>
      </p:sp>
      <p:sp>
        <p:nvSpPr>
          <p:cNvPr id="21507" name="Rectangle 3"/>
          <p:cNvSpPr>
            <a:spLocks noGrp="1" noChangeArrowheads="1"/>
          </p:cNvSpPr>
          <p:nvPr>
            <p:ph type="body" idx="4294967295"/>
          </p:nvPr>
        </p:nvSpPr>
        <p:spPr>
          <a:xfrm>
            <a:off x="277813" y="957263"/>
            <a:ext cx="8613775" cy="2884487"/>
          </a:xfrm>
        </p:spPr>
        <p:txBody>
          <a:bodyPr lIns="91440" tIns="45720" rIns="91440" bIns="45720"/>
          <a:lstStyle/>
          <a:p>
            <a:pPr lvl="1" eaLnBrk="1" hangingPunct="1">
              <a:buFontTx/>
              <a:buNone/>
            </a:pPr>
            <a:r>
              <a:rPr lang="ru-RU" smtClean="0"/>
              <a:t>Зависит от </a:t>
            </a:r>
          </a:p>
          <a:p>
            <a:pPr marL="0" indent="0">
              <a:spcAft>
                <a:spcPts val="600"/>
              </a:spcAft>
            </a:pPr>
            <a:r>
              <a:rPr lang="ru-RU" sz="3200" smtClean="0"/>
              <a:t>- размера флота</a:t>
            </a:r>
          </a:p>
          <a:p>
            <a:pPr marL="0" indent="0">
              <a:spcAft>
                <a:spcPts val="600"/>
              </a:spcAft>
            </a:pPr>
            <a:r>
              <a:rPr lang="ru-RU" sz="3200" smtClean="0"/>
              <a:t>- скорости яхт</a:t>
            </a:r>
          </a:p>
          <a:p>
            <a:pPr marL="0" indent="0">
              <a:spcAft>
                <a:spcPts val="600"/>
              </a:spcAft>
            </a:pPr>
            <a:r>
              <a:rPr lang="ru-RU" sz="3200" smtClean="0"/>
              <a:t>- состояния моря</a:t>
            </a:r>
          </a:p>
          <a:p>
            <a:pPr marL="0" indent="0">
              <a:spcAft>
                <a:spcPts val="600"/>
              </a:spcAft>
            </a:pPr>
            <a:r>
              <a:rPr lang="ru-RU" sz="3200" smtClean="0"/>
              <a:t>- глубины и типа дна</a:t>
            </a:r>
            <a:endParaRPr lang="en-GB" sz="3200" smtClean="0"/>
          </a:p>
        </p:txBody>
      </p:sp>
      <p:graphicFrame>
        <p:nvGraphicFramePr>
          <p:cNvPr id="160927" name="Group 159"/>
          <p:cNvGraphicFramePr>
            <a:graphicFrameLocks noGrp="1"/>
          </p:cNvGraphicFramePr>
          <p:nvPr/>
        </p:nvGraphicFramePr>
        <p:xfrm>
          <a:off x="971550" y="4149725"/>
          <a:ext cx="6984776" cy="1960563"/>
        </p:xfrm>
        <a:graphic>
          <a:graphicData uri="http://schemas.openxmlformats.org/drawingml/2006/table">
            <a:tbl>
              <a:tblPr/>
              <a:tblGrid>
                <a:gridCol w="4014541"/>
                <a:gridCol w="1331455"/>
                <a:gridCol w="1638780"/>
              </a:tblGrid>
              <a:tr h="47307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ru-RU" sz="2400" b="1" i="0" u="none" strike="noStrike" cap="none" normalizeH="0" baseline="0" dirty="0" smtClean="0">
                          <a:ln>
                            <a:noFill/>
                          </a:ln>
                          <a:solidFill>
                            <a:srgbClr val="002664"/>
                          </a:solidFill>
                          <a:effectLst/>
                          <a:latin typeface="Arial" pitchFamily="34" charset="0"/>
                        </a:rPr>
                        <a:t>Зона в длинах корпусов</a:t>
                      </a:r>
                      <a:endParaRPr kumimoji="0" lang="es-ES_tradnl" sz="2400" b="1" i="0" u="none" strike="noStrike" cap="none" normalizeH="0" baseline="0" dirty="0" smtClean="0">
                        <a:ln>
                          <a:noFill/>
                        </a:ln>
                        <a:solidFill>
                          <a:srgbClr val="002664"/>
                        </a:solidFill>
                        <a:effectLst/>
                        <a:latin typeface="Arial" pitchFamily="34" charset="0"/>
                      </a:endParaRP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Min</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Max</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469900">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3 (</a:t>
                      </a:r>
                      <a:r>
                        <a:rPr kumimoji="0" lang="ru-RU" sz="2400" b="1" i="0" u="none" strike="noStrike" cap="none" normalizeH="0" baseline="0" dirty="0" smtClean="0">
                          <a:ln>
                            <a:noFill/>
                          </a:ln>
                          <a:solidFill>
                            <a:srgbClr val="002664"/>
                          </a:solidFill>
                          <a:effectLst/>
                          <a:latin typeface="Arial" pitchFamily="34" charset="0"/>
                        </a:rPr>
                        <a:t>по умолчанию</a:t>
                      </a:r>
                      <a:r>
                        <a:rPr kumimoji="0" lang="es-ES_tradnl" sz="2400" b="1" i="0" u="none" strike="noStrike" cap="none" normalizeH="0" baseline="0" dirty="0" smtClean="0">
                          <a:ln>
                            <a:noFill/>
                          </a:ln>
                          <a:solidFill>
                            <a:srgbClr val="002664"/>
                          </a:solidFill>
                          <a:effectLst/>
                          <a:latin typeface="Arial" pitchFamily="34" charset="0"/>
                        </a:rPr>
                        <a:t>)</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7</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9 - 10</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46037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2</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5</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7 - 8</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57213">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4</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9</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11 - 12</a:t>
                      </a:r>
                    </a:p>
                  </a:txBody>
                  <a:tcPr anchor="ct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3838" y="20638"/>
            <a:ext cx="8643937" cy="1076325"/>
          </a:xfrm>
        </p:spPr>
        <p:txBody>
          <a:bodyPr lIns="91440" tIns="45720" rIns="91440" bIns="45720"/>
          <a:lstStyle/>
          <a:p>
            <a:pPr algn="ctr"/>
            <a:r>
              <a:rPr lang="ru-RU" sz="3200" smtClean="0"/>
              <a:t>Дистанция </a:t>
            </a:r>
            <a:br>
              <a:rPr lang="ru-RU" sz="3200" smtClean="0"/>
            </a:br>
            <a:r>
              <a:rPr lang="ru-RU" sz="3200" smtClean="0"/>
              <a:t>лавировка – полный курс </a:t>
            </a:r>
            <a:r>
              <a:rPr lang="ru-RU" sz="3200" smtClean="0">
                <a:latin typeface="Calibri" pitchFamily="34" charset="0"/>
              </a:rPr>
              <a:t>– </a:t>
            </a:r>
            <a:r>
              <a:rPr lang="ru-RU" sz="3200" smtClean="0"/>
              <a:t>треугольник</a:t>
            </a:r>
            <a:endParaRPr lang="en-GB" sz="3200" smtClean="0"/>
          </a:p>
        </p:txBody>
      </p:sp>
      <p:sp>
        <p:nvSpPr>
          <p:cNvPr id="22531" name="Rectangle 3"/>
          <p:cNvSpPr>
            <a:spLocks noGrp="1" noChangeArrowheads="1"/>
          </p:cNvSpPr>
          <p:nvPr>
            <p:ph type="body" idx="4294967295"/>
          </p:nvPr>
        </p:nvSpPr>
        <p:spPr>
          <a:xfrm>
            <a:off x="3886200" y="1066800"/>
            <a:ext cx="5006975" cy="4413250"/>
          </a:xfrm>
        </p:spPr>
        <p:txBody>
          <a:bodyPr lIns="91440" tIns="45720" rIns="91440" bIns="45720"/>
          <a:lstStyle/>
          <a:p>
            <a:pPr marL="0" indent="0">
              <a:spcAft>
                <a:spcPct val="0"/>
              </a:spcAft>
              <a:buFontTx/>
              <a:buChar char="•"/>
            </a:pPr>
            <a:r>
              <a:rPr lang="ru-RU" sz="3200" dirty="0" smtClean="0"/>
              <a:t> </a:t>
            </a:r>
            <a:r>
              <a:rPr lang="ru-RU" sz="2800" dirty="0" smtClean="0"/>
              <a:t>Углы между направлениями на знаки могут составлять</a:t>
            </a:r>
            <a:r>
              <a:rPr lang="en-GB" dirty="0" smtClean="0"/>
              <a:t>;</a:t>
            </a:r>
          </a:p>
          <a:p>
            <a:pPr lvl="2" eaLnBrk="1" hangingPunct="1">
              <a:lnSpc>
                <a:spcPct val="90000"/>
              </a:lnSpc>
            </a:pPr>
            <a:r>
              <a:rPr lang="en-GB" dirty="0" smtClean="0"/>
              <a:t>60</a:t>
            </a:r>
            <a:r>
              <a:rPr lang="en-GB" baseline="30000" dirty="0" smtClean="0"/>
              <a:t>0</a:t>
            </a:r>
          </a:p>
          <a:p>
            <a:pPr lvl="2" eaLnBrk="1" hangingPunct="1">
              <a:lnSpc>
                <a:spcPct val="90000"/>
              </a:lnSpc>
            </a:pPr>
            <a:r>
              <a:rPr lang="en-GB" dirty="0" smtClean="0"/>
              <a:t>45</a:t>
            </a:r>
            <a:r>
              <a:rPr lang="en-GB" baseline="30000" dirty="0" smtClean="0"/>
              <a:t>0</a:t>
            </a:r>
            <a:r>
              <a:rPr lang="en-GB" dirty="0" smtClean="0"/>
              <a:t> (90</a:t>
            </a:r>
            <a:r>
              <a:rPr lang="en-GB" baseline="30000" dirty="0" smtClean="0"/>
              <a:t>0</a:t>
            </a:r>
            <a:r>
              <a:rPr lang="en-GB" dirty="0" smtClean="0"/>
              <a:t> </a:t>
            </a:r>
            <a:r>
              <a:rPr lang="ru-RU" dirty="0" smtClean="0"/>
              <a:t>на знаке </a:t>
            </a:r>
            <a:r>
              <a:rPr lang="en-GB" dirty="0" smtClean="0"/>
              <a:t>2)</a:t>
            </a:r>
          </a:p>
          <a:p>
            <a:pPr lvl="2" eaLnBrk="1" hangingPunct="1">
              <a:lnSpc>
                <a:spcPct val="90000"/>
              </a:lnSpc>
            </a:pPr>
            <a:r>
              <a:rPr lang="en-GB" dirty="0" smtClean="0"/>
              <a:t>70</a:t>
            </a:r>
            <a:r>
              <a:rPr lang="en-GB" baseline="30000" dirty="0" smtClean="0"/>
              <a:t>0</a:t>
            </a:r>
            <a:r>
              <a:rPr lang="en-GB" dirty="0" smtClean="0"/>
              <a:t> (</a:t>
            </a:r>
            <a:r>
              <a:rPr lang="ru-RU" dirty="0" smtClean="0"/>
              <a:t>«крутой» бакштаг и «полный» бакштаг</a:t>
            </a:r>
            <a:r>
              <a:rPr lang="en-GB" dirty="0" smtClean="0"/>
              <a:t>)</a:t>
            </a:r>
          </a:p>
          <a:p>
            <a:pPr marL="0" indent="0">
              <a:spcAft>
                <a:spcPct val="0"/>
              </a:spcAft>
              <a:buFontTx/>
              <a:buChar char="•"/>
            </a:pPr>
            <a:r>
              <a:rPr lang="ru-RU" sz="2800" dirty="0" smtClean="0"/>
              <a:t> Финишная линия может быть также размещена ниже по ветру от знака 4 </a:t>
            </a:r>
            <a:endParaRPr lang="en-GB" sz="3200" dirty="0" smtClean="0"/>
          </a:p>
        </p:txBody>
      </p:sp>
      <p:sp>
        <p:nvSpPr>
          <p:cNvPr id="22533" name="Text Box 9"/>
          <p:cNvSpPr txBox="1">
            <a:spLocks noChangeArrowheads="1"/>
          </p:cNvSpPr>
          <p:nvPr/>
        </p:nvSpPr>
        <p:spPr bwMode="auto">
          <a:xfrm>
            <a:off x="2967038" y="4868863"/>
            <a:ext cx="184150" cy="457200"/>
          </a:xfrm>
          <a:prstGeom prst="rect">
            <a:avLst/>
          </a:prstGeom>
          <a:noFill/>
          <a:ln w="9525">
            <a:noFill/>
            <a:miter lim="800000"/>
            <a:headEnd/>
            <a:tailEnd/>
          </a:ln>
        </p:spPr>
        <p:txBody>
          <a:bodyPr>
            <a:spAutoFit/>
          </a:bodyPr>
          <a:lstStyle/>
          <a:p>
            <a:pPr>
              <a:spcBef>
                <a:spcPct val="50000"/>
              </a:spcBef>
            </a:pPr>
            <a:r>
              <a:rPr lang="es-ES_tradnl" sz="2400" b="0">
                <a:solidFill>
                  <a:schemeClr val="tx1"/>
                </a:solidFill>
              </a:rPr>
              <a:t>4</a:t>
            </a:r>
          </a:p>
        </p:txBody>
      </p:sp>
      <p:sp>
        <p:nvSpPr>
          <p:cNvPr id="22534" name="Text Box 10"/>
          <p:cNvSpPr txBox="1">
            <a:spLocks noChangeArrowheads="1"/>
          </p:cNvSpPr>
          <p:nvPr/>
        </p:nvSpPr>
        <p:spPr bwMode="auto">
          <a:xfrm>
            <a:off x="2843213" y="4581525"/>
            <a:ext cx="288925" cy="366713"/>
          </a:xfrm>
          <a:prstGeom prst="rect">
            <a:avLst/>
          </a:prstGeom>
          <a:solidFill>
            <a:schemeClr val="bg1"/>
          </a:solidFill>
          <a:ln w="9525">
            <a:noFill/>
            <a:miter lim="800000"/>
            <a:headEnd/>
            <a:tailEnd/>
          </a:ln>
        </p:spPr>
        <p:txBody>
          <a:bodyPr>
            <a:spAutoFit/>
          </a:bodyPr>
          <a:lstStyle/>
          <a:p>
            <a:pPr>
              <a:spcBef>
                <a:spcPct val="50000"/>
              </a:spcBef>
            </a:pPr>
            <a:r>
              <a:rPr lang="es-ES_tradnl" sz="1800" b="0">
                <a:solidFill>
                  <a:schemeClr val="tx1"/>
                </a:solidFill>
              </a:rPr>
              <a:t>4</a:t>
            </a:r>
          </a:p>
        </p:txBody>
      </p:sp>
      <p:grpSp>
        <p:nvGrpSpPr>
          <p:cNvPr id="33795" name="Group 3"/>
          <p:cNvGrpSpPr>
            <a:grpSpLocks noChangeAspect="1"/>
          </p:cNvGrpSpPr>
          <p:nvPr/>
        </p:nvGrpSpPr>
        <p:grpSpPr bwMode="auto">
          <a:xfrm>
            <a:off x="611188" y="1370013"/>
            <a:ext cx="3225801" cy="4295775"/>
            <a:chOff x="385" y="863"/>
            <a:chExt cx="2032" cy="2706"/>
          </a:xfrm>
        </p:grpSpPr>
        <p:sp>
          <p:nvSpPr>
            <p:cNvPr id="33794" name="AutoShape 2"/>
            <p:cNvSpPr>
              <a:spLocks noChangeAspect="1" noChangeArrowheads="1" noTextEdit="1"/>
            </p:cNvSpPr>
            <p:nvPr/>
          </p:nvSpPr>
          <p:spPr bwMode="auto">
            <a:xfrm>
              <a:off x="385" y="890"/>
              <a:ext cx="2032" cy="2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pic>
          <p:nvPicPr>
            <p:cNvPr id="33796" name="Picture 4"/>
            <p:cNvPicPr>
              <a:picLocks noChangeAspect="1" noChangeArrowheads="1"/>
            </p:cNvPicPr>
            <p:nvPr/>
          </p:nvPicPr>
          <p:blipFill>
            <a:blip r:embed="rId3" cstate="print"/>
            <a:srcRect/>
            <a:stretch>
              <a:fillRect/>
            </a:stretch>
          </p:blipFill>
          <p:spPr bwMode="auto">
            <a:xfrm>
              <a:off x="1538" y="3360"/>
              <a:ext cx="879" cy="192"/>
            </a:xfrm>
            <a:prstGeom prst="rect">
              <a:avLst/>
            </a:prstGeom>
            <a:noFill/>
            <a:ln w="9525">
              <a:noFill/>
              <a:miter lim="800000"/>
              <a:headEnd/>
              <a:tailEnd/>
            </a:ln>
          </p:spPr>
        </p:pic>
        <p:sp>
          <p:nvSpPr>
            <p:cNvPr id="33797" name="Freeform 5"/>
            <p:cNvSpPr>
              <a:spLocks/>
            </p:cNvSpPr>
            <p:nvPr/>
          </p:nvSpPr>
          <p:spPr bwMode="auto">
            <a:xfrm>
              <a:off x="1894" y="1373"/>
              <a:ext cx="102" cy="110"/>
            </a:xfrm>
            <a:custGeom>
              <a:avLst/>
              <a:gdLst/>
              <a:ahLst/>
              <a:cxnLst>
                <a:cxn ang="0">
                  <a:pos x="0" y="11"/>
                </a:cxn>
                <a:cxn ang="0">
                  <a:pos x="19" y="13"/>
                </a:cxn>
                <a:cxn ang="0">
                  <a:pos x="39" y="15"/>
                </a:cxn>
                <a:cxn ang="0">
                  <a:pos x="58" y="21"/>
                </a:cxn>
                <a:cxn ang="0">
                  <a:pos x="75" y="28"/>
                </a:cxn>
                <a:cxn ang="0">
                  <a:pos x="91" y="37"/>
                </a:cxn>
                <a:cxn ang="0">
                  <a:pos x="108" y="47"/>
                </a:cxn>
                <a:cxn ang="0">
                  <a:pos x="123" y="60"/>
                </a:cxn>
                <a:cxn ang="0">
                  <a:pos x="136" y="73"/>
                </a:cxn>
                <a:cxn ang="0">
                  <a:pos x="149" y="88"/>
                </a:cxn>
                <a:cxn ang="0">
                  <a:pos x="160" y="104"/>
                </a:cxn>
                <a:cxn ang="0">
                  <a:pos x="171" y="121"/>
                </a:cxn>
                <a:cxn ang="0">
                  <a:pos x="179" y="140"/>
                </a:cxn>
                <a:cxn ang="0">
                  <a:pos x="184" y="160"/>
                </a:cxn>
                <a:cxn ang="0">
                  <a:pos x="190" y="181"/>
                </a:cxn>
                <a:cxn ang="0">
                  <a:pos x="194" y="201"/>
                </a:cxn>
                <a:cxn ang="0">
                  <a:pos x="194" y="221"/>
                </a:cxn>
                <a:cxn ang="0">
                  <a:pos x="205" y="221"/>
                </a:cxn>
                <a:cxn ang="0">
                  <a:pos x="205" y="199"/>
                </a:cxn>
                <a:cxn ang="0">
                  <a:pos x="201" y="179"/>
                </a:cxn>
                <a:cxn ang="0">
                  <a:pos x="196" y="156"/>
                </a:cxn>
                <a:cxn ang="0">
                  <a:pos x="188" y="136"/>
                </a:cxn>
                <a:cxn ang="0">
                  <a:pos x="181" y="117"/>
                </a:cxn>
                <a:cxn ang="0">
                  <a:pos x="170" y="99"/>
                </a:cxn>
                <a:cxn ang="0">
                  <a:pos x="158" y="82"/>
                </a:cxn>
                <a:cxn ang="0">
                  <a:pos x="145" y="65"/>
                </a:cxn>
                <a:cxn ang="0">
                  <a:pos x="130" y="52"/>
                </a:cxn>
                <a:cxn ang="0">
                  <a:pos x="114" y="39"/>
                </a:cxn>
                <a:cxn ang="0">
                  <a:pos x="97" y="28"/>
                </a:cxn>
                <a:cxn ang="0">
                  <a:pos x="80" y="19"/>
                </a:cxn>
                <a:cxn ang="0">
                  <a:pos x="62" y="11"/>
                </a:cxn>
                <a:cxn ang="0">
                  <a:pos x="41" y="6"/>
                </a:cxn>
                <a:cxn ang="0">
                  <a:pos x="21" y="2"/>
                </a:cxn>
                <a:cxn ang="0">
                  <a:pos x="0" y="0"/>
                </a:cxn>
                <a:cxn ang="0">
                  <a:pos x="0" y="11"/>
                </a:cxn>
              </a:cxnLst>
              <a:rect l="0" t="0" r="r" b="b"/>
              <a:pathLst>
                <a:path w="205" h="221">
                  <a:moveTo>
                    <a:pt x="0" y="11"/>
                  </a:moveTo>
                  <a:lnTo>
                    <a:pt x="19" y="13"/>
                  </a:lnTo>
                  <a:lnTo>
                    <a:pt x="39" y="15"/>
                  </a:lnTo>
                  <a:lnTo>
                    <a:pt x="58" y="21"/>
                  </a:lnTo>
                  <a:lnTo>
                    <a:pt x="75" y="28"/>
                  </a:lnTo>
                  <a:lnTo>
                    <a:pt x="91" y="37"/>
                  </a:lnTo>
                  <a:lnTo>
                    <a:pt x="108" y="47"/>
                  </a:lnTo>
                  <a:lnTo>
                    <a:pt x="123" y="60"/>
                  </a:lnTo>
                  <a:lnTo>
                    <a:pt x="136" y="73"/>
                  </a:lnTo>
                  <a:lnTo>
                    <a:pt x="149" y="88"/>
                  </a:lnTo>
                  <a:lnTo>
                    <a:pt x="160" y="104"/>
                  </a:lnTo>
                  <a:lnTo>
                    <a:pt x="171" y="121"/>
                  </a:lnTo>
                  <a:lnTo>
                    <a:pt x="179" y="140"/>
                  </a:lnTo>
                  <a:lnTo>
                    <a:pt x="184" y="160"/>
                  </a:lnTo>
                  <a:lnTo>
                    <a:pt x="190" y="181"/>
                  </a:lnTo>
                  <a:lnTo>
                    <a:pt x="194" y="201"/>
                  </a:lnTo>
                  <a:lnTo>
                    <a:pt x="194" y="221"/>
                  </a:lnTo>
                  <a:lnTo>
                    <a:pt x="205" y="221"/>
                  </a:lnTo>
                  <a:lnTo>
                    <a:pt x="205" y="199"/>
                  </a:lnTo>
                  <a:lnTo>
                    <a:pt x="201" y="179"/>
                  </a:lnTo>
                  <a:lnTo>
                    <a:pt x="196" y="156"/>
                  </a:lnTo>
                  <a:lnTo>
                    <a:pt x="188" y="136"/>
                  </a:lnTo>
                  <a:lnTo>
                    <a:pt x="181" y="117"/>
                  </a:lnTo>
                  <a:lnTo>
                    <a:pt x="170" y="99"/>
                  </a:lnTo>
                  <a:lnTo>
                    <a:pt x="158" y="82"/>
                  </a:lnTo>
                  <a:lnTo>
                    <a:pt x="145" y="65"/>
                  </a:lnTo>
                  <a:lnTo>
                    <a:pt x="130" y="52"/>
                  </a:lnTo>
                  <a:lnTo>
                    <a:pt x="114" y="39"/>
                  </a:lnTo>
                  <a:lnTo>
                    <a:pt x="97" y="28"/>
                  </a:lnTo>
                  <a:lnTo>
                    <a:pt x="80" y="19"/>
                  </a:lnTo>
                  <a:lnTo>
                    <a:pt x="62" y="11"/>
                  </a:lnTo>
                  <a:lnTo>
                    <a:pt x="41" y="6"/>
                  </a:lnTo>
                  <a:lnTo>
                    <a:pt x="21" y="2"/>
                  </a:lnTo>
                  <a:lnTo>
                    <a:pt x="0"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798" name="Freeform 6"/>
            <p:cNvSpPr>
              <a:spLocks/>
            </p:cNvSpPr>
            <p:nvPr/>
          </p:nvSpPr>
          <p:spPr bwMode="auto">
            <a:xfrm>
              <a:off x="1790" y="1373"/>
              <a:ext cx="104" cy="110"/>
            </a:xfrm>
            <a:custGeom>
              <a:avLst/>
              <a:gdLst/>
              <a:ahLst/>
              <a:cxnLst>
                <a:cxn ang="0">
                  <a:pos x="11" y="221"/>
                </a:cxn>
                <a:cxn ang="0">
                  <a:pos x="13" y="201"/>
                </a:cxn>
                <a:cxn ang="0">
                  <a:pos x="15" y="181"/>
                </a:cxn>
                <a:cxn ang="0">
                  <a:pos x="20" y="160"/>
                </a:cxn>
                <a:cxn ang="0">
                  <a:pos x="28" y="140"/>
                </a:cxn>
                <a:cxn ang="0">
                  <a:pos x="35" y="121"/>
                </a:cxn>
                <a:cxn ang="0">
                  <a:pos x="45" y="104"/>
                </a:cxn>
                <a:cxn ang="0">
                  <a:pos x="56" y="88"/>
                </a:cxn>
                <a:cxn ang="0">
                  <a:pos x="69" y="73"/>
                </a:cxn>
                <a:cxn ang="0">
                  <a:pos x="84" y="60"/>
                </a:cxn>
                <a:cxn ang="0">
                  <a:pos x="98" y="47"/>
                </a:cxn>
                <a:cxn ang="0">
                  <a:pos x="113" y="37"/>
                </a:cxn>
                <a:cxn ang="0">
                  <a:pos x="130" y="28"/>
                </a:cxn>
                <a:cxn ang="0">
                  <a:pos x="149" y="21"/>
                </a:cxn>
                <a:cxn ang="0">
                  <a:pos x="167" y="15"/>
                </a:cxn>
                <a:cxn ang="0">
                  <a:pos x="186" y="13"/>
                </a:cxn>
                <a:cxn ang="0">
                  <a:pos x="206" y="11"/>
                </a:cxn>
                <a:cxn ang="0">
                  <a:pos x="206" y="0"/>
                </a:cxn>
                <a:cxn ang="0">
                  <a:pos x="184" y="2"/>
                </a:cxn>
                <a:cxn ang="0">
                  <a:pos x="165" y="6"/>
                </a:cxn>
                <a:cxn ang="0">
                  <a:pos x="145" y="11"/>
                </a:cxn>
                <a:cxn ang="0">
                  <a:pos x="126" y="19"/>
                </a:cxn>
                <a:cxn ang="0">
                  <a:pos x="108" y="28"/>
                </a:cxn>
                <a:cxn ang="0">
                  <a:pos x="91" y="39"/>
                </a:cxn>
                <a:cxn ang="0">
                  <a:pos x="76" y="52"/>
                </a:cxn>
                <a:cxn ang="0">
                  <a:pos x="61" y="65"/>
                </a:cxn>
                <a:cxn ang="0">
                  <a:pos x="48" y="82"/>
                </a:cxn>
                <a:cxn ang="0">
                  <a:pos x="35" y="99"/>
                </a:cxn>
                <a:cxn ang="0">
                  <a:pos x="26" y="117"/>
                </a:cxn>
                <a:cxn ang="0">
                  <a:pos x="17" y="136"/>
                </a:cxn>
                <a:cxn ang="0">
                  <a:pos x="9" y="156"/>
                </a:cxn>
                <a:cxn ang="0">
                  <a:pos x="6" y="179"/>
                </a:cxn>
                <a:cxn ang="0">
                  <a:pos x="2" y="199"/>
                </a:cxn>
                <a:cxn ang="0">
                  <a:pos x="0" y="221"/>
                </a:cxn>
                <a:cxn ang="0">
                  <a:pos x="11" y="221"/>
                </a:cxn>
              </a:cxnLst>
              <a:rect l="0" t="0" r="r" b="b"/>
              <a:pathLst>
                <a:path w="206" h="221">
                  <a:moveTo>
                    <a:pt x="11" y="221"/>
                  </a:moveTo>
                  <a:lnTo>
                    <a:pt x="13" y="201"/>
                  </a:lnTo>
                  <a:lnTo>
                    <a:pt x="15" y="181"/>
                  </a:lnTo>
                  <a:lnTo>
                    <a:pt x="20" y="160"/>
                  </a:lnTo>
                  <a:lnTo>
                    <a:pt x="28" y="140"/>
                  </a:lnTo>
                  <a:lnTo>
                    <a:pt x="35" y="121"/>
                  </a:lnTo>
                  <a:lnTo>
                    <a:pt x="45" y="104"/>
                  </a:lnTo>
                  <a:lnTo>
                    <a:pt x="56" y="88"/>
                  </a:lnTo>
                  <a:lnTo>
                    <a:pt x="69" y="73"/>
                  </a:lnTo>
                  <a:lnTo>
                    <a:pt x="84" y="60"/>
                  </a:lnTo>
                  <a:lnTo>
                    <a:pt x="98" y="47"/>
                  </a:lnTo>
                  <a:lnTo>
                    <a:pt x="113" y="37"/>
                  </a:lnTo>
                  <a:lnTo>
                    <a:pt x="130" y="28"/>
                  </a:lnTo>
                  <a:lnTo>
                    <a:pt x="149" y="21"/>
                  </a:lnTo>
                  <a:lnTo>
                    <a:pt x="167" y="15"/>
                  </a:lnTo>
                  <a:lnTo>
                    <a:pt x="186" y="13"/>
                  </a:lnTo>
                  <a:lnTo>
                    <a:pt x="206" y="11"/>
                  </a:lnTo>
                  <a:lnTo>
                    <a:pt x="206" y="0"/>
                  </a:lnTo>
                  <a:lnTo>
                    <a:pt x="184" y="2"/>
                  </a:lnTo>
                  <a:lnTo>
                    <a:pt x="165" y="6"/>
                  </a:lnTo>
                  <a:lnTo>
                    <a:pt x="145" y="11"/>
                  </a:lnTo>
                  <a:lnTo>
                    <a:pt x="126" y="19"/>
                  </a:lnTo>
                  <a:lnTo>
                    <a:pt x="108" y="28"/>
                  </a:lnTo>
                  <a:lnTo>
                    <a:pt x="91" y="39"/>
                  </a:lnTo>
                  <a:lnTo>
                    <a:pt x="76" y="52"/>
                  </a:lnTo>
                  <a:lnTo>
                    <a:pt x="61" y="65"/>
                  </a:lnTo>
                  <a:lnTo>
                    <a:pt x="48" y="82"/>
                  </a:lnTo>
                  <a:lnTo>
                    <a:pt x="35" y="99"/>
                  </a:lnTo>
                  <a:lnTo>
                    <a:pt x="26" y="117"/>
                  </a:lnTo>
                  <a:lnTo>
                    <a:pt x="17" y="136"/>
                  </a:lnTo>
                  <a:lnTo>
                    <a:pt x="9" y="156"/>
                  </a:lnTo>
                  <a:lnTo>
                    <a:pt x="6" y="179"/>
                  </a:lnTo>
                  <a:lnTo>
                    <a:pt x="2" y="199"/>
                  </a:lnTo>
                  <a:lnTo>
                    <a:pt x="0" y="221"/>
                  </a:lnTo>
                  <a:lnTo>
                    <a:pt x="11" y="2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799" name="Freeform 7"/>
            <p:cNvSpPr>
              <a:spLocks/>
            </p:cNvSpPr>
            <p:nvPr/>
          </p:nvSpPr>
          <p:spPr bwMode="auto">
            <a:xfrm>
              <a:off x="1777" y="1465"/>
              <a:ext cx="33" cy="38"/>
            </a:xfrm>
            <a:custGeom>
              <a:avLst/>
              <a:gdLst/>
              <a:ahLst/>
              <a:cxnLst>
                <a:cxn ang="0">
                  <a:pos x="34" y="76"/>
                </a:cxn>
                <a:cxn ang="0">
                  <a:pos x="67" y="0"/>
                </a:cxn>
                <a:cxn ang="0">
                  <a:pos x="65" y="0"/>
                </a:cxn>
                <a:cxn ang="0">
                  <a:pos x="63" y="2"/>
                </a:cxn>
                <a:cxn ang="0">
                  <a:pos x="61" y="2"/>
                </a:cxn>
                <a:cxn ang="0">
                  <a:pos x="60" y="4"/>
                </a:cxn>
                <a:cxn ang="0">
                  <a:pos x="58" y="4"/>
                </a:cxn>
                <a:cxn ang="0">
                  <a:pos x="56" y="4"/>
                </a:cxn>
                <a:cxn ang="0">
                  <a:pos x="52" y="6"/>
                </a:cxn>
                <a:cxn ang="0">
                  <a:pos x="50" y="6"/>
                </a:cxn>
                <a:cxn ang="0">
                  <a:pos x="48" y="6"/>
                </a:cxn>
                <a:cxn ang="0">
                  <a:pos x="47" y="8"/>
                </a:cxn>
                <a:cxn ang="0">
                  <a:pos x="45" y="8"/>
                </a:cxn>
                <a:cxn ang="0">
                  <a:pos x="43" y="8"/>
                </a:cxn>
                <a:cxn ang="0">
                  <a:pos x="41" y="8"/>
                </a:cxn>
                <a:cxn ang="0">
                  <a:pos x="39" y="8"/>
                </a:cxn>
                <a:cxn ang="0">
                  <a:pos x="35" y="8"/>
                </a:cxn>
                <a:cxn ang="0">
                  <a:pos x="34" y="8"/>
                </a:cxn>
                <a:cxn ang="0">
                  <a:pos x="32" y="8"/>
                </a:cxn>
                <a:cxn ang="0">
                  <a:pos x="30" y="8"/>
                </a:cxn>
                <a:cxn ang="0">
                  <a:pos x="28" y="8"/>
                </a:cxn>
                <a:cxn ang="0">
                  <a:pos x="26" y="8"/>
                </a:cxn>
                <a:cxn ang="0">
                  <a:pos x="24" y="8"/>
                </a:cxn>
                <a:cxn ang="0">
                  <a:pos x="22" y="8"/>
                </a:cxn>
                <a:cxn ang="0">
                  <a:pos x="21" y="6"/>
                </a:cxn>
                <a:cxn ang="0">
                  <a:pos x="17" y="6"/>
                </a:cxn>
                <a:cxn ang="0">
                  <a:pos x="15" y="6"/>
                </a:cxn>
                <a:cxn ang="0">
                  <a:pos x="13" y="4"/>
                </a:cxn>
                <a:cxn ang="0">
                  <a:pos x="11" y="4"/>
                </a:cxn>
                <a:cxn ang="0">
                  <a:pos x="9" y="4"/>
                </a:cxn>
                <a:cxn ang="0">
                  <a:pos x="8" y="2"/>
                </a:cxn>
                <a:cxn ang="0">
                  <a:pos x="6" y="2"/>
                </a:cxn>
                <a:cxn ang="0">
                  <a:pos x="4" y="0"/>
                </a:cxn>
                <a:cxn ang="0">
                  <a:pos x="0" y="0"/>
                </a:cxn>
                <a:cxn ang="0">
                  <a:pos x="34" y="76"/>
                </a:cxn>
              </a:cxnLst>
              <a:rect l="0" t="0" r="r" b="b"/>
              <a:pathLst>
                <a:path w="67" h="76">
                  <a:moveTo>
                    <a:pt x="34" y="76"/>
                  </a:moveTo>
                  <a:lnTo>
                    <a:pt x="67" y="0"/>
                  </a:lnTo>
                  <a:lnTo>
                    <a:pt x="65" y="0"/>
                  </a:lnTo>
                  <a:lnTo>
                    <a:pt x="63" y="2"/>
                  </a:lnTo>
                  <a:lnTo>
                    <a:pt x="61" y="2"/>
                  </a:lnTo>
                  <a:lnTo>
                    <a:pt x="60" y="4"/>
                  </a:lnTo>
                  <a:lnTo>
                    <a:pt x="58" y="4"/>
                  </a:lnTo>
                  <a:lnTo>
                    <a:pt x="56" y="4"/>
                  </a:lnTo>
                  <a:lnTo>
                    <a:pt x="52" y="6"/>
                  </a:lnTo>
                  <a:lnTo>
                    <a:pt x="50" y="6"/>
                  </a:lnTo>
                  <a:lnTo>
                    <a:pt x="48" y="6"/>
                  </a:lnTo>
                  <a:lnTo>
                    <a:pt x="47" y="8"/>
                  </a:lnTo>
                  <a:lnTo>
                    <a:pt x="45" y="8"/>
                  </a:lnTo>
                  <a:lnTo>
                    <a:pt x="43" y="8"/>
                  </a:lnTo>
                  <a:lnTo>
                    <a:pt x="41" y="8"/>
                  </a:lnTo>
                  <a:lnTo>
                    <a:pt x="39" y="8"/>
                  </a:lnTo>
                  <a:lnTo>
                    <a:pt x="35" y="8"/>
                  </a:lnTo>
                  <a:lnTo>
                    <a:pt x="34" y="8"/>
                  </a:lnTo>
                  <a:lnTo>
                    <a:pt x="32" y="8"/>
                  </a:lnTo>
                  <a:lnTo>
                    <a:pt x="30" y="8"/>
                  </a:lnTo>
                  <a:lnTo>
                    <a:pt x="28" y="8"/>
                  </a:lnTo>
                  <a:lnTo>
                    <a:pt x="26" y="8"/>
                  </a:lnTo>
                  <a:lnTo>
                    <a:pt x="24" y="8"/>
                  </a:lnTo>
                  <a:lnTo>
                    <a:pt x="22" y="8"/>
                  </a:lnTo>
                  <a:lnTo>
                    <a:pt x="21" y="6"/>
                  </a:lnTo>
                  <a:lnTo>
                    <a:pt x="17" y="6"/>
                  </a:lnTo>
                  <a:lnTo>
                    <a:pt x="15" y="6"/>
                  </a:lnTo>
                  <a:lnTo>
                    <a:pt x="13" y="4"/>
                  </a:lnTo>
                  <a:lnTo>
                    <a:pt x="11" y="4"/>
                  </a:lnTo>
                  <a:lnTo>
                    <a:pt x="9" y="4"/>
                  </a:lnTo>
                  <a:lnTo>
                    <a:pt x="8" y="2"/>
                  </a:lnTo>
                  <a:lnTo>
                    <a:pt x="6" y="2"/>
                  </a:lnTo>
                  <a:lnTo>
                    <a:pt x="4" y="0"/>
                  </a:lnTo>
                  <a:lnTo>
                    <a:pt x="0" y="0"/>
                  </a:lnTo>
                  <a:lnTo>
                    <a:pt x="34"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0" name="Freeform 8"/>
            <p:cNvSpPr>
              <a:spLocks/>
            </p:cNvSpPr>
            <p:nvPr/>
          </p:nvSpPr>
          <p:spPr bwMode="auto">
            <a:xfrm>
              <a:off x="2044" y="3077"/>
              <a:ext cx="34" cy="38"/>
            </a:xfrm>
            <a:custGeom>
              <a:avLst/>
              <a:gdLst/>
              <a:ahLst/>
              <a:cxnLst>
                <a:cxn ang="0">
                  <a:pos x="34" y="0"/>
                </a:cxn>
                <a:cxn ang="0">
                  <a:pos x="67" y="76"/>
                </a:cxn>
                <a:cxn ang="0">
                  <a:pos x="66" y="76"/>
                </a:cxn>
                <a:cxn ang="0">
                  <a:pos x="64" y="74"/>
                </a:cxn>
                <a:cxn ang="0">
                  <a:pos x="62" y="74"/>
                </a:cxn>
                <a:cxn ang="0">
                  <a:pos x="60" y="72"/>
                </a:cxn>
                <a:cxn ang="0">
                  <a:pos x="58" y="72"/>
                </a:cxn>
                <a:cxn ang="0">
                  <a:pos x="54" y="72"/>
                </a:cxn>
                <a:cxn ang="0">
                  <a:pos x="53" y="70"/>
                </a:cxn>
                <a:cxn ang="0">
                  <a:pos x="51" y="70"/>
                </a:cxn>
                <a:cxn ang="0">
                  <a:pos x="49" y="70"/>
                </a:cxn>
                <a:cxn ang="0">
                  <a:pos x="47" y="70"/>
                </a:cxn>
                <a:cxn ang="0">
                  <a:pos x="45" y="69"/>
                </a:cxn>
                <a:cxn ang="0">
                  <a:pos x="43" y="69"/>
                </a:cxn>
                <a:cxn ang="0">
                  <a:pos x="41" y="69"/>
                </a:cxn>
                <a:cxn ang="0">
                  <a:pos x="38" y="69"/>
                </a:cxn>
                <a:cxn ang="0">
                  <a:pos x="36" y="69"/>
                </a:cxn>
                <a:cxn ang="0">
                  <a:pos x="34" y="69"/>
                </a:cxn>
                <a:cxn ang="0">
                  <a:pos x="32" y="69"/>
                </a:cxn>
                <a:cxn ang="0">
                  <a:pos x="30" y="69"/>
                </a:cxn>
                <a:cxn ang="0">
                  <a:pos x="28" y="69"/>
                </a:cxn>
                <a:cxn ang="0">
                  <a:pos x="27" y="69"/>
                </a:cxn>
                <a:cxn ang="0">
                  <a:pos x="25" y="69"/>
                </a:cxn>
                <a:cxn ang="0">
                  <a:pos x="23" y="70"/>
                </a:cxn>
                <a:cxn ang="0">
                  <a:pos x="19" y="70"/>
                </a:cxn>
                <a:cxn ang="0">
                  <a:pos x="17" y="70"/>
                </a:cxn>
                <a:cxn ang="0">
                  <a:pos x="15" y="70"/>
                </a:cxn>
                <a:cxn ang="0">
                  <a:pos x="14" y="72"/>
                </a:cxn>
                <a:cxn ang="0">
                  <a:pos x="12" y="72"/>
                </a:cxn>
                <a:cxn ang="0">
                  <a:pos x="10" y="72"/>
                </a:cxn>
                <a:cxn ang="0">
                  <a:pos x="8" y="74"/>
                </a:cxn>
                <a:cxn ang="0">
                  <a:pos x="6" y="74"/>
                </a:cxn>
                <a:cxn ang="0">
                  <a:pos x="2" y="76"/>
                </a:cxn>
                <a:cxn ang="0">
                  <a:pos x="0" y="76"/>
                </a:cxn>
                <a:cxn ang="0">
                  <a:pos x="34" y="0"/>
                </a:cxn>
              </a:cxnLst>
              <a:rect l="0" t="0" r="r" b="b"/>
              <a:pathLst>
                <a:path w="67" h="76">
                  <a:moveTo>
                    <a:pt x="34" y="0"/>
                  </a:moveTo>
                  <a:lnTo>
                    <a:pt x="67" y="76"/>
                  </a:lnTo>
                  <a:lnTo>
                    <a:pt x="66" y="76"/>
                  </a:lnTo>
                  <a:lnTo>
                    <a:pt x="64" y="74"/>
                  </a:lnTo>
                  <a:lnTo>
                    <a:pt x="62" y="74"/>
                  </a:lnTo>
                  <a:lnTo>
                    <a:pt x="60" y="72"/>
                  </a:lnTo>
                  <a:lnTo>
                    <a:pt x="58" y="72"/>
                  </a:lnTo>
                  <a:lnTo>
                    <a:pt x="54" y="72"/>
                  </a:lnTo>
                  <a:lnTo>
                    <a:pt x="53" y="70"/>
                  </a:lnTo>
                  <a:lnTo>
                    <a:pt x="51" y="70"/>
                  </a:lnTo>
                  <a:lnTo>
                    <a:pt x="49" y="70"/>
                  </a:lnTo>
                  <a:lnTo>
                    <a:pt x="47" y="70"/>
                  </a:lnTo>
                  <a:lnTo>
                    <a:pt x="45" y="69"/>
                  </a:lnTo>
                  <a:lnTo>
                    <a:pt x="43" y="69"/>
                  </a:lnTo>
                  <a:lnTo>
                    <a:pt x="41" y="69"/>
                  </a:lnTo>
                  <a:lnTo>
                    <a:pt x="38" y="69"/>
                  </a:lnTo>
                  <a:lnTo>
                    <a:pt x="36" y="69"/>
                  </a:lnTo>
                  <a:lnTo>
                    <a:pt x="34" y="69"/>
                  </a:lnTo>
                  <a:lnTo>
                    <a:pt x="32" y="69"/>
                  </a:lnTo>
                  <a:lnTo>
                    <a:pt x="30" y="69"/>
                  </a:lnTo>
                  <a:lnTo>
                    <a:pt x="28" y="69"/>
                  </a:lnTo>
                  <a:lnTo>
                    <a:pt x="27" y="69"/>
                  </a:lnTo>
                  <a:lnTo>
                    <a:pt x="25" y="69"/>
                  </a:lnTo>
                  <a:lnTo>
                    <a:pt x="23" y="70"/>
                  </a:lnTo>
                  <a:lnTo>
                    <a:pt x="19" y="70"/>
                  </a:lnTo>
                  <a:lnTo>
                    <a:pt x="17" y="70"/>
                  </a:lnTo>
                  <a:lnTo>
                    <a:pt x="15" y="70"/>
                  </a:lnTo>
                  <a:lnTo>
                    <a:pt x="14" y="72"/>
                  </a:lnTo>
                  <a:lnTo>
                    <a:pt x="12" y="72"/>
                  </a:lnTo>
                  <a:lnTo>
                    <a:pt x="10" y="72"/>
                  </a:lnTo>
                  <a:lnTo>
                    <a:pt x="8" y="74"/>
                  </a:lnTo>
                  <a:lnTo>
                    <a:pt x="6" y="74"/>
                  </a:lnTo>
                  <a:lnTo>
                    <a:pt x="2" y="76"/>
                  </a:lnTo>
                  <a:lnTo>
                    <a:pt x="0" y="76"/>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1" name="Freeform 9"/>
            <p:cNvSpPr>
              <a:spLocks/>
            </p:cNvSpPr>
            <p:nvPr/>
          </p:nvSpPr>
          <p:spPr bwMode="auto">
            <a:xfrm>
              <a:off x="1927" y="3096"/>
              <a:ext cx="137" cy="122"/>
            </a:xfrm>
            <a:custGeom>
              <a:avLst/>
              <a:gdLst/>
              <a:ahLst/>
              <a:cxnLst>
                <a:cxn ang="0">
                  <a:pos x="0" y="243"/>
                </a:cxn>
                <a:cxn ang="0">
                  <a:pos x="28" y="243"/>
                </a:cxn>
                <a:cxn ang="0">
                  <a:pos x="56" y="240"/>
                </a:cxn>
                <a:cxn ang="0">
                  <a:pos x="82" y="234"/>
                </a:cxn>
                <a:cxn ang="0">
                  <a:pos x="106" y="225"/>
                </a:cxn>
                <a:cxn ang="0">
                  <a:pos x="130" y="216"/>
                </a:cxn>
                <a:cxn ang="0">
                  <a:pos x="153" y="202"/>
                </a:cxn>
                <a:cxn ang="0">
                  <a:pos x="173" y="188"/>
                </a:cxn>
                <a:cxn ang="0">
                  <a:pos x="194" y="173"/>
                </a:cxn>
                <a:cxn ang="0">
                  <a:pos x="210" y="154"/>
                </a:cxn>
                <a:cxn ang="0">
                  <a:pos x="227" y="136"/>
                </a:cxn>
                <a:cxn ang="0">
                  <a:pos x="240" y="115"/>
                </a:cxn>
                <a:cxn ang="0">
                  <a:pos x="253" y="95"/>
                </a:cxn>
                <a:cxn ang="0">
                  <a:pos x="262" y="72"/>
                </a:cxn>
                <a:cxn ang="0">
                  <a:pos x="268" y="48"/>
                </a:cxn>
                <a:cxn ang="0">
                  <a:pos x="272" y="24"/>
                </a:cxn>
                <a:cxn ang="0">
                  <a:pos x="274" y="0"/>
                </a:cxn>
                <a:cxn ang="0">
                  <a:pos x="262" y="0"/>
                </a:cxn>
                <a:cxn ang="0">
                  <a:pos x="262" y="22"/>
                </a:cxn>
                <a:cxn ang="0">
                  <a:pos x="257" y="46"/>
                </a:cxn>
                <a:cxn ang="0">
                  <a:pos x="251" y="69"/>
                </a:cxn>
                <a:cxn ang="0">
                  <a:pos x="242" y="89"/>
                </a:cxn>
                <a:cxn ang="0">
                  <a:pos x="231" y="110"/>
                </a:cxn>
                <a:cxn ang="0">
                  <a:pos x="218" y="130"/>
                </a:cxn>
                <a:cxn ang="0">
                  <a:pos x="203" y="147"/>
                </a:cxn>
                <a:cxn ang="0">
                  <a:pos x="186" y="163"/>
                </a:cxn>
                <a:cxn ang="0">
                  <a:pos x="168" y="180"/>
                </a:cxn>
                <a:cxn ang="0">
                  <a:pos x="147" y="193"/>
                </a:cxn>
                <a:cxn ang="0">
                  <a:pos x="125" y="204"/>
                </a:cxn>
                <a:cxn ang="0">
                  <a:pos x="103" y="216"/>
                </a:cxn>
                <a:cxn ang="0">
                  <a:pos x="78" y="223"/>
                </a:cxn>
                <a:cxn ang="0">
                  <a:pos x="54" y="229"/>
                </a:cxn>
                <a:cxn ang="0">
                  <a:pos x="28" y="232"/>
                </a:cxn>
                <a:cxn ang="0">
                  <a:pos x="0" y="234"/>
                </a:cxn>
                <a:cxn ang="0">
                  <a:pos x="0" y="243"/>
                </a:cxn>
              </a:cxnLst>
              <a:rect l="0" t="0" r="r" b="b"/>
              <a:pathLst>
                <a:path w="274" h="243">
                  <a:moveTo>
                    <a:pt x="0" y="243"/>
                  </a:moveTo>
                  <a:lnTo>
                    <a:pt x="28" y="243"/>
                  </a:lnTo>
                  <a:lnTo>
                    <a:pt x="56" y="240"/>
                  </a:lnTo>
                  <a:lnTo>
                    <a:pt x="82" y="234"/>
                  </a:lnTo>
                  <a:lnTo>
                    <a:pt x="106" y="225"/>
                  </a:lnTo>
                  <a:lnTo>
                    <a:pt x="130" y="216"/>
                  </a:lnTo>
                  <a:lnTo>
                    <a:pt x="153" y="202"/>
                  </a:lnTo>
                  <a:lnTo>
                    <a:pt x="173" y="188"/>
                  </a:lnTo>
                  <a:lnTo>
                    <a:pt x="194" y="173"/>
                  </a:lnTo>
                  <a:lnTo>
                    <a:pt x="210" y="154"/>
                  </a:lnTo>
                  <a:lnTo>
                    <a:pt x="227" y="136"/>
                  </a:lnTo>
                  <a:lnTo>
                    <a:pt x="240" y="115"/>
                  </a:lnTo>
                  <a:lnTo>
                    <a:pt x="253" y="95"/>
                  </a:lnTo>
                  <a:lnTo>
                    <a:pt x="262" y="72"/>
                  </a:lnTo>
                  <a:lnTo>
                    <a:pt x="268" y="48"/>
                  </a:lnTo>
                  <a:lnTo>
                    <a:pt x="272" y="24"/>
                  </a:lnTo>
                  <a:lnTo>
                    <a:pt x="274" y="0"/>
                  </a:lnTo>
                  <a:lnTo>
                    <a:pt x="262" y="0"/>
                  </a:lnTo>
                  <a:lnTo>
                    <a:pt x="262" y="22"/>
                  </a:lnTo>
                  <a:lnTo>
                    <a:pt x="257" y="46"/>
                  </a:lnTo>
                  <a:lnTo>
                    <a:pt x="251" y="69"/>
                  </a:lnTo>
                  <a:lnTo>
                    <a:pt x="242" y="89"/>
                  </a:lnTo>
                  <a:lnTo>
                    <a:pt x="231" y="110"/>
                  </a:lnTo>
                  <a:lnTo>
                    <a:pt x="218" y="130"/>
                  </a:lnTo>
                  <a:lnTo>
                    <a:pt x="203" y="147"/>
                  </a:lnTo>
                  <a:lnTo>
                    <a:pt x="186" y="163"/>
                  </a:lnTo>
                  <a:lnTo>
                    <a:pt x="168" y="180"/>
                  </a:lnTo>
                  <a:lnTo>
                    <a:pt x="147" y="193"/>
                  </a:lnTo>
                  <a:lnTo>
                    <a:pt x="125" y="204"/>
                  </a:lnTo>
                  <a:lnTo>
                    <a:pt x="103" y="216"/>
                  </a:lnTo>
                  <a:lnTo>
                    <a:pt x="78" y="223"/>
                  </a:lnTo>
                  <a:lnTo>
                    <a:pt x="54" y="229"/>
                  </a:lnTo>
                  <a:lnTo>
                    <a:pt x="28" y="232"/>
                  </a:lnTo>
                  <a:lnTo>
                    <a:pt x="0" y="234"/>
                  </a:lnTo>
                  <a:lnTo>
                    <a:pt x="0" y="2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2" name="Freeform 10"/>
            <p:cNvSpPr>
              <a:spLocks/>
            </p:cNvSpPr>
            <p:nvPr/>
          </p:nvSpPr>
          <p:spPr bwMode="auto">
            <a:xfrm>
              <a:off x="1790" y="3096"/>
              <a:ext cx="137" cy="122"/>
            </a:xfrm>
            <a:custGeom>
              <a:avLst/>
              <a:gdLst/>
              <a:ahLst/>
              <a:cxnLst>
                <a:cxn ang="0">
                  <a:pos x="0" y="0"/>
                </a:cxn>
                <a:cxn ang="0">
                  <a:pos x="2" y="24"/>
                </a:cxn>
                <a:cxn ang="0">
                  <a:pos x="6" y="48"/>
                </a:cxn>
                <a:cxn ang="0">
                  <a:pos x="13" y="72"/>
                </a:cxn>
                <a:cxn ang="0">
                  <a:pos x="22" y="95"/>
                </a:cxn>
                <a:cxn ang="0">
                  <a:pos x="33" y="115"/>
                </a:cxn>
                <a:cxn ang="0">
                  <a:pos x="48" y="136"/>
                </a:cxn>
                <a:cxn ang="0">
                  <a:pos x="63" y="154"/>
                </a:cxn>
                <a:cxn ang="0">
                  <a:pos x="82" y="173"/>
                </a:cxn>
                <a:cxn ang="0">
                  <a:pos x="100" y="188"/>
                </a:cxn>
                <a:cxn ang="0">
                  <a:pos x="121" y="202"/>
                </a:cxn>
                <a:cxn ang="0">
                  <a:pos x="145" y="216"/>
                </a:cxn>
                <a:cxn ang="0">
                  <a:pos x="167" y="225"/>
                </a:cxn>
                <a:cxn ang="0">
                  <a:pos x="193" y="234"/>
                </a:cxn>
                <a:cxn ang="0">
                  <a:pos x="219" y="240"/>
                </a:cxn>
                <a:cxn ang="0">
                  <a:pos x="245" y="243"/>
                </a:cxn>
                <a:cxn ang="0">
                  <a:pos x="273" y="243"/>
                </a:cxn>
                <a:cxn ang="0">
                  <a:pos x="273" y="234"/>
                </a:cxn>
                <a:cxn ang="0">
                  <a:pos x="247" y="232"/>
                </a:cxn>
                <a:cxn ang="0">
                  <a:pos x="221" y="229"/>
                </a:cxn>
                <a:cxn ang="0">
                  <a:pos x="195" y="223"/>
                </a:cxn>
                <a:cxn ang="0">
                  <a:pos x="171" y="216"/>
                </a:cxn>
                <a:cxn ang="0">
                  <a:pos x="149" y="204"/>
                </a:cxn>
                <a:cxn ang="0">
                  <a:pos x="126" y="193"/>
                </a:cxn>
                <a:cxn ang="0">
                  <a:pos x="108" y="180"/>
                </a:cxn>
                <a:cxn ang="0">
                  <a:pos x="89" y="163"/>
                </a:cxn>
                <a:cxn ang="0">
                  <a:pos x="72" y="147"/>
                </a:cxn>
                <a:cxn ang="0">
                  <a:pos x="56" y="130"/>
                </a:cxn>
                <a:cxn ang="0">
                  <a:pos x="43" y="110"/>
                </a:cxn>
                <a:cxn ang="0">
                  <a:pos x="32" y="89"/>
                </a:cxn>
                <a:cxn ang="0">
                  <a:pos x="24" y="69"/>
                </a:cxn>
                <a:cxn ang="0">
                  <a:pos x="17" y="46"/>
                </a:cxn>
                <a:cxn ang="0">
                  <a:pos x="13" y="22"/>
                </a:cxn>
                <a:cxn ang="0">
                  <a:pos x="11" y="0"/>
                </a:cxn>
                <a:cxn ang="0">
                  <a:pos x="0" y="0"/>
                </a:cxn>
              </a:cxnLst>
              <a:rect l="0" t="0" r="r" b="b"/>
              <a:pathLst>
                <a:path w="273" h="243">
                  <a:moveTo>
                    <a:pt x="0" y="0"/>
                  </a:moveTo>
                  <a:lnTo>
                    <a:pt x="2" y="24"/>
                  </a:lnTo>
                  <a:lnTo>
                    <a:pt x="6" y="48"/>
                  </a:lnTo>
                  <a:lnTo>
                    <a:pt x="13" y="72"/>
                  </a:lnTo>
                  <a:lnTo>
                    <a:pt x="22" y="95"/>
                  </a:lnTo>
                  <a:lnTo>
                    <a:pt x="33" y="115"/>
                  </a:lnTo>
                  <a:lnTo>
                    <a:pt x="48" y="136"/>
                  </a:lnTo>
                  <a:lnTo>
                    <a:pt x="63" y="154"/>
                  </a:lnTo>
                  <a:lnTo>
                    <a:pt x="82" y="173"/>
                  </a:lnTo>
                  <a:lnTo>
                    <a:pt x="100" y="188"/>
                  </a:lnTo>
                  <a:lnTo>
                    <a:pt x="121" y="202"/>
                  </a:lnTo>
                  <a:lnTo>
                    <a:pt x="145" y="216"/>
                  </a:lnTo>
                  <a:lnTo>
                    <a:pt x="167" y="225"/>
                  </a:lnTo>
                  <a:lnTo>
                    <a:pt x="193" y="234"/>
                  </a:lnTo>
                  <a:lnTo>
                    <a:pt x="219" y="240"/>
                  </a:lnTo>
                  <a:lnTo>
                    <a:pt x="245" y="243"/>
                  </a:lnTo>
                  <a:lnTo>
                    <a:pt x="273" y="243"/>
                  </a:lnTo>
                  <a:lnTo>
                    <a:pt x="273" y="234"/>
                  </a:lnTo>
                  <a:lnTo>
                    <a:pt x="247" y="232"/>
                  </a:lnTo>
                  <a:lnTo>
                    <a:pt x="221" y="229"/>
                  </a:lnTo>
                  <a:lnTo>
                    <a:pt x="195" y="223"/>
                  </a:lnTo>
                  <a:lnTo>
                    <a:pt x="171" y="216"/>
                  </a:lnTo>
                  <a:lnTo>
                    <a:pt x="149" y="204"/>
                  </a:lnTo>
                  <a:lnTo>
                    <a:pt x="126" y="193"/>
                  </a:lnTo>
                  <a:lnTo>
                    <a:pt x="108" y="180"/>
                  </a:lnTo>
                  <a:lnTo>
                    <a:pt x="89" y="163"/>
                  </a:lnTo>
                  <a:lnTo>
                    <a:pt x="72" y="147"/>
                  </a:lnTo>
                  <a:lnTo>
                    <a:pt x="56" y="130"/>
                  </a:lnTo>
                  <a:lnTo>
                    <a:pt x="43" y="110"/>
                  </a:lnTo>
                  <a:lnTo>
                    <a:pt x="32" y="89"/>
                  </a:lnTo>
                  <a:lnTo>
                    <a:pt x="24" y="69"/>
                  </a:lnTo>
                  <a:lnTo>
                    <a:pt x="17" y="46"/>
                  </a:lnTo>
                  <a:lnTo>
                    <a:pt x="13" y="22"/>
                  </a:lnTo>
                  <a:lnTo>
                    <a:pt x="1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3" name="Freeform 11"/>
            <p:cNvSpPr>
              <a:spLocks/>
            </p:cNvSpPr>
            <p:nvPr/>
          </p:nvSpPr>
          <p:spPr bwMode="auto">
            <a:xfrm>
              <a:off x="1949" y="1480"/>
              <a:ext cx="6" cy="1942"/>
            </a:xfrm>
            <a:custGeom>
              <a:avLst/>
              <a:gdLst/>
              <a:ahLst/>
              <a:cxnLst>
                <a:cxn ang="0">
                  <a:pos x="5" y="3883"/>
                </a:cxn>
                <a:cxn ang="0">
                  <a:pos x="11" y="3883"/>
                </a:cxn>
                <a:cxn ang="0">
                  <a:pos x="11" y="0"/>
                </a:cxn>
                <a:cxn ang="0">
                  <a:pos x="0" y="0"/>
                </a:cxn>
                <a:cxn ang="0">
                  <a:pos x="0" y="3883"/>
                </a:cxn>
                <a:cxn ang="0">
                  <a:pos x="5" y="3883"/>
                </a:cxn>
              </a:cxnLst>
              <a:rect l="0" t="0" r="r" b="b"/>
              <a:pathLst>
                <a:path w="11" h="3883">
                  <a:moveTo>
                    <a:pt x="5" y="3883"/>
                  </a:moveTo>
                  <a:lnTo>
                    <a:pt x="11" y="3883"/>
                  </a:lnTo>
                  <a:lnTo>
                    <a:pt x="11" y="0"/>
                  </a:lnTo>
                  <a:lnTo>
                    <a:pt x="0" y="0"/>
                  </a:lnTo>
                  <a:lnTo>
                    <a:pt x="0" y="3883"/>
                  </a:lnTo>
                  <a:lnTo>
                    <a:pt x="5" y="38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4" name="Freeform 12"/>
            <p:cNvSpPr>
              <a:spLocks/>
            </p:cNvSpPr>
            <p:nvPr/>
          </p:nvSpPr>
          <p:spPr bwMode="auto">
            <a:xfrm>
              <a:off x="1816" y="1386"/>
              <a:ext cx="140" cy="102"/>
            </a:xfrm>
            <a:custGeom>
              <a:avLst/>
              <a:gdLst/>
              <a:ahLst/>
              <a:cxnLst>
                <a:cxn ang="0">
                  <a:pos x="0" y="11"/>
                </a:cxn>
                <a:cxn ang="0">
                  <a:pos x="28" y="11"/>
                </a:cxn>
                <a:cxn ang="0">
                  <a:pos x="54" y="15"/>
                </a:cxn>
                <a:cxn ang="0">
                  <a:pos x="80" y="19"/>
                </a:cxn>
                <a:cxn ang="0">
                  <a:pos x="106" y="26"/>
                </a:cxn>
                <a:cxn ang="0">
                  <a:pos x="128" y="34"/>
                </a:cxn>
                <a:cxn ang="0">
                  <a:pos x="151" y="45"/>
                </a:cxn>
                <a:cxn ang="0">
                  <a:pos x="173" y="56"/>
                </a:cxn>
                <a:cxn ang="0">
                  <a:pos x="192" y="69"/>
                </a:cxn>
                <a:cxn ang="0">
                  <a:pos x="208" y="82"/>
                </a:cxn>
                <a:cxn ang="0">
                  <a:pos x="223" y="97"/>
                </a:cxn>
                <a:cxn ang="0">
                  <a:pos x="238" y="114"/>
                </a:cxn>
                <a:cxn ang="0">
                  <a:pos x="249" y="130"/>
                </a:cxn>
                <a:cxn ang="0">
                  <a:pos x="259" y="149"/>
                </a:cxn>
                <a:cxn ang="0">
                  <a:pos x="264" y="168"/>
                </a:cxn>
                <a:cxn ang="0">
                  <a:pos x="268" y="186"/>
                </a:cxn>
                <a:cxn ang="0">
                  <a:pos x="270" y="205"/>
                </a:cxn>
                <a:cxn ang="0">
                  <a:pos x="281" y="205"/>
                </a:cxn>
                <a:cxn ang="0">
                  <a:pos x="279" y="184"/>
                </a:cxn>
                <a:cxn ang="0">
                  <a:pos x="275" y="164"/>
                </a:cxn>
                <a:cxn ang="0">
                  <a:pos x="268" y="143"/>
                </a:cxn>
                <a:cxn ang="0">
                  <a:pos x="259" y="125"/>
                </a:cxn>
                <a:cxn ang="0">
                  <a:pos x="246" y="106"/>
                </a:cxn>
                <a:cxn ang="0">
                  <a:pos x="233" y="89"/>
                </a:cxn>
                <a:cxn ang="0">
                  <a:pos x="216" y="75"/>
                </a:cxn>
                <a:cxn ang="0">
                  <a:pos x="197" y="60"/>
                </a:cxn>
                <a:cxn ang="0">
                  <a:pos x="179" y="47"/>
                </a:cxn>
                <a:cxn ang="0">
                  <a:pos x="156" y="34"/>
                </a:cxn>
                <a:cxn ang="0">
                  <a:pos x="134" y="24"/>
                </a:cxn>
                <a:cxn ang="0">
                  <a:pos x="108" y="15"/>
                </a:cxn>
                <a:cxn ang="0">
                  <a:pos x="84" y="9"/>
                </a:cxn>
                <a:cxn ang="0">
                  <a:pos x="56" y="4"/>
                </a:cxn>
                <a:cxn ang="0">
                  <a:pos x="28" y="0"/>
                </a:cxn>
                <a:cxn ang="0">
                  <a:pos x="0" y="0"/>
                </a:cxn>
                <a:cxn ang="0">
                  <a:pos x="0" y="11"/>
                </a:cxn>
              </a:cxnLst>
              <a:rect l="0" t="0" r="r" b="b"/>
              <a:pathLst>
                <a:path w="281" h="205">
                  <a:moveTo>
                    <a:pt x="0" y="11"/>
                  </a:moveTo>
                  <a:lnTo>
                    <a:pt x="28" y="11"/>
                  </a:lnTo>
                  <a:lnTo>
                    <a:pt x="54" y="15"/>
                  </a:lnTo>
                  <a:lnTo>
                    <a:pt x="80" y="19"/>
                  </a:lnTo>
                  <a:lnTo>
                    <a:pt x="106" y="26"/>
                  </a:lnTo>
                  <a:lnTo>
                    <a:pt x="128" y="34"/>
                  </a:lnTo>
                  <a:lnTo>
                    <a:pt x="151" y="45"/>
                  </a:lnTo>
                  <a:lnTo>
                    <a:pt x="173" y="56"/>
                  </a:lnTo>
                  <a:lnTo>
                    <a:pt x="192" y="69"/>
                  </a:lnTo>
                  <a:lnTo>
                    <a:pt x="208" y="82"/>
                  </a:lnTo>
                  <a:lnTo>
                    <a:pt x="223" y="97"/>
                  </a:lnTo>
                  <a:lnTo>
                    <a:pt x="238" y="114"/>
                  </a:lnTo>
                  <a:lnTo>
                    <a:pt x="249" y="130"/>
                  </a:lnTo>
                  <a:lnTo>
                    <a:pt x="259" y="149"/>
                  </a:lnTo>
                  <a:lnTo>
                    <a:pt x="264" y="168"/>
                  </a:lnTo>
                  <a:lnTo>
                    <a:pt x="268" y="186"/>
                  </a:lnTo>
                  <a:lnTo>
                    <a:pt x="270" y="205"/>
                  </a:lnTo>
                  <a:lnTo>
                    <a:pt x="281" y="205"/>
                  </a:lnTo>
                  <a:lnTo>
                    <a:pt x="279" y="184"/>
                  </a:lnTo>
                  <a:lnTo>
                    <a:pt x="275" y="164"/>
                  </a:lnTo>
                  <a:lnTo>
                    <a:pt x="268" y="143"/>
                  </a:lnTo>
                  <a:lnTo>
                    <a:pt x="259" y="125"/>
                  </a:lnTo>
                  <a:lnTo>
                    <a:pt x="246" y="106"/>
                  </a:lnTo>
                  <a:lnTo>
                    <a:pt x="233" y="89"/>
                  </a:lnTo>
                  <a:lnTo>
                    <a:pt x="216" y="75"/>
                  </a:lnTo>
                  <a:lnTo>
                    <a:pt x="197" y="60"/>
                  </a:lnTo>
                  <a:lnTo>
                    <a:pt x="179" y="47"/>
                  </a:lnTo>
                  <a:lnTo>
                    <a:pt x="156" y="34"/>
                  </a:lnTo>
                  <a:lnTo>
                    <a:pt x="134" y="24"/>
                  </a:lnTo>
                  <a:lnTo>
                    <a:pt x="108" y="15"/>
                  </a:lnTo>
                  <a:lnTo>
                    <a:pt x="84" y="9"/>
                  </a:lnTo>
                  <a:lnTo>
                    <a:pt x="56" y="4"/>
                  </a:lnTo>
                  <a:lnTo>
                    <a:pt x="28" y="0"/>
                  </a:lnTo>
                  <a:lnTo>
                    <a:pt x="0"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5" name="Freeform 13"/>
            <p:cNvSpPr>
              <a:spLocks/>
            </p:cNvSpPr>
            <p:nvPr/>
          </p:nvSpPr>
          <p:spPr bwMode="auto">
            <a:xfrm>
              <a:off x="1746" y="1386"/>
              <a:ext cx="70" cy="18"/>
            </a:xfrm>
            <a:custGeom>
              <a:avLst/>
              <a:gdLst/>
              <a:ahLst/>
              <a:cxnLst>
                <a:cxn ang="0">
                  <a:pos x="3" y="37"/>
                </a:cxn>
                <a:cxn ang="0">
                  <a:pos x="20" y="30"/>
                </a:cxn>
                <a:cxn ang="0">
                  <a:pos x="35" y="26"/>
                </a:cxn>
                <a:cxn ang="0">
                  <a:pos x="52" y="21"/>
                </a:cxn>
                <a:cxn ang="0">
                  <a:pos x="69" y="17"/>
                </a:cxn>
                <a:cxn ang="0">
                  <a:pos x="87" y="15"/>
                </a:cxn>
                <a:cxn ang="0">
                  <a:pos x="104" y="11"/>
                </a:cxn>
                <a:cxn ang="0">
                  <a:pos x="122" y="11"/>
                </a:cxn>
                <a:cxn ang="0">
                  <a:pos x="139" y="11"/>
                </a:cxn>
                <a:cxn ang="0">
                  <a:pos x="139" y="0"/>
                </a:cxn>
                <a:cxn ang="0">
                  <a:pos x="121" y="0"/>
                </a:cxn>
                <a:cxn ang="0">
                  <a:pos x="104" y="2"/>
                </a:cxn>
                <a:cxn ang="0">
                  <a:pos x="85" y="4"/>
                </a:cxn>
                <a:cxn ang="0">
                  <a:pos x="67" y="6"/>
                </a:cxn>
                <a:cxn ang="0">
                  <a:pos x="50" y="9"/>
                </a:cxn>
                <a:cxn ang="0">
                  <a:pos x="33" y="15"/>
                </a:cxn>
                <a:cxn ang="0">
                  <a:pos x="16" y="21"/>
                </a:cxn>
                <a:cxn ang="0">
                  <a:pos x="0" y="26"/>
                </a:cxn>
                <a:cxn ang="0">
                  <a:pos x="3" y="37"/>
                </a:cxn>
              </a:cxnLst>
              <a:rect l="0" t="0" r="r" b="b"/>
              <a:pathLst>
                <a:path w="139" h="37">
                  <a:moveTo>
                    <a:pt x="3" y="37"/>
                  </a:moveTo>
                  <a:lnTo>
                    <a:pt x="20" y="30"/>
                  </a:lnTo>
                  <a:lnTo>
                    <a:pt x="35" y="26"/>
                  </a:lnTo>
                  <a:lnTo>
                    <a:pt x="52" y="21"/>
                  </a:lnTo>
                  <a:lnTo>
                    <a:pt x="69" y="17"/>
                  </a:lnTo>
                  <a:lnTo>
                    <a:pt x="87" y="15"/>
                  </a:lnTo>
                  <a:lnTo>
                    <a:pt x="104" y="11"/>
                  </a:lnTo>
                  <a:lnTo>
                    <a:pt x="122" y="11"/>
                  </a:lnTo>
                  <a:lnTo>
                    <a:pt x="139" y="11"/>
                  </a:lnTo>
                  <a:lnTo>
                    <a:pt x="139" y="0"/>
                  </a:lnTo>
                  <a:lnTo>
                    <a:pt x="121" y="0"/>
                  </a:lnTo>
                  <a:lnTo>
                    <a:pt x="104" y="2"/>
                  </a:lnTo>
                  <a:lnTo>
                    <a:pt x="85" y="4"/>
                  </a:lnTo>
                  <a:lnTo>
                    <a:pt x="67" y="6"/>
                  </a:lnTo>
                  <a:lnTo>
                    <a:pt x="50" y="9"/>
                  </a:lnTo>
                  <a:lnTo>
                    <a:pt x="33" y="15"/>
                  </a:lnTo>
                  <a:lnTo>
                    <a:pt x="16" y="21"/>
                  </a:lnTo>
                  <a:lnTo>
                    <a:pt x="0" y="26"/>
                  </a:lnTo>
                  <a:lnTo>
                    <a:pt x="3"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6" name="Freeform 14"/>
            <p:cNvSpPr>
              <a:spLocks/>
            </p:cNvSpPr>
            <p:nvPr/>
          </p:nvSpPr>
          <p:spPr bwMode="auto">
            <a:xfrm>
              <a:off x="1729" y="1378"/>
              <a:ext cx="42" cy="31"/>
            </a:xfrm>
            <a:custGeom>
              <a:avLst/>
              <a:gdLst/>
              <a:ahLst/>
              <a:cxnLst>
                <a:cxn ang="0">
                  <a:pos x="0" y="62"/>
                </a:cxn>
                <a:cxn ang="0">
                  <a:pos x="84" y="62"/>
                </a:cxn>
                <a:cxn ang="0">
                  <a:pos x="82" y="60"/>
                </a:cxn>
                <a:cxn ang="0">
                  <a:pos x="80" y="60"/>
                </a:cxn>
                <a:cxn ang="0">
                  <a:pos x="80" y="58"/>
                </a:cxn>
                <a:cxn ang="0">
                  <a:pos x="78" y="56"/>
                </a:cxn>
                <a:cxn ang="0">
                  <a:pos x="76" y="54"/>
                </a:cxn>
                <a:cxn ang="0">
                  <a:pos x="75" y="52"/>
                </a:cxn>
                <a:cxn ang="0">
                  <a:pos x="73" y="50"/>
                </a:cxn>
                <a:cxn ang="0">
                  <a:pos x="73" y="49"/>
                </a:cxn>
                <a:cxn ang="0">
                  <a:pos x="71" y="47"/>
                </a:cxn>
                <a:cxn ang="0">
                  <a:pos x="69" y="45"/>
                </a:cxn>
                <a:cxn ang="0">
                  <a:pos x="69" y="43"/>
                </a:cxn>
                <a:cxn ang="0">
                  <a:pos x="67" y="41"/>
                </a:cxn>
                <a:cxn ang="0">
                  <a:pos x="65" y="39"/>
                </a:cxn>
                <a:cxn ang="0">
                  <a:pos x="65" y="37"/>
                </a:cxn>
                <a:cxn ang="0">
                  <a:pos x="63" y="34"/>
                </a:cxn>
                <a:cxn ang="0">
                  <a:pos x="63" y="32"/>
                </a:cxn>
                <a:cxn ang="0">
                  <a:pos x="62" y="30"/>
                </a:cxn>
                <a:cxn ang="0">
                  <a:pos x="62" y="28"/>
                </a:cxn>
                <a:cxn ang="0">
                  <a:pos x="62" y="26"/>
                </a:cxn>
                <a:cxn ang="0">
                  <a:pos x="60" y="24"/>
                </a:cxn>
                <a:cxn ang="0">
                  <a:pos x="60" y="23"/>
                </a:cxn>
                <a:cxn ang="0">
                  <a:pos x="60" y="21"/>
                </a:cxn>
                <a:cxn ang="0">
                  <a:pos x="60" y="19"/>
                </a:cxn>
                <a:cxn ang="0">
                  <a:pos x="60" y="17"/>
                </a:cxn>
                <a:cxn ang="0">
                  <a:pos x="58" y="15"/>
                </a:cxn>
                <a:cxn ang="0">
                  <a:pos x="58" y="11"/>
                </a:cxn>
                <a:cxn ang="0">
                  <a:pos x="58" y="10"/>
                </a:cxn>
                <a:cxn ang="0">
                  <a:pos x="58" y="8"/>
                </a:cxn>
                <a:cxn ang="0">
                  <a:pos x="58" y="6"/>
                </a:cxn>
                <a:cxn ang="0">
                  <a:pos x="58" y="4"/>
                </a:cxn>
                <a:cxn ang="0">
                  <a:pos x="58" y="0"/>
                </a:cxn>
                <a:cxn ang="0">
                  <a:pos x="0" y="62"/>
                </a:cxn>
              </a:cxnLst>
              <a:rect l="0" t="0" r="r" b="b"/>
              <a:pathLst>
                <a:path w="84" h="62">
                  <a:moveTo>
                    <a:pt x="0" y="62"/>
                  </a:moveTo>
                  <a:lnTo>
                    <a:pt x="84" y="62"/>
                  </a:lnTo>
                  <a:lnTo>
                    <a:pt x="82" y="60"/>
                  </a:lnTo>
                  <a:lnTo>
                    <a:pt x="80" y="60"/>
                  </a:lnTo>
                  <a:lnTo>
                    <a:pt x="80" y="58"/>
                  </a:lnTo>
                  <a:lnTo>
                    <a:pt x="78" y="56"/>
                  </a:lnTo>
                  <a:lnTo>
                    <a:pt x="76" y="54"/>
                  </a:lnTo>
                  <a:lnTo>
                    <a:pt x="75" y="52"/>
                  </a:lnTo>
                  <a:lnTo>
                    <a:pt x="73" y="50"/>
                  </a:lnTo>
                  <a:lnTo>
                    <a:pt x="73" y="49"/>
                  </a:lnTo>
                  <a:lnTo>
                    <a:pt x="71" y="47"/>
                  </a:lnTo>
                  <a:lnTo>
                    <a:pt x="69" y="45"/>
                  </a:lnTo>
                  <a:lnTo>
                    <a:pt x="69" y="43"/>
                  </a:lnTo>
                  <a:lnTo>
                    <a:pt x="67" y="41"/>
                  </a:lnTo>
                  <a:lnTo>
                    <a:pt x="65" y="39"/>
                  </a:lnTo>
                  <a:lnTo>
                    <a:pt x="65" y="37"/>
                  </a:lnTo>
                  <a:lnTo>
                    <a:pt x="63" y="34"/>
                  </a:lnTo>
                  <a:lnTo>
                    <a:pt x="63" y="32"/>
                  </a:lnTo>
                  <a:lnTo>
                    <a:pt x="62" y="30"/>
                  </a:lnTo>
                  <a:lnTo>
                    <a:pt x="62" y="28"/>
                  </a:lnTo>
                  <a:lnTo>
                    <a:pt x="62" y="26"/>
                  </a:lnTo>
                  <a:lnTo>
                    <a:pt x="60" y="24"/>
                  </a:lnTo>
                  <a:lnTo>
                    <a:pt x="60" y="23"/>
                  </a:lnTo>
                  <a:lnTo>
                    <a:pt x="60" y="21"/>
                  </a:lnTo>
                  <a:lnTo>
                    <a:pt x="60" y="19"/>
                  </a:lnTo>
                  <a:lnTo>
                    <a:pt x="60" y="17"/>
                  </a:lnTo>
                  <a:lnTo>
                    <a:pt x="58" y="15"/>
                  </a:lnTo>
                  <a:lnTo>
                    <a:pt x="58" y="11"/>
                  </a:lnTo>
                  <a:lnTo>
                    <a:pt x="58" y="10"/>
                  </a:lnTo>
                  <a:lnTo>
                    <a:pt x="58" y="8"/>
                  </a:lnTo>
                  <a:lnTo>
                    <a:pt x="58" y="6"/>
                  </a:lnTo>
                  <a:lnTo>
                    <a:pt x="58" y="4"/>
                  </a:lnTo>
                  <a:lnTo>
                    <a:pt x="58" y="0"/>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7" name="Freeform 15"/>
            <p:cNvSpPr>
              <a:spLocks/>
            </p:cNvSpPr>
            <p:nvPr/>
          </p:nvSpPr>
          <p:spPr bwMode="auto">
            <a:xfrm>
              <a:off x="1990" y="1485"/>
              <a:ext cx="6" cy="1580"/>
            </a:xfrm>
            <a:custGeom>
              <a:avLst/>
              <a:gdLst/>
              <a:ahLst/>
              <a:cxnLst>
                <a:cxn ang="0">
                  <a:pos x="5" y="3160"/>
                </a:cxn>
                <a:cxn ang="0">
                  <a:pos x="11" y="3160"/>
                </a:cxn>
                <a:cxn ang="0">
                  <a:pos x="11" y="0"/>
                </a:cxn>
                <a:cxn ang="0">
                  <a:pos x="0" y="0"/>
                </a:cxn>
                <a:cxn ang="0">
                  <a:pos x="0" y="3160"/>
                </a:cxn>
                <a:cxn ang="0">
                  <a:pos x="5" y="3160"/>
                </a:cxn>
              </a:cxnLst>
              <a:rect l="0" t="0" r="r" b="b"/>
              <a:pathLst>
                <a:path w="11" h="3160">
                  <a:moveTo>
                    <a:pt x="5" y="3160"/>
                  </a:moveTo>
                  <a:lnTo>
                    <a:pt x="11" y="3160"/>
                  </a:lnTo>
                  <a:lnTo>
                    <a:pt x="11" y="0"/>
                  </a:lnTo>
                  <a:lnTo>
                    <a:pt x="0" y="0"/>
                  </a:lnTo>
                  <a:lnTo>
                    <a:pt x="0" y="3160"/>
                  </a:lnTo>
                  <a:lnTo>
                    <a:pt x="5" y="3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8" name="Freeform 16"/>
            <p:cNvSpPr>
              <a:spLocks/>
            </p:cNvSpPr>
            <p:nvPr/>
          </p:nvSpPr>
          <p:spPr bwMode="auto">
            <a:xfrm>
              <a:off x="1790" y="1481"/>
              <a:ext cx="6" cy="1626"/>
            </a:xfrm>
            <a:custGeom>
              <a:avLst/>
              <a:gdLst/>
              <a:ahLst/>
              <a:cxnLst>
                <a:cxn ang="0">
                  <a:pos x="6" y="3250"/>
                </a:cxn>
                <a:cxn ang="0">
                  <a:pos x="11" y="3250"/>
                </a:cxn>
                <a:cxn ang="0">
                  <a:pos x="11" y="0"/>
                </a:cxn>
                <a:cxn ang="0">
                  <a:pos x="0" y="0"/>
                </a:cxn>
                <a:cxn ang="0">
                  <a:pos x="0" y="3250"/>
                </a:cxn>
                <a:cxn ang="0">
                  <a:pos x="6" y="3250"/>
                </a:cxn>
              </a:cxnLst>
              <a:rect l="0" t="0" r="r" b="b"/>
              <a:pathLst>
                <a:path w="11" h="3250">
                  <a:moveTo>
                    <a:pt x="6" y="3250"/>
                  </a:moveTo>
                  <a:lnTo>
                    <a:pt x="11" y="3250"/>
                  </a:lnTo>
                  <a:lnTo>
                    <a:pt x="11" y="0"/>
                  </a:lnTo>
                  <a:lnTo>
                    <a:pt x="0" y="0"/>
                  </a:lnTo>
                  <a:lnTo>
                    <a:pt x="0" y="3250"/>
                  </a:lnTo>
                  <a:lnTo>
                    <a:pt x="6" y="32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09" name="Freeform 17"/>
            <p:cNvSpPr>
              <a:spLocks/>
            </p:cNvSpPr>
            <p:nvPr/>
          </p:nvSpPr>
          <p:spPr bwMode="auto">
            <a:xfrm>
              <a:off x="439" y="2318"/>
              <a:ext cx="83" cy="111"/>
            </a:xfrm>
            <a:custGeom>
              <a:avLst/>
              <a:gdLst/>
              <a:ahLst/>
              <a:cxnLst>
                <a:cxn ang="0">
                  <a:pos x="11" y="222"/>
                </a:cxn>
                <a:cxn ang="0">
                  <a:pos x="13" y="207"/>
                </a:cxn>
                <a:cxn ang="0">
                  <a:pos x="15" y="192"/>
                </a:cxn>
                <a:cxn ang="0">
                  <a:pos x="17" y="177"/>
                </a:cxn>
                <a:cxn ang="0">
                  <a:pos x="22" y="162"/>
                </a:cxn>
                <a:cxn ang="0">
                  <a:pos x="28" y="149"/>
                </a:cxn>
                <a:cxn ang="0">
                  <a:pos x="35" y="134"/>
                </a:cxn>
                <a:cxn ang="0">
                  <a:pos x="43" y="119"/>
                </a:cxn>
                <a:cxn ang="0">
                  <a:pos x="52" y="106"/>
                </a:cxn>
                <a:cxn ang="0">
                  <a:pos x="63" y="93"/>
                </a:cxn>
                <a:cxn ang="0">
                  <a:pos x="74" y="80"/>
                </a:cxn>
                <a:cxn ang="0">
                  <a:pos x="87" y="67"/>
                </a:cxn>
                <a:cxn ang="0">
                  <a:pos x="100" y="54"/>
                </a:cxn>
                <a:cxn ang="0">
                  <a:pos x="132" y="32"/>
                </a:cxn>
                <a:cxn ang="0">
                  <a:pos x="165" y="10"/>
                </a:cxn>
                <a:cxn ang="0">
                  <a:pos x="160" y="0"/>
                </a:cxn>
                <a:cxn ang="0">
                  <a:pos x="124" y="23"/>
                </a:cxn>
                <a:cxn ang="0">
                  <a:pos x="95" y="47"/>
                </a:cxn>
                <a:cxn ang="0">
                  <a:pos x="80" y="60"/>
                </a:cxn>
                <a:cxn ang="0">
                  <a:pos x="67" y="73"/>
                </a:cxn>
                <a:cxn ang="0">
                  <a:pos x="54" y="86"/>
                </a:cxn>
                <a:cxn ang="0">
                  <a:pos x="43" y="99"/>
                </a:cxn>
                <a:cxn ang="0">
                  <a:pos x="33" y="114"/>
                </a:cxn>
                <a:cxn ang="0">
                  <a:pos x="24" y="129"/>
                </a:cxn>
                <a:cxn ang="0">
                  <a:pos x="18" y="144"/>
                </a:cxn>
                <a:cxn ang="0">
                  <a:pos x="11" y="158"/>
                </a:cxn>
                <a:cxn ang="0">
                  <a:pos x="7" y="175"/>
                </a:cxn>
                <a:cxn ang="0">
                  <a:pos x="4" y="190"/>
                </a:cxn>
                <a:cxn ang="0">
                  <a:pos x="2" y="207"/>
                </a:cxn>
                <a:cxn ang="0">
                  <a:pos x="0" y="222"/>
                </a:cxn>
                <a:cxn ang="0">
                  <a:pos x="11" y="222"/>
                </a:cxn>
              </a:cxnLst>
              <a:rect l="0" t="0" r="r" b="b"/>
              <a:pathLst>
                <a:path w="165" h="222">
                  <a:moveTo>
                    <a:pt x="11" y="222"/>
                  </a:moveTo>
                  <a:lnTo>
                    <a:pt x="13" y="207"/>
                  </a:lnTo>
                  <a:lnTo>
                    <a:pt x="15" y="192"/>
                  </a:lnTo>
                  <a:lnTo>
                    <a:pt x="17" y="177"/>
                  </a:lnTo>
                  <a:lnTo>
                    <a:pt x="22" y="162"/>
                  </a:lnTo>
                  <a:lnTo>
                    <a:pt x="28" y="149"/>
                  </a:lnTo>
                  <a:lnTo>
                    <a:pt x="35" y="134"/>
                  </a:lnTo>
                  <a:lnTo>
                    <a:pt x="43" y="119"/>
                  </a:lnTo>
                  <a:lnTo>
                    <a:pt x="52" y="106"/>
                  </a:lnTo>
                  <a:lnTo>
                    <a:pt x="63" y="93"/>
                  </a:lnTo>
                  <a:lnTo>
                    <a:pt x="74" y="80"/>
                  </a:lnTo>
                  <a:lnTo>
                    <a:pt x="87" y="67"/>
                  </a:lnTo>
                  <a:lnTo>
                    <a:pt x="100" y="54"/>
                  </a:lnTo>
                  <a:lnTo>
                    <a:pt x="132" y="32"/>
                  </a:lnTo>
                  <a:lnTo>
                    <a:pt x="165" y="10"/>
                  </a:lnTo>
                  <a:lnTo>
                    <a:pt x="160" y="0"/>
                  </a:lnTo>
                  <a:lnTo>
                    <a:pt x="124" y="23"/>
                  </a:lnTo>
                  <a:lnTo>
                    <a:pt x="95" y="47"/>
                  </a:lnTo>
                  <a:lnTo>
                    <a:pt x="80" y="60"/>
                  </a:lnTo>
                  <a:lnTo>
                    <a:pt x="67" y="73"/>
                  </a:lnTo>
                  <a:lnTo>
                    <a:pt x="54" y="86"/>
                  </a:lnTo>
                  <a:lnTo>
                    <a:pt x="43" y="99"/>
                  </a:lnTo>
                  <a:lnTo>
                    <a:pt x="33" y="114"/>
                  </a:lnTo>
                  <a:lnTo>
                    <a:pt x="24" y="129"/>
                  </a:lnTo>
                  <a:lnTo>
                    <a:pt x="18" y="144"/>
                  </a:lnTo>
                  <a:lnTo>
                    <a:pt x="11" y="158"/>
                  </a:lnTo>
                  <a:lnTo>
                    <a:pt x="7" y="175"/>
                  </a:lnTo>
                  <a:lnTo>
                    <a:pt x="4" y="190"/>
                  </a:lnTo>
                  <a:lnTo>
                    <a:pt x="2" y="207"/>
                  </a:lnTo>
                  <a:lnTo>
                    <a:pt x="0" y="222"/>
                  </a:lnTo>
                  <a:lnTo>
                    <a:pt x="11"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0" name="Freeform 18"/>
            <p:cNvSpPr>
              <a:spLocks/>
            </p:cNvSpPr>
            <p:nvPr/>
          </p:nvSpPr>
          <p:spPr bwMode="auto">
            <a:xfrm>
              <a:off x="439" y="2429"/>
              <a:ext cx="90" cy="115"/>
            </a:xfrm>
            <a:custGeom>
              <a:avLst/>
              <a:gdLst/>
              <a:ahLst/>
              <a:cxnLst>
                <a:cxn ang="0">
                  <a:pos x="180" y="219"/>
                </a:cxn>
                <a:cxn ang="0">
                  <a:pos x="162" y="210"/>
                </a:cxn>
                <a:cxn ang="0">
                  <a:pos x="143" y="199"/>
                </a:cxn>
                <a:cxn ang="0">
                  <a:pos x="126" y="187"/>
                </a:cxn>
                <a:cxn ang="0">
                  <a:pos x="110" y="174"/>
                </a:cxn>
                <a:cxn ang="0">
                  <a:pos x="95" y="161"/>
                </a:cxn>
                <a:cxn ang="0">
                  <a:pos x="80" y="148"/>
                </a:cxn>
                <a:cxn ang="0">
                  <a:pos x="67" y="135"/>
                </a:cxn>
                <a:cxn ang="0">
                  <a:pos x="56" y="120"/>
                </a:cxn>
                <a:cxn ang="0">
                  <a:pos x="46" y="106"/>
                </a:cxn>
                <a:cxn ang="0">
                  <a:pos x="37" y="93"/>
                </a:cxn>
                <a:cxn ang="0">
                  <a:pos x="30" y="78"/>
                </a:cxn>
                <a:cxn ang="0">
                  <a:pos x="22" y="61"/>
                </a:cxn>
                <a:cxn ang="0">
                  <a:pos x="18" y="46"/>
                </a:cxn>
                <a:cxn ang="0">
                  <a:pos x="15" y="31"/>
                </a:cxn>
                <a:cxn ang="0">
                  <a:pos x="13" y="16"/>
                </a:cxn>
                <a:cxn ang="0">
                  <a:pos x="11" y="0"/>
                </a:cxn>
                <a:cxn ang="0">
                  <a:pos x="0" y="0"/>
                </a:cxn>
                <a:cxn ang="0">
                  <a:pos x="2" y="16"/>
                </a:cxn>
                <a:cxn ang="0">
                  <a:pos x="4" y="33"/>
                </a:cxn>
                <a:cxn ang="0">
                  <a:pos x="7" y="50"/>
                </a:cxn>
                <a:cxn ang="0">
                  <a:pos x="13" y="65"/>
                </a:cxn>
                <a:cxn ang="0">
                  <a:pos x="18" y="81"/>
                </a:cxn>
                <a:cxn ang="0">
                  <a:pos x="28" y="96"/>
                </a:cxn>
                <a:cxn ang="0">
                  <a:pos x="37" y="113"/>
                </a:cxn>
                <a:cxn ang="0">
                  <a:pos x="46" y="128"/>
                </a:cxn>
                <a:cxn ang="0">
                  <a:pos x="59" y="143"/>
                </a:cxn>
                <a:cxn ang="0">
                  <a:pos x="72" y="156"/>
                </a:cxn>
                <a:cxn ang="0">
                  <a:pos x="87" y="171"/>
                </a:cxn>
                <a:cxn ang="0">
                  <a:pos x="102" y="184"/>
                </a:cxn>
                <a:cxn ang="0">
                  <a:pos x="119" y="195"/>
                </a:cxn>
                <a:cxn ang="0">
                  <a:pos x="137" y="208"/>
                </a:cxn>
                <a:cxn ang="0">
                  <a:pos x="156" y="219"/>
                </a:cxn>
                <a:cxn ang="0">
                  <a:pos x="176" y="230"/>
                </a:cxn>
                <a:cxn ang="0">
                  <a:pos x="180" y="219"/>
                </a:cxn>
              </a:cxnLst>
              <a:rect l="0" t="0" r="r" b="b"/>
              <a:pathLst>
                <a:path w="180" h="230">
                  <a:moveTo>
                    <a:pt x="180" y="219"/>
                  </a:moveTo>
                  <a:lnTo>
                    <a:pt x="162" y="210"/>
                  </a:lnTo>
                  <a:lnTo>
                    <a:pt x="143" y="199"/>
                  </a:lnTo>
                  <a:lnTo>
                    <a:pt x="126" y="187"/>
                  </a:lnTo>
                  <a:lnTo>
                    <a:pt x="110" y="174"/>
                  </a:lnTo>
                  <a:lnTo>
                    <a:pt x="95" y="161"/>
                  </a:lnTo>
                  <a:lnTo>
                    <a:pt x="80" y="148"/>
                  </a:lnTo>
                  <a:lnTo>
                    <a:pt x="67" y="135"/>
                  </a:lnTo>
                  <a:lnTo>
                    <a:pt x="56" y="120"/>
                  </a:lnTo>
                  <a:lnTo>
                    <a:pt x="46" y="106"/>
                  </a:lnTo>
                  <a:lnTo>
                    <a:pt x="37" y="93"/>
                  </a:lnTo>
                  <a:lnTo>
                    <a:pt x="30" y="78"/>
                  </a:lnTo>
                  <a:lnTo>
                    <a:pt x="22" y="61"/>
                  </a:lnTo>
                  <a:lnTo>
                    <a:pt x="18" y="46"/>
                  </a:lnTo>
                  <a:lnTo>
                    <a:pt x="15" y="31"/>
                  </a:lnTo>
                  <a:lnTo>
                    <a:pt x="13" y="16"/>
                  </a:lnTo>
                  <a:lnTo>
                    <a:pt x="11" y="0"/>
                  </a:lnTo>
                  <a:lnTo>
                    <a:pt x="0" y="0"/>
                  </a:lnTo>
                  <a:lnTo>
                    <a:pt x="2" y="16"/>
                  </a:lnTo>
                  <a:lnTo>
                    <a:pt x="4" y="33"/>
                  </a:lnTo>
                  <a:lnTo>
                    <a:pt x="7" y="50"/>
                  </a:lnTo>
                  <a:lnTo>
                    <a:pt x="13" y="65"/>
                  </a:lnTo>
                  <a:lnTo>
                    <a:pt x="18" y="81"/>
                  </a:lnTo>
                  <a:lnTo>
                    <a:pt x="28" y="96"/>
                  </a:lnTo>
                  <a:lnTo>
                    <a:pt x="37" y="113"/>
                  </a:lnTo>
                  <a:lnTo>
                    <a:pt x="46" y="128"/>
                  </a:lnTo>
                  <a:lnTo>
                    <a:pt x="59" y="143"/>
                  </a:lnTo>
                  <a:lnTo>
                    <a:pt x="72" y="156"/>
                  </a:lnTo>
                  <a:lnTo>
                    <a:pt x="87" y="171"/>
                  </a:lnTo>
                  <a:lnTo>
                    <a:pt x="102" y="184"/>
                  </a:lnTo>
                  <a:lnTo>
                    <a:pt x="119" y="195"/>
                  </a:lnTo>
                  <a:lnTo>
                    <a:pt x="137" y="208"/>
                  </a:lnTo>
                  <a:lnTo>
                    <a:pt x="156" y="219"/>
                  </a:lnTo>
                  <a:lnTo>
                    <a:pt x="176" y="230"/>
                  </a:lnTo>
                  <a:lnTo>
                    <a:pt x="180" y="2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1" name="Freeform 19"/>
            <p:cNvSpPr>
              <a:spLocks/>
            </p:cNvSpPr>
            <p:nvPr/>
          </p:nvSpPr>
          <p:spPr bwMode="auto">
            <a:xfrm>
              <a:off x="503" y="2518"/>
              <a:ext cx="43" cy="33"/>
            </a:xfrm>
            <a:custGeom>
              <a:avLst/>
              <a:gdLst/>
              <a:ahLst/>
              <a:cxnLst>
                <a:cxn ang="0">
                  <a:pos x="86" y="65"/>
                </a:cxn>
                <a:cxn ang="0">
                  <a:pos x="32" y="0"/>
                </a:cxn>
                <a:cxn ang="0">
                  <a:pos x="32" y="2"/>
                </a:cxn>
                <a:cxn ang="0">
                  <a:pos x="32" y="4"/>
                </a:cxn>
                <a:cxn ang="0">
                  <a:pos x="30" y="6"/>
                </a:cxn>
                <a:cxn ang="0">
                  <a:pos x="30" y="9"/>
                </a:cxn>
                <a:cxn ang="0">
                  <a:pos x="30" y="11"/>
                </a:cxn>
                <a:cxn ang="0">
                  <a:pos x="30" y="13"/>
                </a:cxn>
                <a:cxn ang="0">
                  <a:pos x="30" y="15"/>
                </a:cxn>
                <a:cxn ang="0">
                  <a:pos x="30" y="17"/>
                </a:cxn>
                <a:cxn ang="0">
                  <a:pos x="28" y="19"/>
                </a:cxn>
                <a:cxn ang="0">
                  <a:pos x="28" y="21"/>
                </a:cxn>
                <a:cxn ang="0">
                  <a:pos x="28" y="24"/>
                </a:cxn>
                <a:cxn ang="0">
                  <a:pos x="26" y="26"/>
                </a:cxn>
                <a:cxn ang="0">
                  <a:pos x="26" y="28"/>
                </a:cxn>
                <a:cxn ang="0">
                  <a:pos x="24" y="30"/>
                </a:cxn>
                <a:cxn ang="0">
                  <a:pos x="24" y="32"/>
                </a:cxn>
                <a:cxn ang="0">
                  <a:pos x="22" y="34"/>
                </a:cxn>
                <a:cxn ang="0">
                  <a:pos x="22" y="35"/>
                </a:cxn>
                <a:cxn ang="0">
                  <a:pos x="21" y="37"/>
                </a:cxn>
                <a:cxn ang="0">
                  <a:pos x="21" y="39"/>
                </a:cxn>
                <a:cxn ang="0">
                  <a:pos x="19" y="41"/>
                </a:cxn>
                <a:cxn ang="0">
                  <a:pos x="19" y="43"/>
                </a:cxn>
                <a:cxn ang="0">
                  <a:pos x="17" y="43"/>
                </a:cxn>
                <a:cxn ang="0">
                  <a:pos x="15" y="45"/>
                </a:cxn>
                <a:cxn ang="0">
                  <a:pos x="13" y="47"/>
                </a:cxn>
                <a:cxn ang="0">
                  <a:pos x="13" y="48"/>
                </a:cxn>
                <a:cxn ang="0">
                  <a:pos x="11" y="50"/>
                </a:cxn>
                <a:cxn ang="0">
                  <a:pos x="9" y="52"/>
                </a:cxn>
                <a:cxn ang="0">
                  <a:pos x="8" y="54"/>
                </a:cxn>
                <a:cxn ang="0">
                  <a:pos x="6" y="54"/>
                </a:cxn>
                <a:cxn ang="0">
                  <a:pos x="4" y="56"/>
                </a:cxn>
                <a:cxn ang="0">
                  <a:pos x="2" y="58"/>
                </a:cxn>
                <a:cxn ang="0">
                  <a:pos x="0" y="60"/>
                </a:cxn>
                <a:cxn ang="0">
                  <a:pos x="86" y="65"/>
                </a:cxn>
              </a:cxnLst>
              <a:rect l="0" t="0" r="r" b="b"/>
              <a:pathLst>
                <a:path w="86" h="65">
                  <a:moveTo>
                    <a:pt x="86" y="65"/>
                  </a:moveTo>
                  <a:lnTo>
                    <a:pt x="32" y="0"/>
                  </a:lnTo>
                  <a:lnTo>
                    <a:pt x="32" y="2"/>
                  </a:lnTo>
                  <a:lnTo>
                    <a:pt x="32" y="4"/>
                  </a:lnTo>
                  <a:lnTo>
                    <a:pt x="30" y="6"/>
                  </a:lnTo>
                  <a:lnTo>
                    <a:pt x="30" y="9"/>
                  </a:lnTo>
                  <a:lnTo>
                    <a:pt x="30" y="11"/>
                  </a:lnTo>
                  <a:lnTo>
                    <a:pt x="30" y="13"/>
                  </a:lnTo>
                  <a:lnTo>
                    <a:pt x="30" y="15"/>
                  </a:lnTo>
                  <a:lnTo>
                    <a:pt x="30" y="17"/>
                  </a:lnTo>
                  <a:lnTo>
                    <a:pt x="28" y="19"/>
                  </a:lnTo>
                  <a:lnTo>
                    <a:pt x="28" y="21"/>
                  </a:lnTo>
                  <a:lnTo>
                    <a:pt x="28" y="24"/>
                  </a:lnTo>
                  <a:lnTo>
                    <a:pt x="26" y="26"/>
                  </a:lnTo>
                  <a:lnTo>
                    <a:pt x="26" y="28"/>
                  </a:lnTo>
                  <a:lnTo>
                    <a:pt x="24" y="30"/>
                  </a:lnTo>
                  <a:lnTo>
                    <a:pt x="24" y="32"/>
                  </a:lnTo>
                  <a:lnTo>
                    <a:pt x="22" y="34"/>
                  </a:lnTo>
                  <a:lnTo>
                    <a:pt x="22" y="35"/>
                  </a:lnTo>
                  <a:lnTo>
                    <a:pt x="21" y="37"/>
                  </a:lnTo>
                  <a:lnTo>
                    <a:pt x="21" y="39"/>
                  </a:lnTo>
                  <a:lnTo>
                    <a:pt x="19" y="41"/>
                  </a:lnTo>
                  <a:lnTo>
                    <a:pt x="19" y="43"/>
                  </a:lnTo>
                  <a:lnTo>
                    <a:pt x="17" y="43"/>
                  </a:lnTo>
                  <a:lnTo>
                    <a:pt x="15" y="45"/>
                  </a:lnTo>
                  <a:lnTo>
                    <a:pt x="13" y="47"/>
                  </a:lnTo>
                  <a:lnTo>
                    <a:pt x="13" y="48"/>
                  </a:lnTo>
                  <a:lnTo>
                    <a:pt x="11" y="50"/>
                  </a:lnTo>
                  <a:lnTo>
                    <a:pt x="9" y="52"/>
                  </a:lnTo>
                  <a:lnTo>
                    <a:pt x="8" y="54"/>
                  </a:lnTo>
                  <a:lnTo>
                    <a:pt x="6" y="54"/>
                  </a:lnTo>
                  <a:lnTo>
                    <a:pt x="4" y="56"/>
                  </a:lnTo>
                  <a:lnTo>
                    <a:pt x="2" y="58"/>
                  </a:lnTo>
                  <a:lnTo>
                    <a:pt x="0" y="60"/>
                  </a:lnTo>
                  <a:lnTo>
                    <a:pt x="86"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2" name="Freeform 20"/>
            <p:cNvSpPr>
              <a:spLocks/>
            </p:cNvSpPr>
            <p:nvPr/>
          </p:nvSpPr>
          <p:spPr bwMode="auto">
            <a:xfrm>
              <a:off x="511" y="1398"/>
              <a:ext cx="1241" cy="929"/>
            </a:xfrm>
            <a:custGeom>
              <a:avLst/>
              <a:gdLst/>
              <a:ahLst/>
              <a:cxnLst>
                <a:cxn ang="0">
                  <a:pos x="2478" y="6"/>
                </a:cxn>
                <a:cxn ang="0">
                  <a:pos x="2474" y="0"/>
                </a:cxn>
                <a:cxn ang="0">
                  <a:pos x="0" y="1849"/>
                </a:cxn>
                <a:cxn ang="0">
                  <a:pos x="7" y="1858"/>
                </a:cxn>
                <a:cxn ang="0">
                  <a:pos x="2482" y="10"/>
                </a:cxn>
                <a:cxn ang="0">
                  <a:pos x="2478" y="6"/>
                </a:cxn>
              </a:cxnLst>
              <a:rect l="0" t="0" r="r" b="b"/>
              <a:pathLst>
                <a:path w="2482" h="1858">
                  <a:moveTo>
                    <a:pt x="2478" y="6"/>
                  </a:moveTo>
                  <a:lnTo>
                    <a:pt x="2474" y="0"/>
                  </a:lnTo>
                  <a:lnTo>
                    <a:pt x="0" y="1849"/>
                  </a:lnTo>
                  <a:lnTo>
                    <a:pt x="7" y="1858"/>
                  </a:lnTo>
                  <a:lnTo>
                    <a:pt x="2482" y="10"/>
                  </a:lnTo>
                  <a:lnTo>
                    <a:pt x="247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3" name="Freeform 21"/>
            <p:cNvSpPr>
              <a:spLocks/>
            </p:cNvSpPr>
            <p:nvPr/>
          </p:nvSpPr>
          <p:spPr bwMode="auto">
            <a:xfrm>
              <a:off x="540" y="2544"/>
              <a:ext cx="1200" cy="632"/>
            </a:xfrm>
            <a:custGeom>
              <a:avLst/>
              <a:gdLst/>
              <a:ahLst/>
              <a:cxnLst>
                <a:cxn ang="0">
                  <a:pos x="2399" y="1259"/>
                </a:cxn>
                <a:cxn ang="0">
                  <a:pos x="2401" y="1255"/>
                </a:cxn>
                <a:cxn ang="0">
                  <a:pos x="4" y="0"/>
                </a:cxn>
                <a:cxn ang="0">
                  <a:pos x="0" y="10"/>
                </a:cxn>
                <a:cxn ang="0">
                  <a:pos x="2395" y="1265"/>
                </a:cxn>
                <a:cxn ang="0">
                  <a:pos x="2399" y="1259"/>
                </a:cxn>
              </a:cxnLst>
              <a:rect l="0" t="0" r="r" b="b"/>
              <a:pathLst>
                <a:path w="2401" h="1265">
                  <a:moveTo>
                    <a:pt x="2399" y="1259"/>
                  </a:moveTo>
                  <a:lnTo>
                    <a:pt x="2401" y="1255"/>
                  </a:lnTo>
                  <a:lnTo>
                    <a:pt x="4" y="0"/>
                  </a:lnTo>
                  <a:lnTo>
                    <a:pt x="0" y="10"/>
                  </a:lnTo>
                  <a:lnTo>
                    <a:pt x="2395" y="1265"/>
                  </a:lnTo>
                  <a:lnTo>
                    <a:pt x="2399" y="1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4" name="Freeform 22"/>
            <p:cNvSpPr>
              <a:spLocks/>
            </p:cNvSpPr>
            <p:nvPr/>
          </p:nvSpPr>
          <p:spPr bwMode="auto">
            <a:xfrm>
              <a:off x="1730" y="3158"/>
              <a:ext cx="37" cy="30"/>
            </a:xfrm>
            <a:custGeom>
              <a:avLst/>
              <a:gdLst/>
              <a:ahLst/>
              <a:cxnLst>
                <a:cxn ang="0">
                  <a:pos x="74" y="61"/>
                </a:cxn>
                <a:cxn ang="0">
                  <a:pos x="30" y="0"/>
                </a:cxn>
                <a:cxn ang="0">
                  <a:pos x="0" y="59"/>
                </a:cxn>
                <a:cxn ang="0">
                  <a:pos x="74" y="61"/>
                </a:cxn>
              </a:cxnLst>
              <a:rect l="0" t="0" r="r" b="b"/>
              <a:pathLst>
                <a:path w="74" h="61">
                  <a:moveTo>
                    <a:pt x="74" y="61"/>
                  </a:moveTo>
                  <a:lnTo>
                    <a:pt x="30" y="0"/>
                  </a:lnTo>
                  <a:lnTo>
                    <a:pt x="0" y="59"/>
                  </a:lnTo>
                  <a:lnTo>
                    <a:pt x="74"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5" name="Rectangle 23"/>
            <p:cNvSpPr>
              <a:spLocks noChangeArrowheads="1"/>
            </p:cNvSpPr>
            <p:nvPr/>
          </p:nvSpPr>
          <p:spPr bwMode="auto">
            <a:xfrm>
              <a:off x="1798" y="1532"/>
              <a:ext cx="152"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3816" name="Rectangle 24"/>
            <p:cNvSpPr>
              <a:spLocks noChangeArrowheads="1"/>
            </p:cNvSpPr>
            <p:nvPr/>
          </p:nvSpPr>
          <p:spPr bwMode="auto">
            <a:xfrm>
              <a:off x="567" y="2341"/>
              <a:ext cx="152"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3817" name="Freeform 25"/>
            <p:cNvSpPr>
              <a:spLocks/>
            </p:cNvSpPr>
            <p:nvPr/>
          </p:nvSpPr>
          <p:spPr bwMode="auto">
            <a:xfrm>
              <a:off x="1843" y="2984"/>
              <a:ext cx="80" cy="111"/>
            </a:xfrm>
            <a:custGeom>
              <a:avLst/>
              <a:gdLst/>
              <a:ahLst/>
              <a:cxnLst>
                <a:cxn ang="0">
                  <a:pos x="33" y="167"/>
                </a:cxn>
                <a:cxn ang="0">
                  <a:pos x="43" y="184"/>
                </a:cxn>
                <a:cxn ang="0">
                  <a:pos x="54" y="193"/>
                </a:cxn>
                <a:cxn ang="0">
                  <a:pos x="69" y="199"/>
                </a:cxn>
                <a:cxn ang="0">
                  <a:pos x="87" y="199"/>
                </a:cxn>
                <a:cxn ang="0">
                  <a:pos x="106" y="191"/>
                </a:cxn>
                <a:cxn ang="0">
                  <a:pos x="121" y="178"/>
                </a:cxn>
                <a:cxn ang="0">
                  <a:pos x="126" y="163"/>
                </a:cxn>
                <a:cxn ang="0">
                  <a:pos x="126" y="145"/>
                </a:cxn>
                <a:cxn ang="0">
                  <a:pos x="121" y="130"/>
                </a:cxn>
                <a:cxn ang="0">
                  <a:pos x="108" y="119"/>
                </a:cxn>
                <a:cxn ang="0">
                  <a:pos x="91" y="113"/>
                </a:cxn>
                <a:cxn ang="0">
                  <a:pos x="76" y="111"/>
                </a:cxn>
                <a:cxn ang="0">
                  <a:pos x="65" y="113"/>
                </a:cxn>
                <a:cxn ang="0">
                  <a:pos x="63" y="91"/>
                </a:cxn>
                <a:cxn ang="0">
                  <a:pos x="67" y="93"/>
                </a:cxn>
                <a:cxn ang="0">
                  <a:pos x="72" y="93"/>
                </a:cxn>
                <a:cxn ang="0">
                  <a:pos x="89" y="89"/>
                </a:cxn>
                <a:cxn ang="0">
                  <a:pos x="106" y="82"/>
                </a:cxn>
                <a:cxn ang="0">
                  <a:pos x="115" y="69"/>
                </a:cxn>
                <a:cxn ang="0">
                  <a:pos x="117" y="52"/>
                </a:cxn>
                <a:cxn ang="0">
                  <a:pos x="113" y="41"/>
                </a:cxn>
                <a:cxn ang="0">
                  <a:pos x="102" y="30"/>
                </a:cxn>
                <a:cxn ang="0">
                  <a:pos x="89" y="24"/>
                </a:cxn>
                <a:cxn ang="0">
                  <a:pos x="72" y="22"/>
                </a:cxn>
                <a:cxn ang="0">
                  <a:pos x="58" y="26"/>
                </a:cxn>
                <a:cxn ang="0">
                  <a:pos x="46" y="35"/>
                </a:cxn>
                <a:cxn ang="0">
                  <a:pos x="37" y="48"/>
                </a:cxn>
                <a:cxn ang="0">
                  <a:pos x="4" y="56"/>
                </a:cxn>
                <a:cxn ang="0">
                  <a:pos x="13" y="33"/>
                </a:cxn>
                <a:cxn ang="0">
                  <a:pos x="28" y="15"/>
                </a:cxn>
                <a:cxn ang="0">
                  <a:pos x="50" y="4"/>
                </a:cxn>
                <a:cxn ang="0">
                  <a:pos x="76" y="0"/>
                </a:cxn>
                <a:cxn ang="0">
                  <a:pos x="97" y="2"/>
                </a:cxn>
                <a:cxn ang="0">
                  <a:pos x="113" y="9"/>
                </a:cxn>
                <a:cxn ang="0">
                  <a:pos x="128" y="17"/>
                </a:cxn>
                <a:cxn ang="0">
                  <a:pos x="139" y="30"/>
                </a:cxn>
                <a:cxn ang="0">
                  <a:pos x="145" y="43"/>
                </a:cxn>
                <a:cxn ang="0">
                  <a:pos x="149" y="57"/>
                </a:cxn>
                <a:cxn ang="0">
                  <a:pos x="145" y="70"/>
                </a:cxn>
                <a:cxn ang="0">
                  <a:pos x="139" y="82"/>
                </a:cxn>
                <a:cxn ang="0">
                  <a:pos x="128" y="93"/>
                </a:cxn>
                <a:cxn ang="0">
                  <a:pos x="115" y="100"/>
                </a:cxn>
                <a:cxn ang="0">
                  <a:pos x="134" y="108"/>
                </a:cxn>
                <a:cxn ang="0">
                  <a:pos x="149" y="119"/>
                </a:cxn>
                <a:cxn ang="0">
                  <a:pos x="156" y="134"/>
                </a:cxn>
                <a:cxn ang="0">
                  <a:pos x="160" y="154"/>
                </a:cxn>
                <a:cxn ang="0">
                  <a:pos x="154" y="180"/>
                </a:cxn>
                <a:cxn ang="0">
                  <a:pos x="136" y="201"/>
                </a:cxn>
                <a:cxn ang="0">
                  <a:pos x="110" y="216"/>
                </a:cxn>
                <a:cxn ang="0">
                  <a:pos x="78" y="221"/>
                </a:cxn>
                <a:cxn ang="0">
                  <a:pos x="48" y="217"/>
                </a:cxn>
                <a:cxn ang="0">
                  <a:pos x="24" y="204"/>
                </a:cxn>
                <a:cxn ang="0">
                  <a:pos x="7" y="184"/>
                </a:cxn>
                <a:cxn ang="0">
                  <a:pos x="0" y="160"/>
                </a:cxn>
              </a:cxnLst>
              <a:rect l="0" t="0" r="r" b="b"/>
              <a:pathLst>
                <a:path w="160" h="221">
                  <a:moveTo>
                    <a:pt x="0" y="160"/>
                  </a:moveTo>
                  <a:lnTo>
                    <a:pt x="30" y="156"/>
                  </a:lnTo>
                  <a:lnTo>
                    <a:pt x="32" y="162"/>
                  </a:lnTo>
                  <a:lnTo>
                    <a:pt x="33" y="167"/>
                  </a:lnTo>
                  <a:lnTo>
                    <a:pt x="35" y="171"/>
                  </a:lnTo>
                  <a:lnTo>
                    <a:pt x="37" y="176"/>
                  </a:lnTo>
                  <a:lnTo>
                    <a:pt x="39" y="180"/>
                  </a:lnTo>
                  <a:lnTo>
                    <a:pt x="43" y="184"/>
                  </a:lnTo>
                  <a:lnTo>
                    <a:pt x="45" y="186"/>
                  </a:lnTo>
                  <a:lnTo>
                    <a:pt x="48" y="189"/>
                  </a:lnTo>
                  <a:lnTo>
                    <a:pt x="50" y="191"/>
                  </a:lnTo>
                  <a:lnTo>
                    <a:pt x="54" y="193"/>
                  </a:lnTo>
                  <a:lnTo>
                    <a:pt x="58" y="195"/>
                  </a:lnTo>
                  <a:lnTo>
                    <a:pt x="61" y="197"/>
                  </a:lnTo>
                  <a:lnTo>
                    <a:pt x="65" y="197"/>
                  </a:lnTo>
                  <a:lnTo>
                    <a:pt x="69" y="199"/>
                  </a:lnTo>
                  <a:lnTo>
                    <a:pt x="74" y="199"/>
                  </a:lnTo>
                  <a:lnTo>
                    <a:pt x="78" y="199"/>
                  </a:lnTo>
                  <a:lnTo>
                    <a:pt x="84" y="199"/>
                  </a:lnTo>
                  <a:lnTo>
                    <a:pt x="87" y="199"/>
                  </a:lnTo>
                  <a:lnTo>
                    <a:pt x="93" y="197"/>
                  </a:lnTo>
                  <a:lnTo>
                    <a:pt x="97" y="195"/>
                  </a:lnTo>
                  <a:lnTo>
                    <a:pt x="102" y="193"/>
                  </a:lnTo>
                  <a:lnTo>
                    <a:pt x="106" y="191"/>
                  </a:lnTo>
                  <a:lnTo>
                    <a:pt x="110" y="189"/>
                  </a:lnTo>
                  <a:lnTo>
                    <a:pt x="113" y="186"/>
                  </a:lnTo>
                  <a:lnTo>
                    <a:pt x="117" y="182"/>
                  </a:lnTo>
                  <a:lnTo>
                    <a:pt x="121" y="178"/>
                  </a:lnTo>
                  <a:lnTo>
                    <a:pt x="123" y="175"/>
                  </a:lnTo>
                  <a:lnTo>
                    <a:pt x="124" y="171"/>
                  </a:lnTo>
                  <a:lnTo>
                    <a:pt x="126" y="167"/>
                  </a:lnTo>
                  <a:lnTo>
                    <a:pt x="126" y="163"/>
                  </a:lnTo>
                  <a:lnTo>
                    <a:pt x="128" y="158"/>
                  </a:lnTo>
                  <a:lnTo>
                    <a:pt x="128" y="154"/>
                  </a:lnTo>
                  <a:lnTo>
                    <a:pt x="128" y="149"/>
                  </a:lnTo>
                  <a:lnTo>
                    <a:pt x="126" y="145"/>
                  </a:lnTo>
                  <a:lnTo>
                    <a:pt x="126" y="141"/>
                  </a:lnTo>
                  <a:lnTo>
                    <a:pt x="124" y="137"/>
                  </a:lnTo>
                  <a:lnTo>
                    <a:pt x="123" y="134"/>
                  </a:lnTo>
                  <a:lnTo>
                    <a:pt x="121" y="130"/>
                  </a:lnTo>
                  <a:lnTo>
                    <a:pt x="117" y="126"/>
                  </a:lnTo>
                  <a:lnTo>
                    <a:pt x="115" y="124"/>
                  </a:lnTo>
                  <a:lnTo>
                    <a:pt x="111" y="121"/>
                  </a:lnTo>
                  <a:lnTo>
                    <a:pt x="108" y="119"/>
                  </a:lnTo>
                  <a:lnTo>
                    <a:pt x="104" y="117"/>
                  </a:lnTo>
                  <a:lnTo>
                    <a:pt x="98" y="115"/>
                  </a:lnTo>
                  <a:lnTo>
                    <a:pt x="95" y="113"/>
                  </a:lnTo>
                  <a:lnTo>
                    <a:pt x="91" y="113"/>
                  </a:lnTo>
                  <a:lnTo>
                    <a:pt x="85" y="111"/>
                  </a:lnTo>
                  <a:lnTo>
                    <a:pt x="80" y="111"/>
                  </a:lnTo>
                  <a:lnTo>
                    <a:pt x="78" y="111"/>
                  </a:lnTo>
                  <a:lnTo>
                    <a:pt x="76" y="111"/>
                  </a:lnTo>
                  <a:lnTo>
                    <a:pt x="74" y="113"/>
                  </a:lnTo>
                  <a:lnTo>
                    <a:pt x="71" y="113"/>
                  </a:lnTo>
                  <a:lnTo>
                    <a:pt x="69" y="113"/>
                  </a:lnTo>
                  <a:lnTo>
                    <a:pt x="65" y="113"/>
                  </a:lnTo>
                  <a:lnTo>
                    <a:pt x="63" y="115"/>
                  </a:lnTo>
                  <a:lnTo>
                    <a:pt x="59" y="115"/>
                  </a:lnTo>
                  <a:lnTo>
                    <a:pt x="63" y="91"/>
                  </a:lnTo>
                  <a:lnTo>
                    <a:pt x="63" y="91"/>
                  </a:lnTo>
                  <a:lnTo>
                    <a:pt x="65" y="93"/>
                  </a:lnTo>
                  <a:lnTo>
                    <a:pt x="65" y="93"/>
                  </a:lnTo>
                  <a:lnTo>
                    <a:pt x="65" y="93"/>
                  </a:lnTo>
                  <a:lnTo>
                    <a:pt x="67" y="93"/>
                  </a:lnTo>
                  <a:lnTo>
                    <a:pt x="67" y="93"/>
                  </a:lnTo>
                  <a:lnTo>
                    <a:pt x="67" y="93"/>
                  </a:lnTo>
                  <a:lnTo>
                    <a:pt x="67" y="93"/>
                  </a:lnTo>
                  <a:lnTo>
                    <a:pt x="72" y="93"/>
                  </a:lnTo>
                  <a:lnTo>
                    <a:pt x="76" y="91"/>
                  </a:lnTo>
                  <a:lnTo>
                    <a:pt x="82" y="91"/>
                  </a:lnTo>
                  <a:lnTo>
                    <a:pt x="85" y="89"/>
                  </a:lnTo>
                  <a:lnTo>
                    <a:pt x="89" y="89"/>
                  </a:lnTo>
                  <a:lnTo>
                    <a:pt x="95" y="87"/>
                  </a:lnTo>
                  <a:lnTo>
                    <a:pt x="98" y="85"/>
                  </a:lnTo>
                  <a:lnTo>
                    <a:pt x="102" y="83"/>
                  </a:lnTo>
                  <a:lnTo>
                    <a:pt x="106" y="82"/>
                  </a:lnTo>
                  <a:lnTo>
                    <a:pt x="108" y="78"/>
                  </a:lnTo>
                  <a:lnTo>
                    <a:pt x="111" y="76"/>
                  </a:lnTo>
                  <a:lnTo>
                    <a:pt x="113" y="72"/>
                  </a:lnTo>
                  <a:lnTo>
                    <a:pt x="115" y="69"/>
                  </a:lnTo>
                  <a:lnTo>
                    <a:pt x="117" y="65"/>
                  </a:lnTo>
                  <a:lnTo>
                    <a:pt x="117" y="61"/>
                  </a:lnTo>
                  <a:lnTo>
                    <a:pt x="117" y="56"/>
                  </a:lnTo>
                  <a:lnTo>
                    <a:pt x="117" y="52"/>
                  </a:lnTo>
                  <a:lnTo>
                    <a:pt x="117" y="50"/>
                  </a:lnTo>
                  <a:lnTo>
                    <a:pt x="115" y="46"/>
                  </a:lnTo>
                  <a:lnTo>
                    <a:pt x="115" y="43"/>
                  </a:lnTo>
                  <a:lnTo>
                    <a:pt x="113" y="41"/>
                  </a:lnTo>
                  <a:lnTo>
                    <a:pt x="111" y="37"/>
                  </a:lnTo>
                  <a:lnTo>
                    <a:pt x="108" y="35"/>
                  </a:lnTo>
                  <a:lnTo>
                    <a:pt x="106" y="31"/>
                  </a:lnTo>
                  <a:lnTo>
                    <a:pt x="102" y="30"/>
                  </a:lnTo>
                  <a:lnTo>
                    <a:pt x="100" y="28"/>
                  </a:lnTo>
                  <a:lnTo>
                    <a:pt x="97" y="26"/>
                  </a:lnTo>
                  <a:lnTo>
                    <a:pt x="93" y="24"/>
                  </a:lnTo>
                  <a:lnTo>
                    <a:pt x="89" y="24"/>
                  </a:lnTo>
                  <a:lnTo>
                    <a:pt x="85" y="22"/>
                  </a:lnTo>
                  <a:lnTo>
                    <a:pt x="82" y="22"/>
                  </a:lnTo>
                  <a:lnTo>
                    <a:pt x="78" y="22"/>
                  </a:lnTo>
                  <a:lnTo>
                    <a:pt x="72" y="22"/>
                  </a:lnTo>
                  <a:lnTo>
                    <a:pt x="69" y="22"/>
                  </a:lnTo>
                  <a:lnTo>
                    <a:pt x="65" y="24"/>
                  </a:lnTo>
                  <a:lnTo>
                    <a:pt x="61" y="24"/>
                  </a:lnTo>
                  <a:lnTo>
                    <a:pt x="58" y="26"/>
                  </a:lnTo>
                  <a:lnTo>
                    <a:pt x="54" y="28"/>
                  </a:lnTo>
                  <a:lnTo>
                    <a:pt x="52" y="30"/>
                  </a:lnTo>
                  <a:lnTo>
                    <a:pt x="48" y="31"/>
                  </a:lnTo>
                  <a:lnTo>
                    <a:pt x="46" y="35"/>
                  </a:lnTo>
                  <a:lnTo>
                    <a:pt x="43" y="37"/>
                  </a:lnTo>
                  <a:lnTo>
                    <a:pt x="41" y="41"/>
                  </a:lnTo>
                  <a:lnTo>
                    <a:pt x="39" y="44"/>
                  </a:lnTo>
                  <a:lnTo>
                    <a:pt x="37" y="48"/>
                  </a:lnTo>
                  <a:lnTo>
                    <a:pt x="35" y="52"/>
                  </a:lnTo>
                  <a:lnTo>
                    <a:pt x="33" y="56"/>
                  </a:lnTo>
                  <a:lnTo>
                    <a:pt x="33" y="61"/>
                  </a:lnTo>
                  <a:lnTo>
                    <a:pt x="4" y="56"/>
                  </a:lnTo>
                  <a:lnTo>
                    <a:pt x="6" y="50"/>
                  </a:lnTo>
                  <a:lnTo>
                    <a:pt x="7" y="44"/>
                  </a:lnTo>
                  <a:lnTo>
                    <a:pt x="9" y="39"/>
                  </a:lnTo>
                  <a:lnTo>
                    <a:pt x="13" y="33"/>
                  </a:lnTo>
                  <a:lnTo>
                    <a:pt x="17" y="28"/>
                  </a:lnTo>
                  <a:lnTo>
                    <a:pt x="20" y="24"/>
                  </a:lnTo>
                  <a:lnTo>
                    <a:pt x="24" y="18"/>
                  </a:lnTo>
                  <a:lnTo>
                    <a:pt x="28" y="15"/>
                  </a:lnTo>
                  <a:lnTo>
                    <a:pt x="33" y="11"/>
                  </a:lnTo>
                  <a:lnTo>
                    <a:pt x="39" y="9"/>
                  </a:lnTo>
                  <a:lnTo>
                    <a:pt x="45" y="7"/>
                  </a:lnTo>
                  <a:lnTo>
                    <a:pt x="50" y="4"/>
                  </a:lnTo>
                  <a:lnTo>
                    <a:pt x="56" y="4"/>
                  </a:lnTo>
                  <a:lnTo>
                    <a:pt x="63" y="2"/>
                  </a:lnTo>
                  <a:lnTo>
                    <a:pt x="69" y="2"/>
                  </a:lnTo>
                  <a:lnTo>
                    <a:pt x="76" y="0"/>
                  </a:lnTo>
                  <a:lnTo>
                    <a:pt x="82" y="2"/>
                  </a:lnTo>
                  <a:lnTo>
                    <a:pt x="85" y="2"/>
                  </a:lnTo>
                  <a:lnTo>
                    <a:pt x="91" y="2"/>
                  </a:lnTo>
                  <a:lnTo>
                    <a:pt x="97" y="2"/>
                  </a:lnTo>
                  <a:lnTo>
                    <a:pt x="100" y="4"/>
                  </a:lnTo>
                  <a:lnTo>
                    <a:pt x="104" y="5"/>
                  </a:lnTo>
                  <a:lnTo>
                    <a:pt x="110" y="7"/>
                  </a:lnTo>
                  <a:lnTo>
                    <a:pt x="113" y="9"/>
                  </a:lnTo>
                  <a:lnTo>
                    <a:pt x="117" y="11"/>
                  </a:lnTo>
                  <a:lnTo>
                    <a:pt x="121" y="13"/>
                  </a:lnTo>
                  <a:lnTo>
                    <a:pt x="124" y="15"/>
                  </a:lnTo>
                  <a:lnTo>
                    <a:pt x="128" y="17"/>
                  </a:lnTo>
                  <a:lnTo>
                    <a:pt x="132" y="20"/>
                  </a:lnTo>
                  <a:lnTo>
                    <a:pt x="134" y="22"/>
                  </a:lnTo>
                  <a:lnTo>
                    <a:pt x="136" y="26"/>
                  </a:lnTo>
                  <a:lnTo>
                    <a:pt x="139" y="30"/>
                  </a:lnTo>
                  <a:lnTo>
                    <a:pt x="141" y="31"/>
                  </a:lnTo>
                  <a:lnTo>
                    <a:pt x="143" y="35"/>
                  </a:lnTo>
                  <a:lnTo>
                    <a:pt x="145" y="39"/>
                  </a:lnTo>
                  <a:lnTo>
                    <a:pt x="145" y="43"/>
                  </a:lnTo>
                  <a:lnTo>
                    <a:pt x="147" y="46"/>
                  </a:lnTo>
                  <a:lnTo>
                    <a:pt x="147" y="50"/>
                  </a:lnTo>
                  <a:lnTo>
                    <a:pt x="147" y="54"/>
                  </a:lnTo>
                  <a:lnTo>
                    <a:pt x="149" y="57"/>
                  </a:lnTo>
                  <a:lnTo>
                    <a:pt x="147" y="59"/>
                  </a:lnTo>
                  <a:lnTo>
                    <a:pt x="147" y="63"/>
                  </a:lnTo>
                  <a:lnTo>
                    <a:pt x="147" y="67"/>
                  </a:lnTo>
                  <a:lnTo>
                    <a:pt x="145" y="70"/>
                  </a:lnTo>
                  <a:lnTo>
                    <a:pt x="145" y="72"/>
                  </a:lnTo>
                  <a:lnTo>
                    <a:pt x="143" y="76"/>
                  </a:lnTo>
                  <a:lnTo>
                    <a:pt x="141" y="80"/>
                  </a:lnTo>
                  <a:lnTo>
                    <a:pt x="139" y="82"/>
                  </a:lnTo>
                  <a:lnTo>
                    <a:pt x="138" y="85"/>
                  </a:lnTo>
                  <a:lnTo>
                    <a:pt x="134" y="87"/>
                  </a:lnTo>
                  <a:lnTo>
                    <a:pt x="132" y="91"/>
                  </a:lnTo>
                  <a:lnTo>
                    <a:pt x="128" y="93"/>
                  </a:lnTo>
                  <a:lnTo>
                    <a:pt x="126" y="95"/>
                  </a:lnTo>
                  <a:lnTo>
                    <a:pt x="123" y="96"/>
                  </a:lnTo>
                  <a:lnTo>
                    <a:pt x="119" y="98"/>
                  </a:lnTo>
                  <a:lnTo>
                    <a:pt x="115" y="100"/>
                  </a:lnTo>
                  <a:lnTo>
                    <a:pt x="119" y="102"/>
                  </a:lnTo>
                  <a:lnTo>
                    <a:pt x="124" y="104"/>
                  </a:lnTo>
                  <a:lnTo>
                    <a:pt x="128" y="106"/>
                  </a:lnTo>
                  <a:lnTo>
                    <a:pt x="134" y="108"/>
                  </a:lnTo>
                  <a:lnTo>
                    <a:pt x="138" y="110"/>
                  </a:lnTo>
                  <a:lnTo>
                    <a:pt x="141" y="111"/>
                  </a:lnTo>
                  <a:lnTo>
                    <a:pt x="145" y="115"/>
                  </a:lnTo>
                  <a:lnTo>
                    <a:pt x="149" y="119"/>
                  </a:lnTo>
                  <a:lnTo>
                    <a:pt x="151" y="123"/>
                  </a:lnTo>
                  <a:lnTo>
                    <a:pt x="152" y="126"/>
                  </a:lnTo>
                  <a:lnTo>
                    <a:pt x="154" y="130"/>
                  </a:lnTo>
                  <a:lnTo>
                    <a:pt x="156" y="134"/>
                  </a:lnTo>
                  <a:lnTo>
                    <a:pt x="158" y="139"/>
                  </a:lnTo>
                  <a:lnTo>
                    <a:pt x="160" y="143"/>
                  </a:lnTo>
                  <a:lnTo>
                    <a:pt x="160" y="149"/>
                  </a:lnTo>
                  <a:lnTo>
                    <a:pt x="160" y="154"/>
                  </a:lnTo>
                  <a:lnTo>
                    <a:pt x="160" y="160"/>
                  </a:lnTo>
                  <a:lnTo>
                    <a:pt x="158" y="167"/>
                  </a:lnTo>
                  <a:lnTo>
                    <a:pt x="156" y="173"/>
                  </a:lnTo>
                  <a:lnTo>
                    <a:pt x="154" y="180"/>
                  </a:lnTo>
                  <a:lnTo>
                    <a:pt x="151" y="186"/>
                  </a:lnTo>
                  <a:lnTo>
                    <a:pt x="147" y="191"/>
                  </a:lnTo>
                  <a:lnTo>
                    <a:pt x="141" y="197"/>
                  </a:lnTo>
                  <a:lnTo>
                    <a:pt x="136" y="201"/>
                  </a:lnTo>
                  <a:lnTo>
                    <a:pt x="130" y="206"/>
                  </a:lnTo>
                  <a:lnTo>
                    <a:pt x="124" y="210"/>
                  </a:lnTo>
                  <a:lnTo>
                    <a:pt x="117" y="214"/>
                  </a:lnTo>
                  <a:lnTo>
                    <a:pt x="110" y="216"/>
                  </a:lnTo>
                  <a:lnTo>
                    <a:pt x="102" y="217"/>
                  </a:lnTo>
                  <a:lnTo>
                    <a:pt x="95" y="219"/>
                  </a:lnTo>
                  <a:lnTo>
                    <a:pt x="87" y="221"/>
                  </a:lnTo>
                  <a:lnTo>
                    <a:pt x="78" y="221"/>
                  </a:lnTo>
                  <a:lnTo>
                    <a:pt x="71" y="221"/>
                  </a:lnTo>
                  <a:lnTo>
                    <a:pt x="63" y="219"/>
                  </a:lnTo>
                  <a:lnTo>
                    <a:pt x="56" y="219"/>
                  </a:lnTo>
                  <a:lnTo>
                    <a:pt x="48" y="217"/>
                  </a:lnTo>
                  <a:lnTo>
                    <a:pt x="43" y="214"/>
                  </a:lnTo>
                  <a:lnTo>
                    <a:pt x="35" y="212"/>
                  </a:lnTo>
                  <a:lnTo>
                    <a:pt x="30" y="208"/>
                  </a:lnTo>
                  <a:lnTo>
                    <a:pt x="24" y="204"/>
                  </a:lnTo>
                  <a:lnTo>
                    <a:pt x="20" y="199"/>
                  </a:lnTo>
                  <a:lnTo>
                    <a:pt x="15" y="195"/>
                  </a:lnTo>
                  <a:lnTo>
                    <a:pt x="11" y="189"/>
                  </a:lnTo>
                  <a:lnTo>
                    <a:pt x="7" y="184"/>
                  </a:lnTo>
                  <a:lnTo>
                    <a:pt x="6" y="178"/>
                  </a:lnTo>
                  <a:lnTo>
                    <a:pt x="4" y="173"/>
                  </a:lnTo>
                  <a:lnTo>
                    <a:pt x="2" y="167"/>
                  </a:lnTo>
                  <a:lnTo>
                    <a:pt x="0"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18" name="Rectangle 26"/>
            <p:cNvSpPr>
              <a:spLocks noChangeArrowheads="1"/>
            </p:cNvSpPr>
            <p:nvPr/>
          </p:nvSpPr>
          <p:spPr bwMode="auto">
            <a:xfrm>
              <a:off x="385" y="863"/>
              <a:ext cx="1905" cy="3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900" b="0" dirty="0" err="1" smtClean="0">
                  <a:solidFill>
                    <a:srgbClr val="000000"/>
                  </a:solidFill>
                </a:rPr>
                <a:t>Лавировка</a:t>
              </a:r>
              <a:r>
                <a:rPr kumimoji="0" lang="ru-RU" sz="1900" b="0" i="0" u="none" strike="noStrike" cap="none" normalizeH="0" baseline="0" dirty="0" err="1" smtClean="0">
                  <a:ln>
                    <a:noFill/>
                  </a:ln>
                  <a:solidFill>
                    <a:srgbClr val="000000"/>
                  </a:solidFill>
                  <a:effectLst/>
                  <a:latin typeface="Arial" pitchFamily="34" charset="0"/>
                  <a:cs typeface="Arial" pitchFamily="34" charset="0"/>
                </a:rPr>
                <a:t>-полный</a:t>
              </a:r>
              <a:r>
                <a:rPr kumimoji="0" lang="ru-RU" sz="1900" b="0" i="0" u="none" strike="noStrike" cap="none" normalizeH="0" baseline="0" dirty="0" smtClean="0">
                  <a:ln>
                    <a:noFill/>
                  </a:ln>
                  <a:solidFill>
                    <a:srgbClr val="000000"/>
                  </a:solidFill>
                  <a:effectLst/>
                  <a:latin typeface="Arial" pitchFamily="34" charset="0"/>
                  <a:cs typeface="Arial" pitchFamily="34" charset="0"/>
                </a:rPr>
                <a:t> курс-треугольник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19" name="Rectangle 27"/>
            <p:cNvSpPr>
              <a:spLocks noChangeArrowheads="1"/>
            </p:cNvSpPr>
            <p:nvPr/>
          </p:nvSpPr>
          <p:spPr bwMode="auto">
            <a:xfrm>
              <a:off x="1856" y="3482"/>
              <a:ext cx="20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b="0" dirty="0" smtClean="0">
                  <a:solidFill>
                    <a:srgbClr val="000000"/>
                  </a:solidFill>
                </a:rPr>
                <a:t>Старт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20" name="Freeform 28"/>
            <p:cNvSpPr>
              <a:spLocks/>
            </p:cNvSpPr>
            <p:nvPr/>
          </p:nvSpPr>
          <p:spPr bwMode="auto">
            <a:xfrm>
              <a:off x="1827" y="1434"/>
              <a:ext cx="54" cy="56"/>
            </a:xfrm>
            <a:custGeom>
              <a:avLst/>
              <a:gdLst/>
              <a:ahLst/>
              <a:cxnLst>
                <a:cxn ang="0">
                  <a:pos x="108" y="56"/>
                </a:cxn>
                <a:cxn ang="0">
                  <a:pos x="106" y="44"/>
                </a:cxn>
                <a:cxn ang="0">
                  <a:pos x="103" y="33"/>
                </a:cxn>
                <a:cxn ang="0">
                  <a:pos x="99" y="24"/>
                </a:cxn>
                <a:cxn ang="0">
                  <a:pos x="92" y="17"/>
                </a:cxn>
                <a:cxn ang="0">
                  <a:pos x="84" y="9"/>
                </a:cxn>
                <a:cxn ang="0">
                  <a:pos x="75" y="4"/>
                </a:cxn>
                <a:cxn ang="0">
                  <a:pos x="66" y="0"/>
                </a:cxn>
                <a:cxn ang="0">
                  <a:pos x="54" y="0"/>
                </a:cxn>
                <a:cxn ang="0">
                  <a:pos x="43" y="0"/>
                </a:cxn>
                <a:cxn ang="0">
                  <a:pos x="34" y="4"/>
                </a:cxn>
                <a:cxn ang="0">
                  <a:pos x="25" y="9"/>
                </a:cxn>
                <a:cxn ang="0">
                  <a:pos x="17" y="17"/>
                </a:cxn>
                <a:cxn ang="0">
                  <a:pos x="10" y="24"/>
                </a:cxn>
                <a:cxn ang="0">
                  <a:pos x="4" y="33"/>
                </a:cxn>
                <a:cxn ang="0">
                  <a:pos x="2" y="44"/>
                </a:cxn>
                <a:cxn ang="0">
                  <a:pos x="0" y="56"/>
                </a:cxn>
                <a:cxn ang="0">
                  <a:pos x="2" y="67"/>
                </a:cxn>
                <a:cxn ang="0">
                  <a:pos x="4" y="78"/>
                </a:cxn>
                <a:cxn ang="0">
                  <a:pos x="10" y="87"/>
                </a:cxn>
                <a:cxn ang="0">
                  <a:pos x="17" y="95"/>
                </a:cxn>
                <a:cxn ang="0">
                  <a:pos x="25" y="102"/>
                </a:cxn>
                <a:cxn ang="0">
                  <a:pos x="34" y="108"/>
                </a:cxn>
                <a:cxn ang="0">
                  <a:pos x="43" y="110"/>
                </a:cxn>
                <a:cxn ang="0">
                  <a:pos x="54" y="111"/>
                </a:cxn>
                <a:cxn ang="0">
                  <a:pos x="66" y="110"/>
                </a:cxn>
                <a:cxn ang="0">
                  <a:pos x="75" y="108"/>
                </a:cxn>
                <a:cxn ang="0">
                  <a:pos x="84" y="102"/>
                </a:cxn>
                <a:cxn ang="0">
                  <a:pos x="92" y="95"/>
                </a:cxn>
                <a:cxn ang="0">
                  <a:pos x="99" y="87"/>
                </a:cxn>
                <a:cxn ang="0">
                  <a:pos x="103" y="78"/>
                </a:cxn>
                <a:cxn ang="0">
                  <a:pos x="106" y="67"/>
                </a:cxn>
                <a:cxn ang="0">
                  <a:pos x="108" y="56"/>
                </a:cxn>
              </a:cxnLst>
              <a:rect l="0" t="0" r="r" b="b"/>
              <a:pathLst>
                <a:path w="108" h="111">
                  <a:moveTo>
                    <a:pt x="108" y="56"/>
                  </a:moveTo>
                  <a:lnTo>
                    <a:pt x="106" y="44"/>
                  </a:lnTo>
                  <a:lnTo>
                    <a:pt x="103" y="33"/>
                  </a:lnTo>
                  <a:lnTo>
                    <a:pt x="99" y="24"/>
                  </a:lnTo>
                  <a:lnTo>
                    <a:pt x="92" y="17"/>
                  </a:lnTo>
                  <a:lnTo>
                    <a:pt x="84" y="9"/>
                  </a:lnTo>
                  <a:lnTo>
                    <a:pt x="75" y="4"/>
                  </a:lnTo>
                  <a:lnTo>
                    <a:pt x="66" y="0"/>
                  </a:lnTo>
                  <a:lnTo>
                    <a:pt x="54" y="0"/>
                  </a:lnTo>
                  <a:lnTo>
                    <a:pt x="43" y="0"/>
                  </a:lnTo>
                  <a:lnTo>
                    <a:pt x="34" y="4"/>
                  </a:lnTo>
                  <a:lnTo>
                    <a:pt x="25" y="9"/>
                  </a:lnTo>
                  <a:lnTo>
                    <a:pt x="17" y="17"/>
                  </a:lnTo>
                  <a:lnTo>
                    <a:pt x="10" y="24"/>
                  </a:lnTo>
                  <a:lnTo>
                    <a:pt x="4" y="33"/>
                  </a:lnTo>
                  <a:lnTo>
                    <a:pt x="2" y="44"/>
                  </a:lnTo>
                  <a:lnTo>
                    <a:pt x="0" y="56"/>
                  </a:lnTo>
                  <a:lnTo>
                    <a:pt x="2" y="67"/>
                  </a:lnTo>
                  <a:lnTo>
                    <a:pt x="4" y="78"/>
                  </a:lnTo>
                  <a:lnTo>
                    <a:pt x="10" y="87"/>
                  </a:lnTo>
                  <a:lnTo>
                    <a:pt x="17" y="95"/>
                  </a:lnTo>
                  <a:lnTo>
                    <a:pt x="25" y="102"/>
                  </a:lnTo>
                  <a:lnTo>
                    <a:pt x="34" y="108"/>
                  </a:lnTo>
                  <a:lnTo>
                    <a:pt x="43" y="110"/>
                  </a:lnTo>
                  <a:lnTo>
                    <a:pt x="54" y="111"/>
                  </a:lnTo>
                  <a:lnTo>
                    <a:pt x="66" y="110"/>
                  </a:lnTo>
                  <a:lnTo>
                    <a:pt x="75" y="108"/>
                  </a:lnTo>
                  <a:lnTo>
                    <a:pt x="84" y="102"/>
                  </a:lnTo>
                  <a:lnTo>
                    <a:pt x="92" y="95"/>
                  </a:lnTo>
                  <a:lnTo>
                    <a:pt x="99" y="87"/>
                  </a:lnTo>
                  <a:lnTo>
                    <a:pt x="103" y="78"/>
                  </a:lnTo>
                  <a:lnTo>
                    <a:pt x="106" y="67"/>
                  </a:lnTo>
                  <a:lnTo>
                    <a:pt x="108" y="56"/>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1" name="Freeform 29"/>
            <p:cNvSpPr>
              <a:spLocks/>
            </p:cNvSpPr>
            <p:nvPr/>
          </p:nvSpPr>
          <p:spPr bwMode="auto">
            <a:xfrm>
              <a:off x="1827" y="1434"/>
              <a:ext cx="54" cy="56"/>
            </a:xfrm>
            <a:custGeom>
              <a:avLst/>
              <a:gdLst/>
              <a:ahLst/>
              <a:cxnLst>
                <a:cxn ang="0">
                  <a:pos x="108" y="56"/>
                </a:cxn>
                <a:cxn ang="0">
                  <a:pos x="106" y="44"/>
                </a:cxn>
                <a:cxn ang="0">
                  <a:pos x="103" y="33"/>
                </a:cxn>
                <a:cxn ang="0">
                  <a:pos x="99" y="24"/>
                </a:cxn>
                <a:cxn ang="0">
                  <a:pos x="92" y="17"/>
                </a:cxn>
                <a:cxn ang="0">
                  <a:pos x="84" y="9"/>
                </a:cxn>
                <a:cxn ang="0">
                  <a:pos x="75" y="4"/>
                </a:cxn>
                <a:cxn ang="0">
                  <a:pos x="66" y="0"/>
                </a:cxn>
                <a:cxn ang="0">
                  <a:pos x="54" y="0"/>
                </a:cxn>
                <a:cxn ang="0">
                  <a:pos x="43" y="0"/>
                </a:cxn>
                <a:cxn ang="0">
                  <a:pos x="34" y="4"/>
                </a:cxn>
                <a:cxn ang="0">
                  <a:pos x="25" y="9"/>
                </a:cxn>
                <a:cxn ang="0">
                  <a:pos x="17" y="17"/>
                </a:cxn>
                <a:cxn ang="0">
                  <a:pos x="10" y="24"/>
                </a:cxn>
                <a:cxn ang="0">
                  <a:pos x="4" y="33"/>
                </a:cxn>
                <a:cxn ang="0">
                  <a:pos x="2" y="44"/>
                </a:cxn>
                <a:cxn ang="0">
                  <a:pos x="0" y="56"/>
                </a:cxn>
                <a:cxn ang="0">
                  <a:pos x="2" y="67"/>
                </a:cxn>
                <a:cxn ang="0">
                  <a:pos x="4" y="78"/>
                </a:cxn>
                <a:cxn ang="0">
                  <a:pos x="10" y="87"/>
                </a:cxn>
                <a:cxn ang="0">
                  <a:pos x="17" y="95"/>
                </a:cxn>
                <a:cxn ang="0">
                  <a:pos x="25" y="102"/>
                </a:cxn>
                <a:cxn ang="0">
                  <a:pos x="34" y="108"/>
                </a:cxn>
                <a:cxn ang="0">
                  <a:pos x="43" y="110"/>
                </a:cxn>
                <a:cxn ang="0">
                  <a:pos x="54" y="111"/>
                </a:cxn>
                <a:cxn ang="0">
                  <a:pos x="66" y="110"/>
                </a:cxn>
                <a:cxn ang="0">
                  <a:pos x="75" y="108"/>
                </a:cxn>
                <a:cxn ang="0">
                  <a:pos x="84" y="102"/>
                </a:cxn>
                <a:cxn ang="0">
                  <a:pos x="92" y="95"/>
                </a:cxn>
                <a:cxn ang="0">
                  <a:pos x="99" y="87"/>
                </a:cxn>
                <a:cxn ang="0">
                  <a:pos x="103" y="78"/>
                </a:cxn>
                <a:cxn ang="0">
                  <a:pos x="106" y="67"/>
                </a:cxn>
                <a:cxn ang="0">
                  <a:pos x="108" y="56"/>
                </a:cxn>
              </a:cxnLst>
              <a:rect l="0" t="0" r="r" b="b"/>
              <a:pathLst>
                <a:path w="108" h="111">
                  <a:moveTo>
                    <a:pt x="108" y="56"/>
                  </a:moveTo>
                  <a:lnTo>
                    <a:pt x="106" y="44"/>
                  </a:lnTo>
                  <a:lnTo>
                    <a:pt x="103" y="33"/>
                  </a:lnTo>
                  <a:lnTo>
                    <a:pt x="99" y="24"/>
                  </a:lnTo>
                  <a:lnTo>
                    <a:pt x="92" y="17"/>
                  </a:lnTo>
                  <a:lnTo>
                    <a:pt x="84" y="9"/>
                  </a:lnTo>
                  <a:lnTo>
                    <a:pt x="75" y="4"/>
                  </a:lnTo>
                  <a:lnTo>
                    <a:pt x="66" y="0"/>
                  </a:lnTo>
                  <a:lnTo>
                    <a:pt x="54" y="0"/>
                  </a:lnTo>
                  <a:lnTo>
                    <a:pt x="43" y="0"/>
                  </a:lnTo>
                  <a:lnTo>
                    <a:pt x="34" y="4"/>
                  </a:lnTo>
                  <a:lnTo>
                    <a:pt x="25" y="9"/>
                  </a:lnTo>
                  <a:lnTo>
                    <a:pt x="17" y="17"/>
                  </a:lnTo>
                  <a:lnTo>
                    <a:pt x="10" y="24"/>
                  </a:lnTo>
                  <a:lnTo>
                    <a:pt x="4" y="33"/>
                  </a:lnTo>
                  <a:lnTo>
                    <a:pt x="2" y="44"/>
                  </a:lnTo>
                  <a:lnTo>
                    <a:pt x="0" y="56"/>
                  </a:lnTo>
                  <a:lnTo>
                    <a:pt x="2" y="67"/>
                  </a:lnTo>
                  <a:lnTo>
                    <a:pt x="4" y="78"/>
                  </a:lnTo>
                  <a:lnTo>
                    <a:pt x="10" y="87"/>
                  </a:lnTo>
                  <a:lnTo>
                    <a:pt x="17" y="95"/>
                  </a:lnTo>
                  <a:lnTo>
                    <a:pt x="25" y="102"/>
                  </a:lnTo>
                  <a:lnTo>
                    <a:pt x="34" y="108"/>
                  </a:lnTo>
                  <a:lnTo>
                    <a:pt x="43" y="110"/>
                  </a:lnTo>
                  <a:lnTo>
                    <a:pt x="54" y="111"/>
                  </a:lnTo>
                  <a:lnTo>
                    <a:pt x="66" y="110"/>
                  </a:lnTo>
                  <a:lnTo>
                    <a:pt x="75" y="108"/>
                  </a:lnTo>
                  <a:lnTo>
                    <a:pt x="84" y="102"/>
                  </a:lnTo>
                  <a:lnTo>
                    <a:pt x="92" y="95"/>
                  </a:lnTo>
                  <a:lnTo>
                    <a:pt x="99" y="87"/>
                  </a:lnTo>
                  <a:lnTo>
                    <a:pt x="103" y="78"/>
                  </a:lnTo>
                  <a:lnTo>
                    <a:pt x="106" y="67"/>
                  </a:lnTo>
                  <a:lnTo>
                    <a:pt x="108" y="56"/>
                  </a:lnTo>
                </a:path>
              </a:pathLst>
            </a:cu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2" name="Freeform 30"/>
            <p:cNvSpPr>
              <a:spLocks/>
            </p:cNvSpPr>
            <p:nvPr/>
          </p:nvSpPr>
          <p:spPr bwMode="auto">
            <a:xfrm>
              <a:off x="1861" y="3134"/>
              <a:ext cx="54" cy="55"/>
            </a:xfrm>
            <a:custGeom>
              <a:avLst/>
              <a:gdLst/>
              <a:ahLst/>
              <a:cxnLst>
                <a:cxn ang="0">
                  <a:pos x="108" y="56"/>
                </a:cxn>
                <a:cxn ang="0">
                  <a:pos x="106" y="45"/>
                </a:cxn>
                <a:cxn ang="0">
                  <a:pos x="104" y="36"/>
                </a:cxn>
                <a:cxn ang="0">
                  <a:pos x="99" y="24"/>
                </a:cxn>
                <a:cxn ang="0">
                  <a:pos x="93" y="17"/>
                </a:cxn>
                <a:cxn ang="0">
                  <a:pos x="84" y="9"/>
                </a:cxn>
                <a:cxn ang="0">
                  <a:pos x="75" y="6"/>
                </a:cxn>
                <a:cxn ang="0">
                  <a:pos x="65" y="2"/>
                </a:cxn>
                <a:cxn ang="0">
                  <a:pos x="54" y="0"/>
                </a:cxn>
                <a:cxn ang="0">
                  <a:pos x="43" y="2"/>
                </a:cxn>
                <a:cxn ang="0">
                  <a:pos x="34" y="6"/>
                </a:cxn>
                <a:cxn ang="0">
                  <a:pos x="24" y="9"/>
                </a:cxn>
                <a:cxn ang="0">
                  <a:pos x="17" y="17"/>
                </a:cxn>
                <a:cxn ang="0">
                  <a:pos x="10" y="24"/>
                </a:cxn>
                <a:cxn ang="0">
                  <a:pos x="6" y="36"/>
                </a:cxn>
                <a:cxn ang="0">
                  <a:pos x="2" y="45"/>
                </a:cxn>
                <a:cxn ang="0">
                  <a:pos x="0" y="56"/>
                </a:cxn>
                <a:cxn ang="0">
                  <a:pos x="2" y="67"/>
                </a:cxn>
                <a:cxn ang="0">
                  <a:pos x="6" y="78"/>
                </a:cxn>
                <a:cxn ang="0">
                  <a:pos x="10" y="88"/>
                </a:cxn>
                <a:cxn ang="0">
                  <a:pos x="17" y="97"/>
                </a:cxn>
                <a:cxn ang="0">
                  <a:pos x="24" y="102"/>
                </a:cxn>
                <a:cxn ang="0">
                  <a:pos x="34" y="108"/>
                </a:cxn>
                <a:cxn ang="0">
                  <a:pos x="43" y="112"/>
                </a:cxn>
                <a:cxn ang="0">
                  <a:pos x="54" y="112"/>
                </a:cxn>
                <a:cxn ang="0">
                  <a:pos x="65" y="112"/>
                </a:cxn>
                <a:cxn ang="0">
                  <a:pos x="75" y="108"/>
                </a:cxn>
                <a:cxn ang="0">
                  <a:pos x="84" y="102"/>
                </a:cxn>
                <a:cxn ang="0">
                  <a:pos x="93" y="97"/>
                </a:cxn>
                <a:cxn ang="0">
                  <a:pos x="99" y="88"/>
                </a:cxn>
                <a:cxn ang="0">
                  <a:pos x="104" y="78"/>
                </a:cxn>
                <a:cxn ang="0">
                  <a:pos x="106" y="67"/>
                </a:cxn>
                <a:cxn ang="0">
                  <a:pos x="108" y="56"/>
                </a:cxn>
              </a:cxnLst>
              <a:rect l="0" t="0" r="r" b="b"/>
              <a:pathLst>
                <a:path w="108" h="112">
                  <a:moveTo>
                    <a:pt x="108" y="56"/>
                  </a:moveTo>
                  <a:lnTo>
                    <a:pt x="106" y="45"/>
                  </a:lnTo>
                  <a:lnTo>
                    <a:pt x="104" y="36"/>
                  </a:lnTo>
                  <a:lnTo>
                    <a:pt x="99" y="24"/>
                  </a:lnTo>
                  <a:lnTo>
                    <a:pt x="93" y="17"/>
                  </a:lnTo>
                  <a:lnTo>
                    <a:pt x="84" y="9"/>
                  </a:lnTo>
                  <a:lnTo>
                    <a:pt x="75" y="6"/>
                  </a:lnTo>
                  <a:lnTo>
                    <a:pt x="65" y="2"/>
                  </a:lnTo>
                  <a:lnTo>
                    <a:pt x="54" y="0"/>
                  </a:lnTo>
                  <a:lnTo>
                    <a:pt x="43" y="2"/>
                  </a:lnTo>
                  <a:lnTo>
                    <a:pt x="34" y="6"/>
                  </a:lnTo>
                  <a:lnTo>
                    <a:pt x="24" y="9"/>
                  </a:lnTo>
                  <a:lnTo>
                    <a:pt x="17" y="17"/>
                  </a:lnTo>
                  <a:lnTo>
                    <a:pt x="10" y="24"/>
                  </a:lnTo>
                  <a:lnTo>
                    <a:pt x="6" y="36"/>
                  </a:lnTo>
                  <a:lnTo>
                    <a:pt x="2" y="45"/>
                  </a:lnTo>
                  <a:lnTo>
                    <a:pt x="0" y="56"/>
                  </a:lnTo>
                  <a:lnTo>
                    <a:pt x="2" y="67"/>
                  </a:lnTo>
                  <a:lnTo>
                    <a:pt x="6" y="78"/>
                  </a:lnTo>
                  <a:lnTo>
                    <a:pt x="10" y="88"/>
                  </a:lnTo>
                  <a:lnTo>
                    <a:pt x="17" y="97"/>
                  </a:lnTo>
                  <a:lnTo>
                    <a:pt x="24" y="102"/>
                  </a:lnTo>
                  <a:lnTo>
                    <a:pt x="34" y="108"/>
                  </a:lnTo>
                  <a:lnTo>
                    <a:pt x="43" y="112"/>
                  </a:lnTo>
                  <a:lnTo>
                    <a:pt x="54" y="112"/>
                  </a:lnTo>
                  <a:lnTo>
                    <a:pt x="65" y="112"/>
                  </a:lnTo>
                  <a:lnTo>
                    <a:pt x="75" y="108"/>
                  </a:lnTo>
                  <a:lnTo>
                    <a:pt x="84" y="102"/>
                  </a:lnTo>
                  <a:lnTo>
                    <a:pt x="93" y="97"/>
                  </a:lnTo>
                  <a:lnTo>
                    <a:pt x="99" y="88"/>
                  </a:lnTo>
                  <a:lnTo>
                    <a:pt x="104" y="78"/>
                  </a:lnTo>
                  <a:lnTo>
                    <a:pt x="106" y="67"/>
                  </a:lnTo>
                  <a:lnTo>
                    <a:pt x="108" y="56"/>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3" name="Freeform 31"/>
            <p:cNvSpPr>
              <a:spLocks/>
            </p:cNvSpPr>
            <p:nvPr/>
          </p:nvSpPr>
          <p:spPr bwMode="auto">
            <a:xfrm>
              <a:off x="1861" y="3134"/>
              <a:ext cx="54" cy="55"/>
            </a:xfrm>
            <a:custGeom>
              <a:avLst/>
              <a:gdLst/>
              <a:ahLst/>
              <a:cxnLst>
                <a:cxn ang="0">
                  <a:pos x="108" y="56"/>
                </a:cxn>
                <a:cxn ang="0">
                  <a:pos x="106" y="45"/>
                </a:cxn>
                <a:cxn ang="0">
                  <a:pos x="104" y="36"/>
                </a:cxn>
                <a:cxn ang="0">
                  <a:pos x="99" y="24"/>
                </a:cxn>
                <a:cxn ang="0">
                  <a:pos x="93" y="17"/>
                </a:cxn>
                <a:cxn ang="0">
                  <a:pos x="84" y="9"/>
                </a:cxn>
                <a:cxn ang="0">
                  <a:pos x="75" y="6"/>
                </a:cxn>
                <a:cxn ang="0">
                  <a:pos x="65" y="2"/>
                </a:cxn>
                <a:cxn ang="0">
                  <a:pos x="54" y="0"/>
                </a:cxn>
                <a:cxn ang="0">
                  <a:pos x="43" y="2"/>
                </a:cxn>
                <a:cxn ang="0">
                  <a:pos x="34" y="6"/>
                </a:cxn>
                <a:cxn ang="0">
                  <a:pos x="24" y="9"/>
                </a:cxn>
                <a:cxn ang="0">
                  <a:pos x="17" y="17"/>
                </a:cxn>
                <a:cxn ang="0">
                  <a:pos x="10" y="24"/>
                </a:cxn>
                <a:cxn ang="0">
                  <a:pos x="6" y="36"/>
                </a:cxn>
                <a:cxn ang="0">
                  <a:pos x="2" y="45"/>
                </a:cxn>
                <a:cxn ang="0">
                  <a:pos x="0" y="56"/>
                </a:cxn>
                <a:cxn ang="0">
                  <a:pos x="2" y="67"/>
                </a:cxn>
                <a:cxn ang="0">
                  <a:pos x="6" y="78"/>
                </a:cxn>
                <a:cxn ang="0">
                  <a:pos x="10" y="88"/>
                </a:cxn>
                <a:cxn ang="0">
                  <a:pos x="17" y="97"/>
                </a:cxn>
                <a:cxn ang="0">
                  <a:pos x="24" y="102"/>
                </a:cxn>
                <a:cxn ang="0">
                  <a:pos x="34" y="108"/>
                </a:cxn>
                <a:cxn ang="0">
                  <a:pos x="43" y="112"/>
                </a:cxn>
                <a:cxn ang="0">
                  <a:pos x="54" y="112"/>
                </a:cxn>
                <a:cxn ang="0">
                  <a:pos x="65" y="112"/>
                </a:cxn>
                <a:cxn ang="0">
                  <a:pos x="75" y="108"/>
                </a:cxn>
                <a:cxn ang="0">
                  <a:pos x="84" y="102"/>
                </a:cxn>
                <a:cxn ang="0">
                  <a:pos x="93" y="97"/>
                </a:cxn>
                <a:cxn ang="0">
                  <a:pos x="99" y="88"/>
                </a:cxn>
                <a:cxn ang="0">
                  <a:pos x="104" y="78"/>
                </a:cxn>
                <a:cxn ang="0">
                  <a:pos x="106" y="67"/>
                </a:cxn>
                <a:cxn ang="0">
                  <a:pos x="108" y="56"/>
                </a:cxn>
              </a:cxnLst>
              <a:rect l="0" t="0" r="r" b="b"/>
              <a:pathLst>
                <a:path w="108" h="112">
                  <a:moveTo>
                    <a:pt x="108" y="56"/>
                  </a:moveTo>
                  <a:lnTo>
                    <a:pt x="106" y="45"/>
                  </a:lnTo>
                  <a:lnTo>
                    <a:pt x="104" y="36"/>
                  </a:lnTo>
                  <a:lnTo>
                    <a:pt x="99" y="24"/>
                  </a:lnTo>
                  <a:lnTo>
                    <a:pt x="93" y="17"/>
                  </a:lnTo>
                  <a:lnTo>
                    <a:pt x="84" y="9"/>
                  </a:lnTo>
                  <a:lnTo>
                    <a:pt x="75" y="6"/>
                  </a:lnTo>
                  <a:lnTo>
                    <a:pt x="65" y="2"/>
                  </a:lnTo>
                  <a:lnTo>
                    <a:pt x="54" y="0"/>
                  </a:lnTo>
                  <a:lnTo>
                    <a:pt x="43" y="2"/>
                  </a:lnTo>
                  <a:lnTo>
                    <a:pt x="34" y="6"/>
                  </a:lnTo>
                  <a:lnTo>
                    <a:pt x="24" y="9"/>
                  </a:lnTo>
                  <a:lnTo>
                    <a:pt x="17" y="17"/>
                  </a:lnTo>
                  <a:lnTo>
                    <a:pt x="10" y="24"/>
                  </a:lnTo>
                  <a:lnTo>
                    <a:pt x="6" y="36"/>
                  </a:lnTo>
                  <a:lnTo>
                    <a:pt x="2" y="45"/>
                  </a:lnTo>
                  <a:lnTo>
                    <a:pt x="0" y="56"/>
                  </a:lnTo>
                  <a:lnTo>
                    <a:pt x="2" y="67"/>
                  </a:lnTo>
                  <a:lnTo>
                    <a:pt x="6" y="78"/>
                  </a:lnTo>
                  <a:lnTo>
                    <a:pt x="10" y="88"/>
                  </a:lnTo>
                  <a:lnTo>
                    <a:pt x="17" y="97"/>
                  </a:lnTo>
                  <a:lnTo>
                    <a:pt x="24" y="102"/>
                  </a:lnTo>
                  <a:lnTo>
                    <a:pt x="34" y="108"/>
                  </a:lnTo>
                  <a:lnTo>
                    <a:pt x="43" y="112"/>
                  </a:lnTo>
                  <a:lnTo>
                    <a:pt x="54" y="112"/>
                  </a:lnTo>
                  <a:lnTo>
                    <a:pt x="65" y="112"/>
                  </a:lnTo>
                  <a:lnTo>
                    <a:pt x="75" y="108"/>
                  </a:lnTo>
                  <a:lnTo>
                    <a:pt x="84" y="102"/>
                  </a:lnTo>
                  <a:lnTo>
                    <a:pt x="93" y="97"/>
                  </a:lnTo>
                  <a:lnTo>
                    <a:pt x="99" y="88"/>
                  </a:lnTo>
                  <a:lnTo>
                    <a:pt x="104" y="78"/>
                  </a:lnTo>
                  <a:lnTo>
                    <a:pt x="106" y="67"/>
                  </a:lnTo>
                  <a:lnTo>
                    <a:pt x="108" y="56"/>
                  </a:lnTo>
                </a:path>
              </a:pathLst>
            </a:cu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4" name="Freeform 32"/>
            <p:cNvSpPr>
              <a:spLocks/>
            </p:cNvSpPr>
            <p:nvPr/>
          </p:nvSpPr>
          <p:spPr bwMode="auto">
            <a:xfrm>
              <a:off x="508" y="2411"/>
              <a:ext cx="54" cy="57"/>
            </a:xfrm>
            <a:custGeom>
              <a:avLst/>
              <a:gdLst/>
              <a:ahLst/>
              <a:cxnLst>
                <a:cxn ang="0">
                  <a:pos x="108" y="58"/>
                </a:cxn>
                <a:cxn ang="0">
                  <a:pos x="106" y="45"/>
                </a:cxn>
                <a:cxn ang="0">
                  <a:pos x="103" y="36"/>
                </a:cxn>
                <a:cxn ang="0">
                  <a:pos x="99" y="26"/>
                </a:cxn>
                <a:cxn ang="0">
                  <a:pos x="91" y="17"/>
                </a:cxn>
                <a:cxn ang="0">
                  <a:pos x="84" y="11"/>
                </a:cxn>
                <a:cxn ang="0">
                  <a:pos x="75" y="6"/>
                </a:cxn>
                <a:cxn ang="0">
                  <a:pos x="64" y="2"/>
                </a:cxn>
                <a:cxn ang="0">
                  <a:pos x="54" y="0"/>
                </a:cxn>
                <a:cxn ang="0">
                  <a:pos x="43" y="2"/>
                </a:cxn>
                <a:cxn ang="0">
                  <a:pos x="34" y="6"/>
                </a:cxn>
                <a:cxn ang="0">
                  <a:pos x="25" y="11"/>
                </a:cxn>
                <a:cxn ang="0">
                  <a:pos x="15" y="17"/>
                </a:cxn>
                <a:cxn ang="0">
                  <a:pos x="10" y="26"/>
                </a:cxn>
                <a:cxn ang="0">
                  <a:pos x="4" y="36"/>
                </a:cxn>
                <a:cxn ang="0">
                  <a:pos x="0" y="45"/>
                </a:cxn>
                <a:cxn ang="0">
                  <a:pos x="0" y="58"/>
                </a:cxn>
                <a:cxn ang="0">
                  <a:pos x="0" y="69"/>
                </a:cxn>
                <a:cxn ang="0">
                  <a:pos x="4" y="78"/>
                </a:cxn>
                <a:cxn ang="0">
                  <a:pos x="10" y="88"/>
                </a:cxn>
                <a:cxn ang="0">
                  <a:pos x="15" y="97"/>
                </a:cxn>
                <a:cxn ang="0">
                  <a:pos x="25" y="104"/>
                </a:cxn>
                <a:cxn ang="0">
                  <a:pos x="34" y="108"/>
                </a:cxn>
                <a:cxn ang="0">
                  <a:pos x="43" y="112"/>
                </a:cxn>
                <a:cxn ang="0">
                  <a:pos x="54" y="114"/>
                </a:cxn>
                <a:cxn ang="0">
                  <a:pos x="64" y="112"/>
                </a:cxn>
                <a:cxn ang="0">
                  <a:pos x="75" y="108"/>
                </a:cxn>
                <a:cxn ang="0">
                  <a:pos x="84" y="104"/>
                </a:cxn>
                <a:cxn ang="0">
                  <a:pos x="91" y="97"/>
                </a:cxn>
                <a:cxn ang="0">
                  <a:pos x="99" y="88"/>
                </a:cxn>
                <a:cxn ang="0">
                  <a:pos x="103" y="78"/>
                </a:cxn>
                <a:cxn ang="0">
                  <a:pos x="106" y="69"/>
                </a:cxn>
                <a:cxn ang="0">
                  <a:pos x="108" y="58"/>
                </a:cxn>
              </a:cxnLst>
              <a:rect l="0" t="0" r="r" b="b"/>
              <a:pathLst>
                <a:path w="108" h="114">
                  <a:moveTo>
                    <a:pt x="108" y="58"/>
                  </a:moveTo>
                  <a:lnTo>
                    <a:pt x="106" y="45"/>
                  </a:lnTo>
                  <a:lnTo>
                    <a:pt x="103" y="36"/>
                  </a:lnTo>
                  <a:lnTo>
                    <a:pt x="99" y="26"/>
                  </a:lnTo>
                  <a:lnTo>
                    <a:pt x="91" y="17"/>
                  </a:lnTo>
                  <a:lnTo>
                    <a:pt x="84" y="11"/>
                  </a:lnTo>
                  <a:lnTo>
                    <a:pt x="75" y="6"/>
                  </a:lnTo>
                  <a:lnTo>
                    <a:pt x="64" y="2"/>
                  </a:lnTo>
                  <a:lnTo>
                    <a:pt x="54" y="0"/>
                  </a:lnTo>
                  <a:lnTo>
                    <a:pt x="43" y="2"/>
                  </a:lnTo>
                  <a:lnTo>
                    <a:pt x="34" y="6"/>
                  </a:lnTo>
                  <a:lnTo>
                    <a:pt x="25" y="11"/>
                  </a:lnTo>
                  <a:lnTo>
                    <a:pt x="15" y="17"/>
                  </a:lnTo>
                  <a:lnTo>
                    <a:pt x="10" y="26"/>
                  </a:lnTo>
                  <a:lnTo>
                    <a:pt x="4" y="36"/>
                  </a:lnTo>
                  <a:lnTo>
                    <a:pt x="0" y="45"/>
                  </a:lnTo>
                  <a:lnTo>
                    <a:pt x="0" y="58"/>
                  </a:lnTo>
                  <a:lnTo>
                    <a:pt x="0" y="69"/>
                  </a:lnTo>
                  <a:lnTo>
                    <a:pt x="4" y="78"/>
                  </a:lnTo>
                  <a:lnTo>
                    <a:pt x="10" y="88"/>
                  </a:lnTo>
                  <a:lnTo>
                    <a:pt x="15" y="97"/>
                  </a:lnTo>
                  <a:lnTo>
                    <a:pt x="25" y="104"/>
                  </a:lnTo>
                  <a:lnTo>
                    <a:pt x="34" y="108"/>
                  </a:lnTo>
                  <a:lnTo>
                    <a:pt x="43" y="112"/>
                  </a:lnTo>
                  <a:lnTo>
                    <a:pt x="54" y="114"/>
                  </a:lnTo>
                  <a:lnTo>
                    <a:pt x="64" y="112"/>
                  </a:lnTo>
                  <a:lnTo>
                    <a:pt x="75" y="108"/>
                  </a:lnTo>
                  <a:lnTo>
                    <a:pt x="84" y="104"/>
                  </a:lnTo>
                  <a:lnTo>
                    <a:pt x="91" y="97"/>
                  </a:lnTo>
                  <a:lnTo>
                    <a:pt x="99" y="88"/>
                  </a:lnTo>
                  <a:lnTo>
                    <a:pt x="103" y="78"/>
                  </a:lnTo>
                  <a:lnTo>
                    <a:pt x="106" y="69"/>
                  </a:lnTo>
                  <a:lnTo>
                    <a:pt x="108" y="58"/>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5" name="Freeform 33"/>
            <p:cNvSpPr>
              <a:spLocks/>
            </p:cNvSpPr>
            <p:nvPr/>
          </p:nvSpPr>
          <p:spPr bwMode="auto">
            <a:xfrm>
              <a:off x="508" y="2411"/>
              <a:ext cx="54" cy="57"/>
            </a:xfrm>
            <a:custGeom>
              <a:avLst/>
              <a:gdLst/>
              <a:ahLst/>
              <a:cxnLst>
                <a:cxn ang="0">
                  <a:pos x="108" y="58"/>
                </a:cxn>
                <a:cxn ang="0">
                  <a:pos x="106" y="45"/>
                </a:cxn>
                <a:cxn ang="0">
                  <a:pos x="103" y="36"/>
                </a:cxn>
                <a:cxn ang="0">
                  <a:pos x="99" y="26"/>
                </a:cxn>
                <a:cxn ang="0">
                  <a:pos x="91" y="17"/>
                </a:cxn>
                <a:cxn ang="0">
                  <a:pos x="84" y="11"/>
                </a:cxn>
                <a:cxn ang="0">
                  <a:pos x="75" y="6"/>
                </a:cxn>
                <a:cxn ang="0">
                  <a:pos x="64" y="2"/>
                </a:cxn>
                <a:cxn ang="0">
                  <a:pos x="54" y="0"/>
                </a:cxn>
                <a:cxn ang="0">
                  <a:pos x="43" y="2"/>
                </a:cxn>
                <a:cxn ang="0">
                  <a:pos x="34" y="6"/>
                </a:cxn>
                <a:cxn ang="0">
                  <a:pos x="25" y="11"/>
                </a:cxn>
                <a:cxn ang="0">
                  <a:pos x="15" y="17"/>
                </a:cxn>
                <a:cxn ang="0">
                  <a:pos x="10" y="26"/>
                </a:cxn>
                <a:cxn ang="0">
                  <a:pos x="4" y="36"/>
                </a:cxn>
                <a:cxn ang="0">
                  <a:pos x="0" y="45"/>
                </a:cxn>
                <a:cxn ang="0">
                  <a:pos x="0" y="58"/>
                </a:cxn>
                <a:cxn ang="0">
                  <a:pos x="0" y="69"/>
                </a:cxn>
                <a:cxn ang="0">
                  <a:pos x="4" y="78"/>
                </a:cxn>
                <a:cxn ang="0">
                  <a:pos x="10" y="88"/>
                </a:cxn>
                <a:cxn ang="0">
                  <a:pos x="15" y="97"/>
                </a:cxn>
                <a:cxn ang="0">
                  <a:pos x="25" y="104"/>
                </a:cxn>
                <a:cxn ang="0">
                  <a:pos x="34" y="108"/>
                </a:cxn>
                <a:cxn ang="0">
                  <a:pos x="43" y="112"/>
                </a:cxn>
                <a:cxn ang="0">
                  <a:pos x="54" y="114"/>
                </a:cxn>
                <a:cxn ang="0">
                  <a:pos x="64" y="112"/>
                </a:cxn>
                <a:cxn ang="0">
                  <a:pos x="75" y="108"/>
                </a:cxn>
                <a:cxn ang="0">
                  <a:pos x="84" y="104"/>
                </a:cxn>
                <a:cxn ang="0">
                  <a:pos x="91" y="97"/>
                </a:cxn>
                <a:cxn ang="0">
                  <a:pos x="99" y="88"/>
                </a:cxn>
                <a:cxn ang="0">
                  <a:pos x="103" y="78"/>
                </a:cxn>
                <a:cxn ang="0">
                  <a:pos x="106" y="69"/>
                </a:cxn>
                <a:cxn ang="0">
                  <a:pos x="108" y="58"/>
                </a:cxn>
              </a:cxnLst>
              <a:rect l="0" t="0" r="r" b="b"/>
              <a:pathLst>
                <a:path w="108" h="114">
                  <a:moveTo>
                    <a:pt x="108" y="58"/>
                  </a:moveTo>
                  <a:lnTo>
                    <a:pt x="106" y="45"/>
                  </a:lnTo>
                  <a:lnTo>
                    <a:pt x="103" y="36"/>
                  </a:lnTo>
                  <a:lnTo>
                    <a:pt x="99" y="26"/>
                  </a:lnTo>
                  <a:lnTo>
                    <a:pt x="91" y="17"/>
                  </a:lnTo>
                  <a:lnTo>
                    <a:pt x="84" y="11"/>
                  </a:lnTo>
                  <a:lnTo>
                    <a:pt x="75" y="6"/>
                  </a:lnTo>
                  <a:lnTo>
                    <a:pt x="64" y="2"/>
                  </a:lnTo>
                  <a:lnTo>
                    <a:pt x="54" y="0"/>
                  </a:lnTo>
                  <a:lnTo>
                    <a:pt x="43" y="2"/>
                  </a:lnTo>
                  <a:lnTo>
                    <a:pt x="34" y="6"/>
                  </a:lnTo>
                  <a:lnTo>
                    <a:pt x="25" y="11"/>
                  </a:lnTo>
                  <a:lnTo>
                    <a:pt x="15" y="17"/>
                  </a:lnTo>
                  <a:lnTo>
                    <a:pt x="10" y="26"/>
                  </a:lnTo>
                  <a:lnTo>
                    <a:pt x="4" y="36"/>
                  </a:lnTo>
                  <a:lnTo>
                    <a:pt x="0" y="45"/>
                  </a:lnTo>
                  <a:lnTo>
                    <a:pt x="0" y="58"/>
                  </a:lnTo>
                  <a:lnTo>
                    <a:pt x="0" y="69"/>
                  </a:lnTo>
                  <a:lnTo>
                    <a:pt x="4" y="78"/>
                  </a:lnTo>
                  <a:lnTo>
                    <a:pt x="10" y="88"/>
                  </a:lnTo>
                  <a:lnTo>
                    <a:pt x="15" y="97"/>
                  </a:lnTo>
                  <a:lnTo>
                    <a:pt x="25" y="104"/>
                  </a:lnTo>
                  <a:lnTo>
                    <a:pt x="34" y="108"/>
                  </a:lnTo>
                  <a:lnTo>
                    <a:pt x="43" y="112"/>
                  </a:lnTo>
                  <a:lnTo>
                    <a:pt x="54" y="114"/>
                  </a:lnTo>
                  <a:lnTo>
                    <a:pt x="64" y="112"/>
                  </a:lnTo>
                  <a:lnTo>
                    <a:pt x="75" y="108"/>
                  </a:lnTo>
                  <a:lnTo>
                    <a:pt x="84" y="104"/>
                  </a:lnTo>
                  <a:lnTo>
                    <a:pt x="91" y="97"/>
                  </a:lnTo>
                  <a:lnTo>
                    <a:pt x="99" y="88"/>
                  </a:lnTo>
                  <a:lnTo>
                    <a:pt x="103" y="78"/>
                  </a:lnTo>
                  <a:lnTo>
                    <a:pt x="106" y="69"/>
                  </a:lnTo>
                  <a:lnTo>
                    <a:pt x="108" y="58"/>
                  </a:lnTo>
                </a:path>
              </a:pathLst>
            </a:cu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33826" name="Picture 34"/>
            <p:cNvPicPr>
              <a:picLocks noChangeAspect="1" noChangeArrowheads="1"/>
            </p:cNvPicPr>
            <p:nvPr/>
          </p:nvPicPr>
          <p:blipFill>
            <a:blip r:embed="rId4" cstate="print"/>
            <a:srcRect/>
            <a:stretch>
              <a:fillRect/>
            </a:stretch>
          </p:blipFill>
          <p:spPr bwMode="auto">
            <a:xfrm>
              <a:off x="1549" y="3381"/>
              <a:ext cx="69" cy="108"/>
            </a:xfrm>
            <a:prstGeom prst="rect">
              <a:avLst/>
            </a:prstGeom>
            <a:noFill/>
            <a:ln w="9525">
              <a:noFill/>
              <a:miter lim="800000"/>
              <a:headEnd/>
              <a:tailEnd/>
            </a:ln>
          </p:spPr>
        </p:pic>
        <p:sp>
          <p:nvSpPr>
            <p:cNvPr id="33827" name="Freeform 35"/>
            <p:cNvSpPr>
              <a:spLocks/>
            </p:cNvSpPr>
            <p:nvPr/>
          </p:nvSpPr>
          <p:spPr bwMode="auto">
            <a:xfrm>
              <a:off x="1598" y="3468"/>
              <a:ext cx="715" cy="6"/>
            </a:xfrm>
            <a:custGeom>
              <a:avLst/>
              <a:gdLst/>
              <a:ahLst/>
              <a:cxnLst>
                <a:cxn ang="0">
                  <a:pos x="1430" y="5"/>
                </a:cxn>
                <a:cxn ang="0">
                  <a:pos x="1430" y="0"/>
                </a:cxn>
                <a:cxn ang="0">
                  <a:pos x="0" y="0"/>
                </a:cxn>
                <a:cxn ang="0">
                  <a:pos x="0" y="11"/>
                </a:cxn>
                <a:cxn ang="0">
                  <a:pos x="1430" y="11"/>
                </a:cxn>
                <a:cxn ang="0">
                  <a:pos x="1430" y="5"/>
                </a:cxn>
              </a:cxnLst>
              <a:rect l="0" t="0" r="r" b="b"/>
              <a:pathLst>
                <a:path w="1430" h="11">
                  <a:moveTo>
                    <a:pt x="1430" y="5"/>
                  </a:moveTo>
                  <a:lnTo>
                    <a:pt x="1430" y="0"/>
                  </a:lnTo>
                  <a:lnTo>
                    <a:pt x="0" y="0"/>
                  </a:lnTo>
                  <a:lnTo>
                    <a:pt x="0" y="11"/>
                  </a:lnTo>
                  <a:lnTo>
                    <a:pt x="1430" y="11"/>
                  </a:lnTo>
                  <a:lnTo>
                    <a:pt x="143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8" name="Freeform 36"/>
            <p:cNvSpPr>
              <a:spLocks/>
            </p:cNvSpPr>
            <p:nvPr/>
          </p:nvSpPr>
          <p:spPr bwMode="auto">
            <a:xfrm>
              <a:off x="1759" y="3177"/>
              <a:ext cx="97" cy="33"/>
            </a:xfrm>
            <a:custGeom>
              <a:avLst/>
              <a:gdLst/>
              <a:ahLst/>
              <a:cxnLst>
                <a:cxn ang="0">
                  <a:pos x="193" y="54"/>
                </a:cxn>
                <a:cxn ang="0">
                  <a:pos x="167" y="52"/>
                </a:cxn>
                <a:cxn ang="0">
                  <a:pos x="141" y="50"/>
                </a:cxn>
                <a:cxn ang="0">
                  <a:pos x="117" y="46"/>
                </a:cxn>
                <a:cxn ang="0">
                  <a:pos x="91" y="39"/>
                </a:cxn>
                <a:cxn ang="0">
                  <a:pos x="69" y="31"/>
                </a:cxn>
                <a:cxn ang="0">
                  <a:pos x="46" y="22"/>
                </a:cxn>
                <a:cxn ang="0">
                  <a:pos x="26" y="13"/>
                </a:cxn>
                <a:cxn ang="0">
                  <a:pos x="5" y="0"/>
                </a:cxn>
                <a:cxn ang="0">
                  <a:pos x="0" y="9"/>
                </a:cxn>
                <a:cxn ang="0">
                  <a:pos x="20" y="22"/>
                </a:cxn>
                <a:cxn ang="0">
                  <a:pos x="43" y="33"/>
                </a:cxn>
                <a:cxn ang="0">
                  <a:pos x="65" y="42"/>
                </a:cxn>
                <a:cxn ang="0">
                  <a:pos x="89" y="50"/>
                </a:cxn>
                <a:cxn ang="0">
                  <a:pos x="113" y="55"/>
                </a:cxn>
                <a:cxn ang="0">
                  <a:pos x="139" y="61"/>
                </a:cxn>
                <a:cxn ang="0">
                  <a:pos x="165" y="63"/>
                </a:cxn>
                <a:cxn ang="0">
                  <a:pos x="193" y="65"/>
                </a:cxn>
                <a:cxn ang="0">
                  <a:pos x="193" y="54"/>
                </a:cxn>
              </a:cxnLst>
              <a:rect l="0" t="0" r="r" b="b"/>
              <a:pathLst>
                <a:path w="193" h="65">
                  <a:moveTo>
                    <a:pt x="193" y="54"/>
                  </a:moveTo>
                  <a:lnTo>
                    <a:pt x="167" y="52"/>
                  </a:lnTo>
                  <a:lnTo>
                    <a:pt x="141" y="50"/>
                  </a:lnTo>
                  <a:lnTo>
                    <a:pt x="117" y="46"/>
                  </a:lnTo>
                  <a:lnTo>
                    <a:pt x="91" y="39"/>
                  </a:lnTo>
                  <a:lnTo>
                    <a:pt x="69" y="31"/>
                  </a:lnTo>
                  <a:lnTo>
                    <a:pt x="46" y="22"/>
                  </a:lnTo>
                  <a:lnTo>
                    <a:pt x="26" y="13"/>
                  </a:lnTo>
                  <a:lnTo>
                    <a:pt x="5" y="0"/>
                  </a:lnTo>
                  <a:lnTo>
                    <a:pt x="0" y="9"/>
                  </a:lnTo>
                  <a:lnTo>
                    <a:pt x="20" y="22"/>
                  </a:lnTo>
                  <a:lnTo>
                    <a:pt x="43" y="33"/>
                  </a:lnTo>
                  <a:lnTo>
                    <a:pt x="65" y="42"/>
                  </a:lnTo>
                  <a:lnTo>
                    <a:pt x="89" y="50"/>
                  </a:lnTo>
                  <a:lnTo>
                    <a:pt x="113" y="55"/>
                  </a:lnTo>
                  <a:lnTo>
                    <a:pt x="139" y="61"/>
                  </a:lnTo>
                  <a:lnTo>
                    <a:pt x="165" y="63"/>
                  </a:lnTo>
                  <a:lnTo>
                    <a:pt x="193" y="65"/>
                  </a:lnTo>
                  <a:lnTo>
                    <a:pt x="193"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29" name="Freeform 37"/>
            <p:cNvSpPr>
              <a:spLocks/>
            </p:cNvSpPr>
            <p:nvPr/>
          </p:nvSpPr>
          <p:spPr bwMode="auto">
            <a:xfrm>
              <a:off x="1856" y="3109"/>
              <a:ext cx="139" cy="101"/>
            </a:xfrm>
            <a:custGeom>
              <a:avLst/>
              <a:gdLst/>
              <a:ahLst/>
              <a:cxnLst>
                <a:cxn ang="0">
                  <a:pos x="268" y="0"/>
                </a:cxn>
                <a:cxn ang="0">
                  <a:pos x="268" y="18"/>
                </a:cxn>
                <a:cxn ang="0">
                  <a:pos x="262" y="37"/>
                </a:cxn>
                <a:cxn ang="0">
                  <a:pos x="257" y="56"/>
                </a:cxn>
                <a:cxn ang="0">
                  <a:pos x="247" y="72"/>
                </a:cxn>
                <a:cxn ang="0">
                  <a:pos x="236" y="89"/>
                </a:cxn>
                <a:cxn ang="0">
                  <a:pos x="223" y="104"/>
                </a:cxn>
                <a:cxn ang="0">
                  <a:pos x="208" y="119"/>
                </a:cxn>
                <a:cxn ang="0">
                  <a:pos x="190" y="134"/>
                </a:cxn>
                <a:cxn ang="0">
                  <a:pos x="171" y="145"/>
                </a:cxn>
                <a:cxn ang="0">
                  <a:pos x="151" y="156"/>
                </a:cxn>
                <a:cxn ang="0">
                  <a:pos x="128" y="165"/>
                </a:cxn>
                <a:cxn ang="0">
                  <a:pos x="104" y="175"/>
                </a:cxn>
                <a:cxn ang="0">
                  <a:pos x="80" y="180"/>
                </a:cxn>
                <a:cxn ang="0">
                  <a:pos x="54" y="186"/>
                </a:cxn>
                <a:cxn ang="0">
                  <a:pos x="28" y="188"/>
                </a:cxn>
                <a:cxn ang="0">
                  <a:pos x="0" y="190"/>
                </a:cxn>
                <a:cxn ang="0">
                  <a:pos x="0" y="201"/>
                </a:cxn>
                <a:cxn ang="0">
                  <a:pos x="28" y="199"/>
                </a:cxn>
                <a:cxn ang="0">
                  <a:pos x="56" y="197"/>
                </a:cxn>
                <a:cxn ang="0">
                  <a:pos x="82" y="191"/>
                </a:cxn>
                <a:cxn ang="0">
                  <a:pos x="108" y="184"/>
                </a:cxn>
                <a:cxn ang="0">
                  <a:pos x="132" y="176"/>
                </a:cxn>
                <a:cxn ang="0">
                  <a:pos x="154" y="167"/>
                </a:cxn>
                <a:cxn ang="0">
                  <a:pos x="177" y="154"/>
                </a:cxn>
                <a:cxn ang="0">
                  <a:pos x="197" y="141"/>
                </a:cxn>
                <a:cxn ang="0">
                  <a:pos x="214" y="128"/>
                </a:cxn>
                <a:cxn ang="0">
                  <a:pos x="231" y="111"/>
                </a:cxn>
                <a:cxn ang="0">
                  <a:pos x="246" y="97"/>
                </a:cxn>
                <a:cxn ang="0">
                  <a:pos x="257" y="78"/>
                </a:cxn>
                <a:cxn ang="0">
                  <a:pos x="266" y="59"/>
                </a:cxn>
                <a:cxn ang="0">
                  <a:pos x="273" y="41"/>
                </a:cxn>
                <a:cxn ang="0">
                  <a:pos x="277" y="20"/>
                </a:cxn>
                <a:cxn ang="0">
                  <a:pos x="279" y="0"/>
                </a:cxn>
                <a:cxn ang="0">
                  <a:pos x="268" y="0"/>
                </a:cxn>
              </a:cxnLst>
              <a:rect l="0" t="0" r="r" b="b"/>
              <a:pathLst>
                <a:path w="279" h="201">
                  <a:moveTo>
                    <a:pt x="268" y="0"/>
                  </a:moveTo>
                  <a:lnTo>
                    <a:pt x="268" y="18"/>
                  </a:lnTo>
                  <a:lnTo>
                    <a:pt x="262" y="37"/>
                  </a:lnTo>
                  <a:lnTo>
                    <a:pt x="257" y="56"/>
                  </a:lnTo>
                  <a:lnTo>
                    <a:pt x="247" y="72"/>
                  </a:lnTo>
                  <a:lnTo>
                    <a:pt x="236" y="89"/>
                  </a:lnTo>
                  <a:lnTo>
                    <a:pt x="223" y="104"/>
                  </a:lnTo>
                  <a:lnTo>
                    <a:pt x="208" y="119"/>
                  </a:lnTo>
                  <a:lnTo>
                    <a:pt x="190" y="134"/>
                  </a:lnTo>
                  <a:lnTo>
                    <a:pt x="171" y="145"/>
                  </a:lnTo>
                  <a:lnTo>
                    <a:pt x="151" y="156"/>
                  </a:lnTo>
                  <a:lnTo>
                    <a:pt x="128" y="165"/>
                  </a:lnTo>
                  <a:lnTo>
                    <a:pt x="104" y="175"/>
                  </a:lnTo>
                  <a:lnTo>
                    <a:pt x="80" y="180"/>
                  </a:lnTo>
                  <a:lnTo>
                    <a:pt x="54" y="186"/>
                  </a:lnTo>
                  <a:lnTo>
                    <a:pt x="28" y="188"/>
                  </a:lnTo>
                  <a:lnTo>
                    <a:pt x="0" y="190"/>
                  </a:lnTo>
                  <a:lnTo>
                    <a:pt x="0" y="201"/>
                  </a:lnTo>
                  <a:lnTo>
                    <a:pt x="28" y="199"/>
                  </a:lnTo>
                  <a:lnTo>
                    <a:pt x="56" y="197"/>
                  </a:lnTo>
                  <a:lnTo>
                    <a:pt x="82" y="191"/>
                  </a:lnTo>
                  <a:lnTo>
                    <a:pt x="108" y="184"/>
                  </a:lnTo>
                  <a:lnTo>
                    <a:pt x="132" y="176"/>
                  </a:lnTo>
                  <a:lnTo>
                    <a:pt x="154" y="167"/>
                  </a:lnTo>
                  <a:lnTo>
                    <a:pt x="177" y="154"/>
                  </a:lnTo>
                  <a:lnTo>
                    <a:pt x="197" y="141"/>
                  </a:lnTo>
                  <a:lnTo>
                    <a:pt x="214" y="128"/>
                  </a:lnTo>
                  <a:lnTo>
                    <a:pt x="231" y="111"/>
                  </a:lnTo>
                  <a:lnTo>
                    <a:pt x="246" y="97"/>
                  </a:lnTo>
                  <a:lnTo>
                    <a:pt x="257" y="78"/>
                  </a:lnTo>
                  <a:lnTo>
                    <a:pt x="266" y="59"/>
                  </a:lnTo>
                  <a:lnTo>
                    <a:pt x="273" y="41"/>
                  </a:lnTo>
                  <a:lnTo>
                    <a:pt x="277" y="20"/>
                  </a:lnTo>
                  <a:lnTo>
                    <a:pt x="279" y="0"/>
                  </a:lnTo>
                  <a:lnTo>
                    <a:pt x="2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0" name="Freeform 38"/>
            <p:cNvSpPr>
              <a:spLocks/>
            </p:cNvSpPr>
            <p:nvPr/>
          </p:nvSpPr>
          <p:spPr bwMode="auto">
            <a:xfrm>
              <a:off x="1975" y="3077"/>
              <a:ext cx="35" cy="34"/>
            </a:xfrm>
            <a:custGeom>
              <a:avLst/>
              <a:gdLst/>
              <a:ahLst/>
              <a:cxnLst>
                <a:cxn ang="0">
                  <a:pos x="33" y="0"/>
                </a:cxn>
                <a:cxn ang="0">
                  <a:pos x="0" y="69"/>
                </a:cxn>
                <a:cxn ang="0">
                  <a:pos x="69" y="69"/>
                </a:cxn>
                <a:cxn ang="0">
                  <a:pos x="33" y="0"/>
                </a:cxn>
              </a:cxnLst>
              <a:rect l="0" t="0" r="r" b="b"/>
              <a:pathLst>
                <a:path w="69" h="69">
                  <a:moveTo>
                    <a:pt x="33" y="0"/>
                  </a:moveTo>
                  <a:lnTo>
                    <a:pt x="0" y="69"/>
                  </a:lnTo>
                  <a:lnTo>
                    <a:pt x="69" y="69"/>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1" name="Freeform 39"/>
            <p:cNvSpPr>
              <a:spLocks/>
            </p:cNvSpPr>
            <p:nvPr/>
          </p:nvSpPr>
          <p:spPr bwMode="auto">
            <a:xfrm>
              <a:off x="1952" y="3216"/>
              <a:ext cx="5" cy="1"/>
            </a:xfrm>
            <a:custGeom>
              <a:avLst/>
              <a:gdLst/>
              <a:ahLst/>
              <a:cxnLst>
                <a:cxn ang="0">
                  <a:pos x="0" y="0"/>
                </a:cxn>
                <a:cxn ang="0">
                  <a:pos x="10" y="0"/>
                </a:cxn>
                <a:cxn ang="0">
                  <a:pos x="0" y="0"/>
                </a:cxn>
              </a:cxnLst>
              <a:rect l="0" t="0" r="r" b="b"/>
              <a:pathLst>
                <a:path w="10">
                  <a:moveTo>
                    <a:pt x="0" y="0"/>
                  </a:moveTo>
                  <a:lnTo>
                    <a:pt x="1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2" name="Freeform 40"/>
            <p:cNvSpPr>
              <a:spLocks/>
            </p:cNvSpPr>
            <p:nvPr/>
          </p:nvSpPr>
          <p:spPr bwMode="auto">
            <a:xfrm>
              <a:off x="1952" y="3214"/>
              <a:ext cx="5" cy="5"/>
            </a:xfrm>
            <a:custGeom>
              <a:avLst/>
              <a:gdLst/>
              <a:ahLst/>
              <a:cxnLst>
                <a:cxn ang="0">
                  <a:pos x="10" y="11"/>
                </a:cxn>
                <a:cxn ang="0">
                  <a:pos x="10" y="0"/>
                </a:cxn>
                <a:cxn ang="0">
                  <a:pos x="0" y="0"/>
                </a:cxn>
                <a:cxn ang="0">
                  <a:pos x="0" y="11"/>
                </a:cxn>
                <a:cxn ang="0">
                  <a:pos x="10" y="11"/>
                </a:cxn>
                <a:cxn ang="0">
                  <a:pos x="10" y="0"/>
                </a:cxn>
                <a:cxn ang="0">
                  <a:pos x="10" y="11"/>
                </a:cxn>
              </a:cxnLst>
              <a:rect l="0" t="0" r="r" b="b"/>
              <a:pathLst>
                <a:path w="10" h="11">
                  <a:moveTo>
                    <a:pt x="10" y="11"/>
                  </a:moveTo>
                  <a:lnTo>
                    <a:pt x="10" y="0"/>
                  </a:lnTo>
                  <a:lnTo>
                    <a:pt x="0" y="0"/>
                  </a:lnTo>
                  <a:lnTo>
                    <a:pt x="0" y="11"/>
                  </a:lnTo>
                  <a:lnTo>
                    <a:pt x="10" y="11"/>
                  </a:lnTo>
                  <a:lnTo>
                    <a:pt x="10" y="0"/>
                  </a:lnTo>
                  <a:lnTo>
                    <a:pt x="1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3" name="Freeform 41"/>
            <p:cNvSpPr>
              <a:spLocks/>
            </p:cNvSpPr>
            <p:nvPr/>
          </p:nvSpPr>
          <p:spPr bwMode="auto">
            <a:xfrm>
              <a:off x="1952" y="3214"/>
              <a:ext cx="5" cy="5"/>
            </a:xfrm>
            <a:custGeom>
              <a:avLst/>
              <a:gdLst/>
              <a:ahLst/>
              <a:cxnLst>
                <a:cxn ang="0">
                  <a:pos x="0" y="0"/>
                </a:cxn>
                <a:cxn ang="0">
                  <a:pos x="0" y="11"/>
                </a:cxn>
                <a:cxn ang="0">
                  <a:pos x="10" y="11"/>
                </a:cxn>
                <a:cxn ang="0">
                  <a:pos x="10" y="0"/>
                </a:cxn>
                <a:cxn ang="0">
                  <a:pos x="0" y="0"/>
                </a:cxn>
                <a:cxn ang="0">
                  <a:pos x="0" y="11"/>
                </a:cxn>
                <a:cxn ang="0">
                  <a:pos x="0" y="0"/>
                </a:cxn>
              </a:cxnLst>
              <a:rect l="0" t="0" r="r" b="b"/>
              <a:pathLst>
                <a:path w="10" h="11">
                  <a:moveTo>
                    <a:pt x="0" y="0"/>
                  </a:moveTo>
                  <a:lnTo>
                    <a:pt x="0" y="11"/>
                  </a:lnTo>
                  <a:lnTo>
                    <a:pt x="10" y="11"/>
                  </a:lnTo>
                  <a:lnTo>
                    <a:pt x="10" y="0"/>
                  </a:lnTo>
                  <a:lnTo>
                    <a:pt x="0" y="0"/>
                  </a:lnTo>
                  <a:lnTo>
                    <a:pt x="0" y="1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33834" name="Picture 42"/>
            <p:cNvPicPr>
              <a:picLocks noChangeAspect="1" noChangeArrowheads="1"/>
            </p:cNvPicPr>
            <p:nvPr/>
          </p:nvPicPr>
          <p:blipFill>
            <a:blip r:embed="rId5" cstate="print"/>
            <a:srcRect/>
            <a:stretch>
              <a:fillRect/>
            </a:stretch>
          </p:blipFill>
          <p:spPr bwMode="auto">
            <a:xfrm>
              <a:off x="1711" y="1190"/>
              <a:ext cx="474" cy="148"/>
            </a:xfrm>
            <a:prstGeom prst="rect">
              <a:avLst/>
            </a:prstGeom>
            <a:noFill/>
            <a:ln w="9525">
              <a:noFill/>
              <a:miter lim="800000"/>
              <a:headEnd/>
              <a:tailEnd/>
            </a:ln>
          </p:spPr>
        </p:pic>
        <p:pic>
          <p:nvPicPr>
            <p:cNvPr id="33835" name="Picture 43"/>
            <p:cNvPicPr>
              <a:picLocks noChangeAspect="1" noChangeArrowheads="1"/>
            </p:cNvPicPr>
            <p:nvPr/>
          </p:nvPicPr>
          <p:blipFill>
            <a:blip r:embed="rId6" cstate="print"/>
            <a:srcRect/>
            <a:stretch>
              <a:fillRect/>
            </a:stretch>
          </p:blipFill>
          <p:spPr bwMode="auto">
            <a:xfrm>
              <a:off x="1678" y="1192"/>
              <a:ext cx="66" cy="104"/>
            </a:xfrm>
            <a:prstGeom prst="rect">
              <a:avLst/>
            </a:prstGeom>
            <a:noFill/>
            <a:ln w="9525">
              <a:noFill/>
              <a:miter lim="800000"/>
              <a:headEnd/>
              <a:tailEnd/>
            </a:ln>
          </p:spPr>
        </p:pic>
        <p:sp>
          <p:nvSpPr>
            <p:cNvPr id="33836" name="Freeform 44"/>
            <p:cNvSpPr>
              <a:spLocks/>
            </p:cNvSpPr>
            <p:nvPr/>
          </p:nvSpPr>
          <p:spPr bwMode="auto">
            <a:xfrm>
              <a:off x="2054" y="1333"/>
              <a:ext cx="9" cy="1749"/>
            </a:xfrm>
            <a:custGeom>
              <a:avLst/>
              <a:gdLst/>
              <a:ahLst/>
              <a:cxnLst>
                <a:cxn ang="0">
                  <a:pos x="6" y="0"/>
                </a:cxn>
                <a:cxn ang="0">
                  <a:pos x="0" y="0"/>
                </a:cxn>
                <a:cxn ang="0">
                  <a:pos x="8" y="3498"/>
                </a:cxn>
                <a:cxn ang="0">
                  <a:pos x="19" y="3498"/>
                </a:cxn>
                <a:cxn ang="0">
                  <a:pos x="11" y="0"/>
                </a:cxn>
                <a:cxn ang="0">
                  <a:pos x="6" y="0"/>
                </a:cxn>
              </a:cxnLst>
              <a:rect l="0" t="0" r="r" b="b"/>
              <a:pathLst>
                <a:path w="19" h="3498">
                  <a:moveTo>
                    <a:pt x="6" y="0"/>
                  </a:moveTo>
                  <a:lnTo>
                    <a:pt x="0" y="0"/>
                  </a:lnTo>
                  <a:lnTo>
                    <a:pt x="8" y="3498"/>
                  </a:lnTo>
                  <a:lnTo>
                    <a:pt x="19" y="3498"/>
                  </a:lnTo>
                  <a:lnTo>
                    <a:pt x="11" y="0"/>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7" name="Freeform 45"/>
            <p:cNvSpPr>
              <a:spLocks/>
            </p:cNvSpPr>
            <p:nvPr/>
          </p:nvSpPr>
          <p:spPr bwMode="auto">
            <a:xfrm>
              <a:off x="2040" y="1300"/>
              <a:ext cx="33" cy="34"/>
            </a:xfrm>
            <a:custGeom>
              <a:avLst/>
              <a:gdLst/>
              <a:ahLst/>
              <a:cxnLst>
                <a:cxn ang="0">
                  <a:pos x="34" y="0"/>
                </a:cxn>
                <a:cxn ang="0">
                  <a:pos x="0" y="69"/>
                </a:cxn>
                <a:cxn ang="0">
                  <a:pos x="67" y="69"/>
                </a:cxn>
                <a:cxn ang="0">
                  <a:pos x="34" y="0"/>
                </a:cxn>
              </a:cxnLst>
              <a:rect l="0" t="0" r="r" b="b"/>
              <a:pathLst>
                <a:path w="67" h="69">
                  <a:moveTo>
                    <a:pt x="34" y="0"/>
                  </a:moveTo>
                  <a:lnTo>
                    <a:pt x="0" y="69"/>
                  </a:lnTo>
                  <a:lnTo>
                    <a:pt x="67" y="69"/>
                  </a:lnTo>
                  <a:lnTo>
                    <a:pt x="3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8" name="Freeform 46"/>
            <p:cNvSpPr>
              <a:spLocks/>
            </p:cNvSpPr>
            <p:nvPr/>
          </p:nvSpPr>
          <p:spPr bwMode="auto">
            <a:xfrm>
              <a:off x="1711" y="1275"/>
              <a:ext cx="406" cy="6"/>
            </a:xfrm>
            <a:custGeom>
              <a:avLst/>
              <a:gdLst/>
              <a:ahLst/>
              <a:cxnLst>
                <a:cxn ang="0">
                  <a:pos x="811" y="5"/>
                </a:cxn>
                <a:cxn ang="0">
                  <a:pos x="811" y="0"/>
                </a:cxn>
                <a:cxn ang="0">
                  <a:pos x="0" y="0"/>
                </a:cxn>
                <a:cxn ang="0">
                  <a:pos x="0" y="11"/>
                </a:cxn>
                <a:cxn ang="0">
                  <a:pos x="811" y="11"/>
                </a:cxn>
                <a:cxn ang="0">
                  <a:pos x="811" y="5"/>
                </a:cxn>
              </a:cxnLst>
              <a:rect l="0" t="0" r="r" b="b"/>
              <a:pathLst>
                <a:path w="811" h="11">
                  <a:moveTo>
                    <a:pt x="811" y="5"/>
                  </a:moveTo>
                  <a:lnTo>
                    <a:pt x="811" y="0"/>
                  </a:lnTo>
                  <a:lnTo>
                    <a:pt x="0" y="0"/>
                  </a:lnTo>
                  <a:lnTo>
                    <a:pt x="0" y="11"/>
                  </a:lnTo>
                  <a:lnTo>
                    <a:pt x="811" y="11"/>
                  </a:lnTo>
                  <a:lnTo>
                    <a:pt x="81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839" name="Rectangle 47"/>
            <p:cNvSpPr>
              <a:spLocks noChangeArrowheads="1"/>
            </p:cNvSpPr>
            <p:nvPr/>
          </p:nvSpPr>
          <p:spPr bwMode="auto">
            <a:xfrm>
              <a:off x="1843" y="1184"/>
              <a:ext cx="2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rgbClr val="000000"/>
                  </a:solidFill>
                  <a:effectLst/>
                  <a:latin typeface="Arial" pitchFamily="34" charset="0"/>
                  <a:cs typeface="Arial" pitchFamily="34" charset="0"/>
                </a:rPr>
                <a:t>Фини</a:t>
              </a:r>
              <a:r>
                <a:rPr kumimoji="0" lang="ru-RU" sz="900" b="0" i="0" u="none" strike="noStrike" cap="none" normalizeH="0" baseline="0" dirty="0" smtClean="0">
                  <a:ln>
                    <a:noFill/>
                  </a:ln>
                  <a:solidFill>
                    <a:srgbClr val="000000"/>
                  </a:solidFill>
                  <a:effectLst/>
                  <a:latin typeface="Arial" pitchFamily="34" charset="0"/>
                  <a:cs typeface="Arial" pitchFamily="34" charset="0"/>
                </a:rPr>
                <a:t> </a:t>
              </a:r>
              <a:r>
                <a:rPr kumimoji="0" lang="ru-RU" sz="900" b="0" i="0" u="none" strike="noStrike" cap="none" normalizeH="0" baseline="0" dirty="0" err="1" smtClean="0">
                  <a:ln>
                    <a:noFill/>
                  </a:ln>
                  <a:solidFill>
                    <a:srgbClr val="000000"/>
                  </a:solidFill>
                  <a:effectLst/>
                  <a:latin typeface="Arial" pitchFamily="34" charset="0"/>
                  <a:cs typeface="Arial" pitchFamily="34" charset="0"/>
                </a:rPr>
                <a:t>ш</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Лавировка </a:t>
            </a:r>
            <a:r>
              <a:rPr lang="ru-RU" smtClean="0">
                <a:latin typeface="Calibri" pitchFamily="34" charset="0"/>
              </a:rPr>
              <a:t>–</a:t>
            </a:r>
            <a:r>
              <a:rPr lang="ru-RU" smtClean="0"/>
              <a:t> полный курс</a:t>
            </a:r>
            <a:endParaRPr lang="en-GB" smtClean="0"/>
          </a:p>
        </p:txBody>
      </p:sp>
      <p:sp>
        <p:nvSpPr>
          <p:cNvPr id="23555" name="Rectangle 3"/>
          <p:cNvSpPr>
            <a:spLocks noGrp="1" noChangeArrowheads="1"/>
          </p:cNvSpPr>
          <p:nvPr>
            <p:ph type="body" idx="4294967295"/>
          </p:nvPr>
        </p:nvSpPr>
        <p:spPr>
          <a:xfrm>
            <a:off x="3294063" y="1052513"/>
            <a:ext cx="5573712" cy="4094162"/>
          </a:xfrm>
        </p:spPr>
        <p:txBody>
          <a:bodyPr lIns="91440" tIns="45720" rIns="91440" bIns="45720"/>
          <a:lstStyle/>
          <a:p>
            <a:pPr marL="263525" indent="-263525">
              <a:spcAft>
                <a:spcPct val="0"/>
              </a:spcAft>
              <a:buFontTx/>
              <a:buChar char="•"/>
            </a:pPr>
            <a:r>
              <a:rPr lang="ru-RU" sz="3200" smtClean="0"/>
              <a:t>Возможные варианты этой дистанции:</a:t>
            </a:r>
            <a:endParaRPr lang="en-GB" smtClean="0"/>
          </a:p>
          <a:p>
            <a:pPr lvl="2" eaLnBrk="1" hangingPunct="1"/>
            <a:r>
              <a:rPr lang="ru-RU" smtClean="0"/>
              <a:t>Нет ворот на знаке </a:t>
            </a:r>
            <a:r>
              <a:rPr lang="en-GB" smtClean="0"/>
              <a:t>4</a:t>
            </a:r>
          </a:p>
          <a:p>
            <a:pPr lvl="2" eaLnBrk="1" hangingPunct="1"/>
            <a:endParaRPr lang="en-GB" smtClean="0"/>
          </a:p>
          <a:p>
            <a:pPr lvl="2" eaLnBrk="1" hangingPunct="1"/>
            <a:r>
              <a:rPr lang="ru-RU" smtClean="0"/>
              <a:t>Большее количество петель</a:t>
            </a:r>
            <a:endParaRPr lang="en-GB" smtClean="0"/>
          </a:p>
          <a:p>
            <a:pPr lvl="2" eaLnBrk="1" hangingPunct="1"/>
            <a:endParaRPr lang="en-GB" smtClean="0"/>
          </a:p>
          <a:p>
            <a:pPr lvl="2" eaLnBrk="1" hangingPunct="1"/>
            <a:r>
              <a:rPr lang="ru-RU" smtClean="0"/>
              <a:t>Финиш выше по ветру от знака</a:t>
            </a:r>
            <a:r>
              <a:rPr lang="en-GB" smtClean="0"/>
              <a:t> 1</a:t>
            </a:r>
          </a:p>
        </p:txBody>
      </p:sp>
      <p:pic>
        <p:nvPicPr>
          <p:cNvPr id="23556" name="Picture 7"/>
          <p:cNvPicPr>
            <a:picLocks noChangeAspect="1" noChangeArrowheads="1"/>
          </p:cNvPicPr>
          <p:nvPr/>
        </p:nvPicPr>
        <p:blipFill>
          <a:blip r:embed="rId3" cstate="print"/>
          <a:srcRect/>
          <a:stretch>
            <a:fillRect/>
          </a:stretch>
        </p:blipFill>
        <p:spPr bwMode="auto">
          <a:xfrm>
            <a:off x="990600" y="1066800"/>
            <a:ext cx="2111375" cy="5029200"/>
          </a:xfrm>
          <a:prstGeom prst="rect">
            <a:avLst/>
          </a:prstGeom>
          <a:noFill/>
          <a:ln w="9525">
            <a:noFill/>
            <a:miter lim="800000"/>
            <a:headEnd/>
            <a:tailEnd/>
          </a:ln>
        </p:spPr>
      </p:pic>
      <p:sp>
        <p:nvSpPr>
          <p:cNvPr id="23557" name="Text Box 9"/>
          <p:cNvSpPr txBox="1">
            <a:spLocks noChangeArrowheads="1"/>
          </p:cNvSpPr>
          <p:nvPr/>
        </p:nvSpPr>
        <p:spPr bwMode="auto">
          <a:xfrm>
            <a:off x="1476375" y="5157788"/>
            <a:ext cx="360363" cy="366712"/>
          </a:xfrm>
          <a:prstGeom prst="rect">
            <a:avLst/>
          </a:prstGeom>
          <a:solidFill>
            <a:schemeClr val="bg1"/>
          </a:solidFill>
          <a:ln w="9525">
            <a:noFill/>
            <a:miter lim="800000"/>
            <a:headEnd/>
            <a:tailEnd/>
          </a:ln>
        </p:spPr>
        <p:txBody>
          <a:bodyPr>
            <a:spAutoFit/>
          </a:bodyPr>
          <a:lstStyle/>
          <a:p>
            <a:pPr>
              <a:spcBef>
                <a:spcPct val="50000"/>
              </a:spcBef>
            </a:pPr>
            <a:r>
              <a:rPr lang="es-ES_tradnl" sz="1800" b="0">
                <a:solidFill>
                  <a:schemeClr val="tx1"/>
                </a:solidFill>
              </a:rPr>
              <a:t>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a:xfrm>
            <a:off x="223838" y="81747"/>
            <a:ext cx="8740775" cy="954107"/>
          </a:xfrm>
        </p:spPr>
        <p:txBody>
          <a:bodyPr lIns="91440" tIns="45720" rIns="91440" bIns="45720"/>
          <a:lstStyle/>
          <a:p>
            <a:pPr algn="ctr" eaLnBrk="1" hangingPunct="1"/>
            <a:r>
              <a:rPr lang="ru-RU" sz="2800" dirty="0" smtClean="0"/>
              <a:t>Трапециевидная дистанция</a:t>
            </a:r>
            <a:r>
              <a:rPr lang="en-GB" sz="2800" dirty="0" smtClean="0"/>
              <a:t> – </a:t>
            </a:r>
            <a:r>
              <a:rPr lang="ru-RU" sz="2800" dirty="0" smtClean="0"/>
              <a:t/>
            </a:r>
            <a:br>
              <a:rPr lang="ru-RU" sz="2800" dirty="0" smtClean="0"/>
            </a:br>
            <a:r>
              <a:rPr lang="ru-RU" sz="2800" dirty="0" smtClean="0"/>
              <a:t>внутренняя и внешняя петли</a:t>
            </a:r>
            <a:endParaRPr lang="en-GB" sz="2800" dirty="0" smtClean="0"/>
          </a:p>
        </p:txBody>
      </p:sp>
      <p:sp>
        <p:nvSpPr>
          <p:cNvPr id="24579" name="Rectangle 1027"/>
          <p:cNvSpPr>
            <a:spLocks noGrp="1" noChangeArrowheads="1"/>
          </p:cNvSpPr>
          <p:nvPr>
            <p:ph type="body" idx="4294967295"/>
          </p:nvPr>
        </p:nvSpPr>
        <p:spPr>
          <a:xfrm>
            <a:off x="4392613" y="1198563"/>
            <a:ext cx="4475162" cy="4432300"/>
          </a:xfrm>
        </p:spPr>
        <p:txBody>
          <a:bodyPr lIns="91440" tIns="45720" rIns="91440" bIns="45720"/>
          <a:lstStyle/>
          <a:p>
            <a:pPr lvl="1" eaLnBrk="1" hangingPunct="1"/>
            <a:r>
              <a:rPr lang="ru-RU" sz="3000" dirty="0" smtClean="0"/>
              <a:t>Две параллельные дистанции </a:t>
            </a:r>
            <a:r>
              <a:rPr lang="ru-RU" sz="3000" dirty="0" err="1" smtClean="0"/>
              <a:t>лавировка</a:t>
            </a:r>
            <a:r>
              <a:rPr lang="ru-RU" sz="3000" dirty="0" smtClean="0"/>
              <a:t> – полный курс</a:t>
            </a:r>
            <a:endParaRPr lang="en-GB" sz="3000" dirty="0" smtClean="0"/>
          </a:p>
          <a:p>
            <a:pPr lvl="1" eaLnBrk="1" hangingPunct="1"/>
            <a:r>
              <a:rPr lang="ru-RU" sz="3000" dirty="0" smtClean="0"/>
              <a:t>Используется для двух классов</a:t>
            </a:r>
            <a:r>
              <a:rPr lang="en-GB" sz="3000" dirty="0" smtClean="0"/>
              <a:t>, </a:t>
            </a:r>
            <a:r>
              <a:rPr lang="ru-RU" sz="3000" dirty="0" smtClean="0"/>
              <a:t>или</a:t>
            </a:r>
            <a:endParaRPr lang="en-GB" sz="3000" dirty="0" smtClean="0"/>
          </a:p>
          <a:p>
            <a:pPr lvl="1" eaLnBrk="1" hangingPunct="1"/>
            <a:r>
              <a:rPr lang="ru-RU" sz="3000" dirty="0" smtClean="0"/>
              <a:t>Одного класса, разделенного на флоты</a:t>
            </a:r>
            <a:endParaRPr lang="en-GB" sz="3000" dirty="0" smtClean="0"/>
          </a:p>
        </p:txBody>
      </p:sp>
      <p:sp>
        <p:nvSpPr>
          <p:cNvPr id="24580" name="Picture 1028"/>
          <p:cNvSpPr>
            <a:spLocks noChangeAspect="1" noChangeArrowheads="1"/>
          </p:cNvSpPr>
          <p:nvPr/>
        </p:nvSpPr>
        <p:spPr bwMode="auto">
          <a:xfrm>
            <a:off x="914400" y="1050925"/>
            <a:ext cx="3349625" cy="5257800"/>
          </a:xfrm>
          <a:prstGeom prst="rect">
            <a:avLst/>
          </a:prstGeom>
          <a:noFill/>
          <a:ln w="9525">
            <a:noFill/>
            <a:miter lim="800000"/>
            <a:headEnd/>
            <a:tailEnd/>
          </a:ln>
        </p:spPr>
        <p:txBody>
          <a:bodyPr/>
          <a:lstStyle/>
          <a:p>
            <a:endParaRPr lang="ru-RU"/>
          </a:p>
        </p:txBody>
      </p:sp>
      <p:grpSp>
        <p:nvGrpSpPr>
          <p:cNvPr id="29699" name="Group 3"/>
          <p:cNvGrpSpPr>
            <a:grpSpLocks noChangeAspect="1"/>
          </p:cNvGrpSpPr>
          <p:nvPr/>
        </p:nvGrpSpPr>
        <p:grpSpPr bwMode="auto">
          <a:xfrm>
            <a:off x="863601" y="981075"/>
            <a:ext cx="3386141" cy="5257799"/>
            <a:chOff x="544" y="618"/>
            <a:chExt cx="2133" cy="3312"/>
          </a:xfrm>
        </p:grpSpPr>
        <p:sp>
          <p:nvSpPr>
            <p:cNvPr id="29698" name="AutoShape 2"/>
            <p:cNvSpPr>
              <a:spLocks noChangeAspect="1" noChangeArrowheads="1" noTextEdit="1"/>
            </p:cNvSpPr>
            <p:nvPr/>
          </p:nvSpPr>
          <p:spPr bwMode="auto">
            <a:xfrm>
              <a:off x="567" y="618"/>
              <a:ext cx="2110" cy="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pic>
          <p:nvPicPr>
            <p:cNvPr id="29700" name="Picture 4"/>
            <p:cNvPicPr>
              <a:picLocks noChangeAspect="1" noChangeArrowheads="1"/>
            </p:cNvPicPr>
            <p:nvPr/>
          </p:nvPicPr>
          <p:blipFill>
            <a:blip r:embed="rId3" cstate="print"/>
            <a:srcRect/>
            <a:stretch>
              <a:fillRect/>
            </a:stretch>
          </p:blipFill>
          <p:spPr bwMode="auto">
            <a:xfrm>
              <a:off x="1795" y="3123"/>
              <a:ext cx="882" cy="193"/>
            </a:xfrm>
            <a:prstGeom prst="rect">
              <a:avLst/>
            </a:prstGeom>
            <a:noFill/>
            <a:ln w="9525">
              <a:noFill/>
              <a:miter lim="800000"/>
              <a:headEnd/>
              <a:tailEnd/>
            </a:ln>
          </p:spPr>
        </p:pic>
        <p:sp>
          <p:nvSpPr>
            <p:cNvPr id="29701" name="Freeform 5"/>
            <p:cNvSpPr>
              <a:spLocks/>
            </p:cNvSpPr>
            <p:nvPr/>
          </p:nvSpPr>
          <p:spPr bwMode="auto">
            <a:xfrm>
              <a:off x="2154" y="1128"/>
              <a:ext cx="107" cy="113"/>
            </a:xfrm>
            <a:custGeom>
              <a:avLst/>
              <a:gdLst/>
              <a:ahLst/>
              <a:cxnLst>
                <a:cxn ang="0">
                  <a:pos x="0" y="9"/>
                </a:cxn>
                <a:cxn ang="0">
                  <a:pos x="10" y="10"/>
                </a:cxn>
                <a:cxn ang="0">
                  <a:pos x="19" y="12"/>
                </a:cxn>
                <a:cxn ang="0">
                  <a:pos x="28" y="13"/>
                </a:cxn>
                <a:cxn ang="0">
                  <a:pos x="37" y="18"/>
                </a:cxn>
                <a:cxn ang="0">
                  <a:pos x="46" y="22"/>
                </a:cxn>
                <a:cxn ang="0">
                  <a:pos x="54" y="27"/>
                </a:cxn>
                <a:cxn ang="0">
                  <a:pos x="61" y="33"/>
                </a:cxn>
                <a:cxn ang="0">
                  <a:pos x="69" y="40"/>
                </a:cxn>
                <a:cxn ang="0">
                  <a:pos x="75" y="47"/>
                </a:cxn>
                <a:cxn ang="0">
                  <a:pos x="81" y="56"/>
                </a:cxn>
                <a:cxn ang="0">
                  <a:pos x="86" y="63"/>
                </a:cxn>
                <a:cxn ang="0">
                  <a:pos x="90" y="74"/>
                </a:cxn>
                <a:cxn ang="0">
                  <a:pos x="93" y="83"/>
                </a:cxn>
                <a:cxn ang="0">
                  <a:pos x="96" y="92"/>
                </a:cxn>
                <a:cxn ang="0">
                  <a:pos x="98" y="102"/>
                </a:cxn>
                <a:cxn ang="0">
                  <a:pos x="98" y="113"/>
                </a:cxn>
                <a:cxn ang="0">
                  <a:pos x="107" y="113"/>
                </a:cxn>
                <a:cxn ang="0">
                  <a:pos x="107" y="102"/>
                </a:cxn>
                <a:cxn ang="0">
                  <a:pos x="105" y="90"/>
                </a:cxn>
                <a:cxn ang="0">
                  <a:pos x="102" y="80"/>
                </a:cxn>
                <a:cxn ang="0">
                  <a:pos x="98" y="69"/>
                </a:cxn>
                <a:cxn ang="0">
                  <a:pos x="93" y="60"/>
                </a:cxn>
                <a:cxn ang="0">
                  <a:pos x="89" y="51"/>
                </a:cxn>
                <a:cxn ang="0">
                  <a:pos x="83" y="42"/>
                </a:cxn>
                <a:cxn ang="0">
                  <a:pos x="75" y="33"/>
                </a:cxn>
                <a:cxn ang="0">
                  <a:pos x="68" y="27"/>
                </a:cxn>
                <a:cxn ang="0">
                  <a:pos x="60" y="19"/>
                </a:cxn>
                <a:cxn ang="0">
                  <a:pos x="51" y="15"/>
                </a:cxn>
                <a:cxn ang="0">
                  <a:pos x="42" y="9"/>
                </a:cxn>
                <a:cxn ang="0">
                  <a:pos x="31" y="6"/>
                </a:cxn>
                <a:cxn ang="0">
                  <a:pos x="21" y="3"/>
                </a:cxn>
                <a:cxn ang="0">
                  <a:pos x="10" y="1"/>
                </a:cxn>
                <a:cxn ang="0">
                  <a:pos x="0" y="0"/>
                </a:cxn>
                <a:cxn ang="0">
                  <a:pos x="0" y="9"/>
                </a:cxn>
              </a:cxnLst>
              <a:rect l="0" t="0" r="r" b="b"/>
              <a:pathLst>
                <a:path w="107" h="113">
                  <a:moveTo>
                    <a:pt x="0" y="9"/>
                  </a:moveTo>
                  <a:lnTo>
                    <a:pt x="10" y="10"/>
                  </a:lnTo>
                  <a:lnTo>
                    <a:pt x="19" y="12"/>
                  </a:lnTo>
                  <a:lnTo>
                    <a:pt x="28" y="13"/>
                  </a:lnTo>
                  <a:lnTo>
                    <a:pt x="37" y="18"/>
                  </a:lnTo>
                  <a:lnTo>
                    <a:pt x="46" y="22"/>
                  </a:lnTo>
                  <a:lnTo>
                    <a:pt x="54" y="27"/>
                  </a:lnTo>
                  <a:lnTo>
                    <a:pt x="61" y="33"/>
                  </a:lnTo>
                  <a:lnTo>
                    <a:pt x="69" y="40"/>
                  </a:lnTo>
                  <a:lnTo>
                    <a:pt x="75" y="47"/>
                  </a:lnTo>
                  <a:lnTo>
                    <a:pt x="81" y="56"/>
                  </a:lnTo>
                  <a:lnTo>
                    <a:pt x="86" y="63"/>
                  </a:lnTo>
                  <a:lnTo>
                    <a:pt x="90" y="74"/>
                  </a:lnTo>
                  <a:lnTo>
                    <a:pt x="93" y="83"/>
                  </a:lnTo>
                  <a:lnTo>
                    <a:pt x="96" y="92"/>
                  </a:lnTo>
                  <a:lnTo>
                    <a:pt x="98" y="102"/>
                  </a:lnTo>
                  <a:lnTo>
                    <a:pt x="98" y="113"/>
                  </a:lnTo>
                  <a:lnTo>
                    <a:pt x="107" y="113"/>
                  </a:lnTo>
                  <a:lnTo>
                    <a:pt x="107" y="102"/>
                  </a:lnTo>
                  <a:lnTo>
                    <a:pt x="105" y="90"/>
                  </a:lnTo>
                  <a:lnTo>
                    <a:pt x="102" y="80"/>
                  </a:lnTo>
                  <a:lnTo>
                    <a:pt x="98" y="69"/>
                  </a:lnTo>
                  <a:lnTo>
                    <a:pt x="93" y="60"/>
                  </a:lnTo>
                  <a:lnTo>
                    <a:pt x="89" y="51"/>
                  </a:lnTo>
                  <a:lnTo>
                    <a:pt x="83" y="42"/>
                  </a:lnTo>
                  <a:lnTo>
                    <a:pt x="75" y="33"/>
                  </a:lnTo>
                  <a:lnTo>
                    <a:pt x="68" y="27"/>
                  </a:lnTo>
                  <a:lnTo>
                    <a:pt x="60" y="19"/>
                  </a:lnTo>
                  <a:lnTo>
                    <a:pt x="51" y="15"/>
                  </a:lnTo>
                  <a:lnTo>
                    <a:pt x="42" y="9"/>
                  </a:lnTo>
                  <a:lnTo>
                    <a:pt x="31" y="6"/>
                  </a:lnTo>
                  <a:lnTo>
                    <a:pt x="21" y="3"/>
                  </a:lnTo>
                  <a:lnTo>
                    <a:pt x="10" y="1"/>
                  </a:lnTo>
                  <a:lnTo>
                    <a:pt x="0" y="0"/>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2" name="Freeform 6"/>
            <p:cNvSpPr>
              <a:spLocks/>
            </p:cNvSpPr>
            <p:nvPr/>
          </p:nvSpPr>
          <p:spPr bwMode="auto">
            <a:xfrm>
              <a:off x="2047" y="1128"/>
              <a:ext cx="107" cy="113"/>
            </a:xfrm>
            <a:custGeom>
              <a:avLst/>
              <a:gdLst/>
              <a:ahLst/>
              <a:cxnLst>
                <a:cxn ang="0">
                  <a:pos x="9" y="113"/>
                </a:cxn>
                <a:cxn ang="0">
                  <a:pos x="10" y="102"/>
                </a:cxn>
                <a:cxn ang="0">
                  <a:pos x="12" y="92"/>
                </a:cxn>
                <a:cxn ang="0">
                  <a:pos x="13" y="83"/>
                </a:cxn>
                <a:cxn ang="0">
                  <a:pos x="16" y="74"/>
                </a:cxn>
                <a:cxn ang="0">
                  <a:pos x="21" y="63"/>
                </a:cxn>
                <a:cxn ang="0">
                  <a:pos x="25" y="56"/>
                </a:cxn>
                <a:cxn ang="0">
                  <a:pos x="31" y="47"/>
                </a:cxn>
                <a:cxn ang="0">
                  <a:pos x="37" y="40"/>
                </a:cxn>
                <a:cxn ang="0">
                  <a:pos x="45" y="33"/>
                </a:cxn>
                <a:cxn ang="0">
                  <a:pos x="52" y="27"/>
                </a:cxn>
                <a:cxn ang="0">
                  <a:pos x="60" y="22"/>
                </a:cxn>
                <a:cxn ang="0">
                  <a:pos x="69" y="18"/>
                </a:cxn>
                <a:cxn ang="0">
                  <a:pos x="78" y="13"/>
                </a:cxn>
                <a:cxn ang="0">
                  <a:pos x="87" y="12"/>
                </a:cxn>
                <a:cxn ang="0">
                  <a:pos x="98" y="10"/>
                </a:cxn>
                <a:cxn ang="0">
                  <a:pos x="107" y="9"/>
                </a:cxn>
                <a:cxn ang="0">
                  <a:pos x="107" y="0"/>
                </a:cxn>
                <a:cxn ang="0">
                  <a:pos x="96" y="1"/>
                </a:cxn>
                <a:cxn ang="0">
                  <a:pos x="86" y="3"/>
                </a:cxn>
                <a:cxn ang="0">
                  <a:pos x="75" y="6"/>
                </a:cxn>
                <a:cxn ang="0">
                  <a:pos x="66" y="9"/>
                </a:cxn>
                <a:cxn ang="0">
                  <a:pos x="55" y="15"/>
                </a:cxn>
                <a:cxn ang="0">
                  <a:pos x="48" y="19"/>
                </a:cxn>
                <a:cxn ang="0">
                  <a:pos x="39" y="27"/>
                </a:cxn>
                <a:cxn ang="0">
                  <a:pos x="31" y="33"/>
                </a:cxn>
                <a:cxn ang="0">
                  <a:pos x="25" y="42"/>
                </a:cxn>
                <a:cxn ang="0">
                  <a:pos x="18" y="51"/>
                </a:cxn>
                <a:cxn ang="0">
                  <a:pos x="13" y="60"/>
                </a:cxn>
                <a:cxn ang="0">
                  <a:pos x="9" y="69"/>
                </a:cxn>
                <a:cxn ang="0">
                  <a:pos x="6" y="80"/>
                </a:cxn>
                <a:cxn ang="0">
                  <a:pos x="3" y="90"/>
                </a:cxn>
                <a:cxn ang="0">
                  <a:pos x="1" y="102"/>
                </a:cxn>
                <a:cxn ang="0">
                  <a:pos x="0" y="113"/>
                </a:cxn>
                <a:cxn ang="0">
                  <a:pos x="9" y="113"/>
                </a:cxn>
              </a:cxnLst>
              <a:rect l="0" t="0" r="r" b="b"/>
              <a:pathLst>
                <a:path w="107" h="113">
                  <a:moveTo>
                    <a:pt x="9" y="113"/>
                  </a:moveTo>
                  <a:lnTo>
                    <a:pt x="10" y="102"/>
                  </a:lnTo>
                  <a:lnTo>
                    <a:pt x="12" y="92"/>
                  </a:lnTo>
                  <a:lnTo>
                    <a:pt x="13" y="83"/>
                  </a:lnTo>
                  <a:lnTo>
                    <a:pt x="16" y="74"/>
                  </a:lnTo>
                  <a:lnTo>
                    <a:pt x="21" y="63"/>
                  </a:lnTo>
                  <a:lnTo>
                    <a:pt x="25" y="56"/>
                  </a:lnTo>
                  <a:lnTo>
                    <a:pt x="31" y="47"/>
                  </a:lnTo>
                  <a:lnTo>
                    <a:pt x="37" y="40"/>
                  </a:lnTo>
                  <a:lnTo>
                    <a:pt x="45" y="33"/>
                  </a:lnTo>
                  <a:lnTo>
                    <a:pt x="52" y="27"/>
                  </a:lnTo>
                  <a:lnTo>
                    <a:pt x="60" y="22"/>
                  </a:lnTo>
                  <a:lnTo>
                    <a:pt x="69" y="18"/>
                  </a:lnTo>
                  <a:lnTo>
                    <a:pt x="78" y="13"/>
                  </a:lnTo>
                  <a:lnTo>
                    <a:pt x="87" y="12"/>
                  </a:lnTo>
                  <a:lnTo>
                    <a:pt x="98" y="10"/>
                  </a:lnTo>
                  <a:lnTo>
                    <a:pt x="107" y="9"/>
                  </a:lnTo>
                  <a:lnTo>
                    <a:pt x="107" y="0"/>
                  </a:lnTo>
                  <a:lnTo>
                    <a:pt x="96" y="1"/>
                  </a:lnTo>
                  <a:lnTo>
                    <a:pt x="86" y="3"/>
                  </a:lnTo>
                  <a:lnTo>
                    <a:pt x="75" y="6"/>
                  </a:lnTo>
                  <a:lnTo>
                    <a:pt x="66" y="9"/>
                  </a:lnTo>
                  <a:lnTo>
                    <a:pt x="55" y="15"/>
                  </a:lnTo>
                  <a:lnTo>
                    <a:pt x="48" y="19"/>
                  </a:lnTo>
                  <a:lnTo>
                    <a:pt x="39" y="27"/>
                  </a:lnTo>
                  <a:lnTo>
                    <a:pt x="31" y="33"/>
                  </a:lnTo>
                  <a:lnTo>
                    <a:pt x="25" y="42"/>
                  </a:lnTo>
                  <a:lnTo>
                    <a:pt x="18" y="51"/>
                  </a:lnTo>
                  <a:lnTo>
                    <a:pt x="13" y="60"/>
                  </a:lnTo>
                  <a:lnTo>
                    <a:pt x="9" y="69"/>
                  </a:lnTo>
                  <a:lnTo>
                    <a:pt x="6" y="80"/>
                  </a:lnTo>
                  <a:lnTo>
                    <a:pt x="3" y="90"/>
                  </a:lnTo>
                  <a:lnTo>
                    <a:pt x="1" y="102"/>
                  </a:lnTo>
                  <a:lnTo>
                    <a:pt x="0" y="113"/>
                  </a:lnTo>
                  <a:lnTo>
                    <a:pt x="9"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3" name="Freeform 7"/>
            <p:cNvSpPr>
              <a:spLocks/>
            </p:cNvSpPr>
            <p:nvPr/>
          </p:nvSpPr>
          <p:spPr bwMode="auto">
            <a:xfrm>
              <a:off x="2024" y="1211"/>
              <a:ext cx="54" cy="62"/>
            </a:xfrm>
            <a:custGeom>
              <a:avLst/>
              <a:gdLst/>
              <a:ahLst/>
              <a:cxnLst>
                <a:cxn ang="0">
                  <a:pos x="27" y="62"/>
                </a:cxn>
                <a:cxn ang="0">
                  <a:pos x="54" y="0"/>
                </a:cxn>
                <a:cxn ang="0">
                  <a:pos x="53" y="0"/>
                </a:cxn>
                <a:cxn ang="0">
                  <a:pos x="51" y="1"/>
                </a:cxn>
                <a:cxn ang="0">
                  <a:pos x="50" y="1"/>
                </a:cxn>
                <a:cxn ang="0">
                  <a:pos x="48" y="3"/>
                </a:cxn>
                <a:cxn ang="0">
                  <a:pos x="47" y="3"/>
                </a:cxn>
                <a:cxn ang="0">
                  <a:pos x="45" y="3"/>
                </a:cxn>
                <a:cxn ang="0">
                  <a:pos x="42" y="4"/>
                </a:cxn>
                <a:cxn ang="0">
                  <a:pos x="41" y="4"/>
                </a:cxn>
                <a:cxn ang="0">
                  <a:pos x="39" y="4"/>
                </a:cxn>
                <a:cxn ang="0">
                  <a:pos x="38" y="4"/>
                </a:cxn>
                <a:cxn ang="0">
                  <a:pos x="36" y="6"/>
                </a:cxn>
                <a:cxn ang="0">
                  <a:pos x="35" y="6"/>
                </a:cxn>
                <a:cxn ang="0">
                  <a:pos x="33" y="6"/>
                </a:cxn>
                <a:cxn ang="0">
                  <a:pos x="32" y="6"/>
                </a:cxn>
                <a:cxn ang="0">
                  <a:pos x="29" y="6"/>
                </a:cxn>
                <a:cxn ang="0">
                  <a:pos x="27" y="6"/>
                </a:cxn>
                <a:cxn ang="0">
                  <a:pos x="26" y="6"/>
                </a:cxn>
                <a:cxn ang="0">
                  <a:pos x="24" y="6"/>
                </a:cxn>
                <a:cxn ang="0">
                  <a:pos x="23" y="6"/>
                </a:cxn>
                <a:cxn ang="0">
                  <a:pos x="21" y="6"/>
                </a:cxn>
                <a:cxn ang="0">
                  <a:pos x="20" y="6"/>
                </a:cxn>
                <a:cxn ang="0">
                  <a:pos x="18" y="4"/>
                </a:cxn>
                <a:cxn ang="0">
                  <a:pos x="17" y="4"/>
                </a:cxn>
                <a:cxn ang="0">
                  <a:pos x="14" y="4"/>
                </a:cxn>
                <a:cxn ang="0">
                  <a:pos x="12" y="4"/>
                </a:cxn>
                <a:cxn ang="0">
                  <a:pos x="10" y="3"/>
                </a:cxn>
                <a:cxn ang="0">
                  <a:pos x="9" y="3"/>
                </a:cxn>
                <a:cxn ang="0">
                  <a:pos x="7" y="3"/>
                </a:cxn>
                <a:cxn ang="0">
                  <a:pos x="6" y="1"/>
                </a:cxn>
                <a:cxn ang="0">
                  <a:pos x="4" y="1"/>
                </a:cxn>
                <a:cxn ang="0">
                  <a:pos x="3" y="0"/>
                </a:cxn>
                <a:cxn ang="0">
                  <a:pos x="0" y="0"/>
                </a:cxn>
                <a:cxn ang="0">
                  <a:pos x="27" y="62"/>
                </a:cxn>
              </a:cxnLst>
              <a:rect l="0" t="0" r="r" b="b"/>
              <a:pathLst>
                <a:path w="54" h="62">
                  <a:moveTo>
                    <a:pt x="27" y="62"/>
                  </a:moveTo>
                  <a:lnTo>
                    <a:pt x="54" y="0"/>
                  </a:lnTo>
                  <a:lnTo>
                    <a:pt x="53" y="0"/>
                  </a:lnTo>
                  <a:lnTo>
                    <a:pt x="51" y="1"/>
                  </a:lnTo>
                  <a:lnTo>
                    <a:pt x="50" y="1"/>
                  </a:lnTo>
                  <a:lnTo>
                    <a:pt x="48" y="3"/>
                  </a:lnTo>
                  <a:lnTo>
                    <a:pt x="47" y="3"/>
                  </a:lnTo>
                  <a:lnTo>
                    <a:pt x="45" y="3"/>
                  </a:lnTo>
                  <a:lnTo>
                    <a:pt x="42" y="4"/>
                  </a:lnTo>
                  <a:lnTo>
                    <a:pt x="41" y="4"/>
                  </a:lnTo>
                  <a:lnTo>
                    <a:pt x="39" y="4"/>
                  </a:lnTo>
                  <a:lnTo>
                    <a:pt x="38" y="4"/>
                  </a:lnTo>
                  <a:lnTo>
                    <a:pt x="36" y="6"/>
                  </a:lnTo>
                  <a:lnTo>
                    <a:pt x="35" y="6"/>
                  </a:lnTo>
                  <a:lnTo>
                    <a:pt x="33" y="6"/>
                  </a:lnTo>
                  <a:lnTo>
                    <a:pt x="32" y="6"/>
                  </a:lnTo>
                  <a:lnTo>
                    <a:pt x="29" y="6"/>
                  </a:lnTo>
                  <a:lnTo>
                    <a:pt x="27" y="6"/>
                  </a:lnTo>
                  <a:lnTo>
                    <a:pt x="26" y="6"/>
                  </a:lnTo>
                  <a:lnTo>
                    <a:pt x="24" y="6"/>
                  </a:lnTo>
                  <a:lnTo>
                    <a:pt x="23" y="6"/>
                  </a:lnTo>
                  <a:lnTo>
                    <a:pt x="21" y="6"/>
                  </a:lnTo>
                  <a:lnTo>
                    <a:pt x="20" y="6"/>
                  </a:lnTo>
                  <a:lnTo>
                    <a:pt x="18" y="4"/>
                  </a:lnTo>
                  <a:lnTo>
                    <a:pt x="17" y="4"/>
                  </a:lnTo>
                  <a:lnTo>
                    <a:pt x="14" y="4"/>
                  </a:lnTo>
                  <a:lnTo>
                    <a:pt x="12" y="4"/>
                  </a:lnTo>
                  <a:lnTo>
                    <a:pt x="10" y="3"/>
                  </a:lnTo>
                  <a:lnTo>
                    <a:pt x="9" y="3"/>
                  </a:lnTo>
                  <a:lnTo>
                    <a:pt x="7" y="3"/>
                  </a:lnTo>
                  <a:lnTo>
                    <a:pt x="6" y="1"/>
                  </a:lnTo>
                  <a:lnTo>
                    <a:pt x="4" y="1"/>
                  </a:lnTo>
                  <a:lnTo>
                    <a:pt x="3" y="0"/>
                  </a:lnTo>
                  <a:lnTo>
                    <a:pt x="0" y="0"/>
                  </a:lnTo>
                  <a:lnTo>
                    <a:pt x="27"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4" name="Freeform 8"/>
            <p:cNvSpPr>
              <a:spLocks/>
            </p:cNvSpPr>
            <p:nvPr/>
          </p:nvSpPr>
          <p:spPr bwMode="auto">
            <a:xfrm>
              <a:off x="2179" y="2838"/>
              <a:ext cx="53" cy="63"/>
            </a:xfrm>
            <a:custGeom>
              <a:avLst/>
              <a:gdLst/>
              <a:ahLst/>
              <a:cxnLst>
                <a:cxn ang="0">
                  <a:pos x="27" y="0"/>
                </a:cxn>
                <a:cxn ang="0">
                  <a:pos x="53" y="63"/>
                </a:cxn>
                <a:cxn ang="0">
                  <a:pos x="52" y="63"/>
                </a:cxn>
                <a:cxn ang="0">
                  <a:pos x="50" y="62"/>
                </a:cxn>
                <a:cxn ang="0">
                  <a:pos x="49" y="62"/>
                </a:cxn>
                <a:cxn ang="0">
                  <a:pos x="47" y="60"/>
                </a:cxn>
                <a:cxn ang="0">
                  <a:pos x="46" y="60"/>
                </a:cxn>
                <a:cxn ang="0">
                  <a:pos x="44" y="59"/>
                </a:cxn>
                <a:cxn ang="0">
                  <a:pos x="43" y="59"/>
                </a:cxn>
                <a:cxn ang="0">
                  <a:pos x="41" y="59"/>
                </a:cxn>
                <a:cxn ang="0">
                  <a:pos x="38" y="59"/>
                </a:cxn>
                <a:cxn ang="0">
                  <a:pos x="36" y="57"/>
                </a:cxn>
                <a:cxn ang="0">
                  <a:pos x="35" y="57"/>
                </a:cxn>
                <a:cxn ang="0">
                  <a:pos x="33" y="57"/>
                </a:cxn>
                <a:cxn ang="0">
                  <a:pos x="32" y="57"/>
                </a:cxn>
                <a:cxn ang="0">
                  <a:pos x="30" y="57"/>
                </a:cxn>
                <a:cxn ang="0">
                  <a:pos x="29" y="57"/>
                </a:cxn>
                <a:cxn ang="0">
                  <a:pos x="27" y="57"/>
                </a:cxn>
                <a:cxn ang="0">
                  <a:pos x="24" y="57"/>
                </a:cxn>
                <a:cxn ang="0">
                  <a:pos x="23" y="57"/>
                </a:cxn>
                <a:cxn ang="0">
                  <a:pos x="21" y="57"/>
                </a:cxn>
                <a:cxn ang="0">
                  <a:pos x="20" y="57"/>
                </a:cxn>
                <a:cxn ang="0">
                  <a:pos x="18" y="57"/>
                </a:cxn>
                <a:cxn ang="0">
                  <a:pos x="17" y="57"/>
                </a:cxn>
                <a:cxn ang="0">
                  <a:pos x="15" y="59"/>
                </a:cxn>
                <a:cxn ang="0">
                  <a:pos x="14" y="59"/>
                </a:cxn>
                <a:cxn ang="0">
                  <a:pos x="12" y="59"/>
                </a:cxn>
                <a:cxn ang="0">
                  <a:pos x="9" y="59"/>
                </a:cxn>
                <a:cxn ang="0">
                  <a:pos x="8" y="60"/>
                </a:cxn>
                <a:cxn ang="0">
                  <a:pos x="6" y="60"/>
                </a:cxn>
                <a:cxn ang="0">
                  <a:pos x="5" y="62"/>
                </a:cxn>
                <a:cxn ang="0">
                  <a:pos x="3" y="62"/>
                </a:cxn>
                <a:cxn ang="0">
                  <a:pos x="2" y="63"/>
                </a:cxn>
                <a:cxn ang="0">
                  <a:pos x="0" y="63"/>
                </a:cxn>
                <a:cxn ang="0">
                  <a:pos x="27" y="0"/>
                </a:cxn>
              </a:cxnLst>
              <a:rect l="0" t="0" r="r" b="b"/>
              <a:pathLst>
                <a:path w="53" h="63">
                  <a:moveTo>
                    <a:pt x="27" y="0"/>
                  </a:moveTo>
                  <a:lnTo>
                    <a:pt x="53" y="63"/>
                  </a:lnTo>
                  <a:lnTo>
                    <a:pt x="52" y="63"/>
                  </a:lnTo>
                  <a:lnTo>
                    <a:pt x="50" y="62"/>
                  </a:lnTo>
                  <a:lnTo>
                    <a:pt x="49" y="62"/>
                  </a:lnTo>
                  <a:lnTo>
                    <a:pt x="47" y="60"/>
                  </a:lnTo>
                  <a:lnTo>
                    <a:pt x="46" y="60"/>
                  </a:lnTo>
                  <a:lnTo>
                    <a:pt x="44" y="59"/>
                  </a:lnTo>
                  <a:lnTo>
                    <a:pt x="43" y="59"/>
                  </a:lnTo>
                  <a:lnTo>
                    <a:pt x="41" y="59"/>
                  </a:lnTo>
                  <a:lnTo>
                    <a:pt x="38" y="59"/>
                  </a:lnTo>
                  <a:lnTo>
                    <a:pt x="36" y="57"/>
                  </a:lnTo>
                  <a:lnTo>
                    <a:pt x="35" y="57"/>
                  </a:lnTo>
                  <a:lnTo>
                    <a:pt x="33" y="57"/>
                  </a:lnTo>
                  <a:lnTo>
                    <a:pt x="32" y="57"/>
                  </a:lnTo>
                  <a:lnTo>
                    <a:pt x="30" y="57"/>
                  </a:lnTo>
                  <a:lnTo>
                    <a:pt x="29" y="57"/>
                  </a:lnTo>
                  <a:lnTo>
                    <a:pt x="27" y="57"/>
                  </a:lnTo>
                  <a:lnTo>
                    <a:pt x="24" y="57"/>
                  </a:lnTo>
                  <a:lnTo>
                    <a:pt x="23" y="57"/>
                  </a:lnTo>
                  <a:lnTo>
                    <a:pt x="21" y="57"/>
                  </a:lnTo>
                  <a:lnTo>
                    <a:pt x="20" y="57"/>
                  </a:lnTo>
                  <a:lnTo>
                    <a:pt x="18" y="57"/>
                  </a:lnTo>
                  <a:lnTo>
                    <a:pt x="17" y="57"/>
                  </a:lnTo>
                  <a:lnTo>
                    <a:pt x="15" y="59"/>
                  </a:lnTo>
                  <a:lnTo>
                    <a:pt x="14" y="59"/>
                  </a:lnTo>
                  <a:lnTo>
                    <a:pt x="12" y="59"/>
                  </a:lnTo>
                  <a:lnTo>
                    <a:pt x="9" y="59"/>
                  </a:lnTo>
                  <a:lnTo>
                    <a:pt x="8" y="60"/>
                  </a:lnTo>
                  <a:lnTo>
                    <a:pt x="6" y="60"/>
                  </a:lnTo>
                  <a:lnTo>
                    <a:pt x="5" y="62"/>
                  </a:lnTo>
                  <a:lnTo>
                    <a:pt x="3" y="62"/>
                  </a:lnTo>
                  <a:lnTo>
                    <a:pt x="2" y="63"/>
                  </a:lnTo>
                  <a:lnTo>
                    <a:pt x="0" y="63"/>
                  </a:lnTo>
                  <a:lnTo>
                    <a:pt x="2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5" name="Freeform 9"/>
            <p:cNvSpPr>
              <a:spLocks/>
            </p:cNvSpPr>
            <p:nvPr/>
          </p:nvSpPr>
          <p:spPr bwMode="auto">
            <a:xfrm>
              <a:off x="2128" y="2870"/>
              <a:ext cx="83" cy="113"/>
            </a:xfrm>
            <a:custGeom>
              <a:avLst/>
              <a:gdLst/>
              <a:ahLst/>
              <a:cxnLst>
                <a:cxn ang="0">
                  <a:pos x="0" y="113"/>
                </a:cxn>
                <a:cxn ang="0">
                  <a:pos x="9" y="113"/>
                </a:cxn>
                <a:cxn ang="0">
                  <a:pos x="18" y="111"/>
                </a:cxn>
                <a:cxn ang="0">
                  <a:pos x="26" y="108"/>
                </a:cxn>
                <a:cxn ang="0">
                  <a:pos x="33" y="104"/>
                </a:cxn>
                <a:cxn ang="0">
                  <a:pos x="41" y="99"/>
                </a:cxn>
                <a:cxn ang="0">
                  <a:pos x="47" y="93"/>
                </a:cxn>
                <a:cxn ang="0">
                  <a:pos x="53" y="87"/>
                </a:cxn>
                <a:cxn ang="0">
                  <a:pos x="59" y="80"/>
                </a:cxn>
                <a:cxn ang="0">
                  <a:pos x="69" y="63"/>
                </a:cxn>
                <a:cxn ang="0">
                  <a:pos x="75" y="43"/>
                </a:cxn>
                <a:cxn ang="0">
                  <a:pos x="81" y="22"/>
                </a:cxn>
                <a:cxn ang="0">
                  <a:pos x="83" y="0"/>
                </a:cxn>
                <a:cxn ang="0">
                  <a:pos x="74" y="0"/>
                </a:cxn>
                <a:cxn ang="0">
                  <a:pos x="72" y="21"/>
                </a:cxn>
                <a:cxn ang="0">
                  <a:pos x="68" y="40"/>
                </a:cxn>
                <a:cxn ang="0">
                  <a:pos x="60" y="59"/>
                </a:cxn>
                <a:cxn ang="0">
                  <a:pos x="51" y="75"/>
                </a:cxn>
                <a:cxn ang="0">
                  <a:pos x="47" y="81"/>
                </a:cxn>
                <a:cxn ang="0">
                  <a:pos x="41" y="87"/>
                </a:cxn>
                <a:cxn ang="0">
                  <a:pos x="35" y="92"/>
                </a:cxn>
                <a:cxn ang="0">
                  <a:pos x="29" y="96"/>
                </a:cxn>
                <a:cxn ang="0">
                  <a:pos x="21" y="99"/>
                </a:cxn>
                <a:cxn ang="0">
                  <a:pos x="15" y="102"/>
                </a:cxn>
                <a:cxn ang="0">
                  <a:pos x="8" y="104"/>
                </a:cxn>
                <a:cxn ang="0">
                  <a:pos x="0" y="104"/>
                </a:cxn>
                <a:cxn ang="0">
                  <a:pos x="0" y="113"/>
                </a:cxn>
              </a:cxnLst>
              <a:rect l="0" t="0" r="r" b="b"/>
              <a:pathLst>
                <a:path w="83" h="113">
                  <a:moveTo>
                    <a:pt x="0" y="113"/>
                  </a:moveTo>
                  <a:lnTo>
                    <a:pt x="9" y="113"/>
                  </a:lnTo>
                  <a:lnTo>
                    <a:pt x="18" y="111"/>
                  </a:lnTo>
                  <a:lnTo>
                    <a:pt x="26" y="108"/>
                  </a:lnTo>
                  <a:lnTo>
                    <a:pt x="33" y="104"/>
                  </a:lnTo>
                  <a:lnTo>
                    <a:pt x="41" y="99"/>
                  </a:lnTo>
                  <a:lnTo>
                    <a:pt x="47" y="93"/>
                  </a:lnTo>
                  <a:lnTo>
                    <a:pt x="53" y="87"/>
                  </a:lnTo>
                  <a:lnTo>
                    <a:pt x="59" y="80"/>
                  </a:lnTo>
                  <a:lnTo>
                    <a:pt x="69" y="63"/>
                  </a:lnTo>
                  <a:lnTo>
                    <a:pt x="75" y="43"/>
                  </a:lnTo>
                  <a:lnTo>
                    <a:pt x="81" y="22"/>
                  </a:lnTo>
                  <a:lnTo>
                    <a:pt x="83" y="0"/>
                  </a:lnTo>
                  <a:lnTo>
                    <a:pt x="74" y="0"/>
                  </a:lnTo>
                  <a:lnTo>
                    <a:pt x="72" y="21"/>
                  </a:lnTo>
                  <a:lnTo>
                    <a:pt x="68" y="40"/>
                  </a:lnTo>
                  <a:lnTo>
                    <a:pt x="60" y="59"/>
                  </a:lnTo>
                  <a:lnTo>
                    <a:pt x="51" y="75"/>
                  </a:lnTo>
                  <a:lnTo>
                    <a:pt x="47" y="81"/>
                  </a:lnTo>
                  <a:lnTo>
                    <a:pt x="41" y="87"/>
                  </a:lnTo>
                  <a:lnTo>
                    <a:pt x="35" y="92"/>
                  </a:lnTo>
                  <a:lnTo>
                    <a:pt x="29" y="96"/>
                  </a:lnTo>
                  <a:lnTo>
                    <a:pt x="21" y="99"/>
                  </a:lnTo>
                  <a:lnTo>
                    <a:pt x="15" y="102"/>
                  </a:lnTo>
                  <a:lnTo>
                    <a:pt x="8" y="104"/>
                  </a:lnTo>
                  <a:lnTo>
                    <a:pt x="0" y="104"/>
                  </a:lnTo>
                  <a:lnTo>
                    <a:pt x="0"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6" name="Freeform 10"/>
            <p:cNvSpPr>
              <a:spLocks/>
            </p:cNvSpPr>
            <p:nvPr/>
          </p:nvSpPr>
          <p:spPr bwMode="auto">
            <a:xfrm>
              <a:off x="2047" y="2870"/>
              <a:ext cx="81" cy="113"/>
            </a:xfrm>
            <a:custGeom>
              <a:avLst/>
              <a:gdLst/>
              <a:ahLst/>
              <a:cxnLst>
                <a:cxn ang="0">
                  <a:pos x="0" y="0"/>
                </a:cxn>
                <a:cxn ang="0">
                  <a:pos x="1" y="22"/>
                </a:cxn>
                <a:cxn ang="0">
                  <a:pos x="7" y="43"/>
                </a:cxn>
                <a:cxn ang="0">
                  <a:pos x="13" y="63"/>
                </a:cxn>
                <a:cxn ang="0">
                  <a:pos x="24" y="80"/>
                </a:cxn>
                <a:cxn ang="0">
                  <a:pos x="30" y="87"/>
                </a:cxn>
                <a:cxn ang="0">
                  <a:pos x="36" y="93"/>
                </a:cxn>
                <a:cxn ang="0">
                  <a:pos x="42" y="99"/>
                </a:cxn>
                <a:cxn ang="0">
                  <a:pos x="49" y="104"/>
                </a:cxn>
                <a:cxn ang="0">
                  <a:pos x="57" y="108"/>
                </a:cxn>
                <a:cxn ang="0">
                  <a:pos x="64" y="111"/>
                </a:cxn>
                <a:cxn ang="0">
                  <a:pos x="73" y="113"/>
                </a:cxn>
                <a:cxn ang="0">
                  <a:pos x="81" y="113"/>
                </a:cxn>
                <a:cxn ang="0">
                  <a:pos x="81" y="104"/>
                </a:cxn>
                <a:cxn ang="0">
                  <a:pos x="75" y="104"/>
                </a:cxn>
                <a:cxn ang="0">
                  <a:pos x="67" y="102"/>
                </a:cxn>
                <a:cxn ang="0">
                  <a:pos x="61" y="99"/>
                </a:cxn>
                <a:cxn ang="0">
                  <a:pos x="54" y="96"/>
                </a:cxn>
                <a:cxn ang="0">
                  <a:pos x="48" y="92"/>
                </a:cxn>
                <a:cxn ang="0">
                  <a:pos x="42" y="87"/>
                </a:cxn>
                <a:cxn ang="0">
                  <a:pos x="36" y="81"/>
                </a:cxn>
                <a:cxn ang="0">
                  <a:pos x="31" y="75"/>
                </a:cxn>
                <a:cxn ang="0">
                  <a:pos x="22" y="59"/>
                </a:cxn>
                <a:cxn ang="0">
                  <a:pos x="15" y="40"/>
                </a:cxn>
                <a:cxn ang="0">
                  <a:pos x="10" y="21"/>
                </a:cxn>
                <a:cxn ang="0">
                  <a:pos x="9" y="0"/>
                </a:cxn>
                <a:cxn ang="0">
                  <a:pos x="0" y="0"/>
                </a:cxn>
              </a:cxnLst>
              <a:rect l="0" t="0" r="r" b="b"/>
              <a:pathLst>
                <a:path w="81" h="113">
                  <a:moveTo>
                    <a:pt x="0" y="0"/>
                  </a:moveTo>
                  <a:lnTo>
                    <a:pt x="1" y="22"/>
                  </a:lnTo>
                  <a:lnTo>
                    <a:pt x="7" y="43"/>
                  </a:lnTo>
                  <a:lnTo>
                    <a:pt x="13" y="63"/>
                  </a:lnTo>
                  <a:lnTo>
                    <a:pt x="24" y="80"/>
                  </a:lnTo>
                  <a:lnTo>
                    <a:pt x="30" y="87"/>
                  </a:lnTo>
                  <a:lnTo>
                    <a:pt x="36" y="93"/>
                  </a:lnTo>
                  <a:lnTo>
                    <a:pt x="42" y="99"/>
                  </a:lnTo>
                  <a:lnTo>
                    <a:pt x="49" y="104"/>
                  </a:lnTo>
                  <a:lnTo>
                    <a:pt x="57" y="108"/>
                  </a:lnTo>
                  <a:lnTo>
                    <a:pt x="64" y="111"/>
                  </a:lnTo>
                  <a:lnTo>
                    <a:pt x="73" y="113"/>
                  </a:lnTo>
                  <a:lnTo>
                    <a:pt x="81" y="113"/>
                  </a:lnTo>
                  <a:lnTo>
                    <a:pt x="81" y="104"/>
                  </a:lnTo>
                  <a:lnTo>
                    <a:pt x="75" y="104"/>
                  </a:lnTo>
                  <a:lnTo>
                    <a:pt x="67" y="102"/>
                  </a:lnTo>
                  <a:lnTo>
                    <a:pt x="61" y="99"/>
                  </a:lnTo>
                  <a:lnTo>
                    <a:pt x="54" y="96"/>
                  </a:lnTo>
                  <a:lnTo>
                    <a:pt x="48" y="92"/>
                  </a:lnTo>
                  <a:lnTo>
                    <a:pt x="42" y="87"/>
                  </a:lnTo>
                  <a:lnTo>
                    <a:pt x="36" y="81"/>
                  </a:lnTo>
                  <a:lnTo>
                    <a:pt x="31" y="75"/>
                  </a:lnTo>
                  <a:lnTo>
                    <a:pt x="22" y="59"/>
                  </a:lnTo>
                  <a:lnTo>
                    <a:pt x="15" y="40"/>
                  </a:lnTo>
                  <a:lnTo>
                    <a:pt x="10" y="21"/>
                  </a:lnTo>
                  <a:lnTo>
                    <a:pt x="9"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7" name="Freeform 11"/>
            <p:cNvSpPr>
              <a:spLocks/>
            </p:cNvSpPr>
            <p:nvPr/>
          </p:nvSpPr>
          <p:spPr bwMode="auto">
            <a:xfrm>
              <a:off x="2252" y="1238"/>
              <a:ext cx="9" cy="1947"/>
            </a:xfrm>
            <a:custGeom>
              <a:avLst/>
              <a:gdLst/>
              <a:ahLst/>
              <a:cxnLst>
                <a:cxn ang="0">
                  <a:pos x="4" y="1947"/>
                </a:cxn>
                <a:cxn ang="0">
                  <a:pos x="9" y="1947"/>
                </a:cxn>
                <a:cxn ang="0">
                  <a:pos x="9" y="0"/>
                </a:cxn>
                <a:cxn ang="0">
                  <a:pos x="0" y="0"/>
                </a:cxn>
                <a:cxn ang="0">
                  <a:pos x="0" y="1947"/>
                </a:cxn>
                <a:cxn ang="0">
                  <a:pos x="4" y="1947"/>
                </a:cxn>
              </a:cxnLst>
              <a:rect l="0" t="0" r="r" b="b"/>
              <a:pathLst>
                <a:path w="9" h="1947">
                  <a:moveTo>
                    <a:pt x="4" y="1947"/>
                  </a:moveTo>
                  <a:lnTo>
                    <a:pt x="9" y="1947"/>
                  </a:lnTo>
                  <a:lnTo>
                    <a:pt x="9" y="0"/>
                  </a:lnTo>
                  <a:lnTo>
                    <a:pt x="0" y="0"/>
                  </a:lnTo>
                  <a:lnTo>
                    <a:pt x="0" y="1947"/>
                  </a:lnTo>
                  <a:lnTo>
                    <a:pt x="4" y="19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8" name="Freeform 12"/>
            <p:cNvSpPr>
              <a:spLocks/>
            </p:cNvSpPr>
            <p:nvPr/>
          </p:nvSpPr>
          <p:spPr bwMode="auto">
            <a:xfrm>
              <a:off x="2072" y="1141"/>
              <a:ext cx="140" cy="118"/>
            </a:xfrm>
            <a:custGeom>
              <a:avLst/>
              <a:gdLst/>
              <a:ahLst/>
              <a:cxnLst>
                <a:cxn ang="0">
                  <a:pos x="0" y="9"/>
                </a:cxn>
                <a:cxn ang="0">
                  <a:pos x="14" y="9"/>
                </a:cxn>
                <a:cxn ang="0">
                  <a:pos x="27" y="11"/>
                </a:cxn>
                <a:cxn ang="0">
                  <a:pos x="39" y="14"/>
                </a:cxn>
                <a:cxn ang="0">
                  <a:pos x="51" y="17"/>
                </a:cxn>
                <a:cxn ang="0">
                  <a:pos x="62" y="23"/>
                </a:cxn>
                <a:cxn ang="0">
                  <a:pos x="74" y="27"/>
                </a:cxn>
                <a:cxn ang="0">
                  <a:pos x="83" y="34"/>
                </a:cxn>
                <a:cxn ang="0">
                  <a:pos x="92" y="41"/>
                </a:cxn>
                <a:cxn ang="0">
                  <a:pos x="101" y="49"/>
                </a:cxn>
                <a:cxn ang="0">
                  <a:pos x="109" y="58"/>
                </a:cxn>
                <a:cxn ang="0">
                  <a:pos x="115" y="67"/>
                </a:cxn>
                <a:cxn ang="0">
                  <a:pos x="121" y="76"/>
                </a:cxn>
                <a:cxn ang="0">
                  <a:pos x="125" y="85"/>
                </a:cxn>
                <a:cxn ang="0">
                  <a:pos x="128" y="95"/>
                </a:cxn>
                <a:cxn ang="0">
                  <a:pos x="130" y="106"/>
                </a:cxn>
                <a:cxn ang="0">
                  <a:pos x="131" y="118"/>
                </a:cxn>
                <a:cxn ang="0">
                  <a:pos x="140" y="118"/>
                </a:cxn>
                <a:cxn ang="0">
                  <a:pos x="139" y="106"/>
                </a:cxn>
                <a:cxn ang="0">
                  <a:pos x="137" y="94"/>
                </a:cxn>
                <a:cxn ang="0">
                  <a:pos x="133" y="82"/>
                </a:cxn>
                <a:cxn ang="0">
                  <a:pos x="128" y="71"/>
                </a:cxn>
                <a:cxn ang="0">
                  <a:pos x="122" y="61"/>
                </a:cxn>
                <a:cxn ang="0">
                  <a:pos x="116" y="52"/>
                </a:cxn>
                <a:cxn ang="0">
                  <a:pos x="107" y="43"/>
                </a:cxn>
                <a:cxn ang="0">
                  <a:pos x="98" y="34"/>
                </a:cxn>
                <a:cxn ang="0">
                  <a:pos x="89" y="26"/>
                </a:cxn>
                <a:cxn ang="0">
                  <a:pos x="77" y="20"/>
                </a:cxn>
                <a:cxn ang="0">
                  <a:pos x="67" y="14"/>
                </a:cxn>
                <a:cxn ang="0">
                  <a:pos x="54" y="9"/>
                </a:cxn>
                <a:cxn ang="0">
                  <a:pos x="41" y="5"/>
                </a:cxn>
                <a:cxn ang="0">
                  <a:pos x="29" y="2"/>
                </a:cxn>
                <a:cxn ang="0">
                  <a:pos x="14" y="0"/>
                </a:cxn>
                <a:cxn ang="0">
                  <a:pos x="0" y="0"/>
                </a:cxn>
                <a:cxn ang="0">
                  <a:pos x="0" y="9"/>
                </a:cxn>
              </a:cxnLst>
              <a:rect l="0" t="0" r="r" b="b"/>
              <a:pathLst>
                <a:path w="140" h="118">
                  <a:moveTo>
                    <a:pt x="0" y="9"/>
                  </a:moveTo>
                  <a:lnTo>
                    <a:pt x="14" y="9"/>
                  </a:lnTo>
                  <a:lnTo>
                    <a:pt x="27" y="11"/>
                  </a:lnTo>
                  <a:lnTo>
                    <a:pt x="39" y="14"/>
                  </a:lnTo>
                  <a:lnTo>
                    <a:pt x="51" y="17"/>
                  </a:lnTo>
                  <a:lnTo>
                    <a:pt x="62" y="23"/>
                  </a:lnTo>
                  <a:lnTo>
                    <a:pt x="74" y="27"/>
                  </a:lnTo>
                  <a:lnTo>
                    <a:pt x="83" y="34"/>
                  </a:lnTo>
                  <a:lnTo>
                    <a:pt x="92" y="41"/>
                  </a:lnTo>
                  <a:lnTo>
                    <a:pt x="101" y="49"/>
                  </a:lnTo>
                  <a:lnTo>
                    <a:pt x="109" y="58"/>
                  </a:lnTo>
                  <a:lnTo>
                    <a:pt x="115" y="67"/>
                  </a:lnTo>
                  <a:lnTo>
                    <a:pt x="121" y="76"/>
                  </a:lnTo>
                  <a:lnTo>
                    <a:pt x="125" y="85"/>
                  </a:lnTo>
                  <a:lnTo>
                    <a:pt x="128" y="95"/>
                  </a:lnTo>
                  <a:lnTo>
                    <a:pt x="130" y="106"/>
                  </a:lnTo>
                  <a:lnTo>
                    <a:pt x="131" y="118"/>
                  </a:lnTo>
                  <a:lnTo>
                    <a:pt x="140" y="118"/>
                  </a:lnTo>
                  <a:lnTo>
                    <a:pt x="139" y="106"/>
                  </a:lnTo>
                  <a:lnTo>
                    <a:pt x="137" y="94"/>
                  </a:lnTo>
                  <a:lnTo>
                    <a:pt x="133" y="82"/>
                  </a:lnTo>
                  <a:lnTo>
                    <a:pt x="128" y="71"/>
                  </a:lnTo>
                  <a:lnTo>
                    <a:pt x="122" y="61"/>
                  </a:lnTo>
                  <a:lnTo>
                    <a:pt x="116" y="52"/>
                  </a:lnTo>
                  <a:lnTo>
                    <a:pt x="107" y="43"/>
                  </a:lnTo>
                  <a:lnTo>
                    <a:pt x="98" y="34"/>
                  </a:lnTo>
                  <a:lnTo>
                    <a:pt x="89" y="26"/>
                  </a:lnTo>
                  <a:lnTo>
                    <a:pt x="77" y="20"/>
                  </a:lnTo>
                  <a:lnTo>
                    <a:pt x="67" y="14"/>
                  </a:lnTo>
                  <a:lnTo>
                    <a:pt x="54" y="9"/>
                  </a:lnTo>
                  <a:lnTo>
                    <a:pt x="41" y="5"/>
                  </a:lnTo>
                  <a:lnTo>
                    <a:pt x="29" y="2"/>
                  </a:lnTo>
                  <a:lnTo>
                    <a:pt x="14" y="0"/>
                  </a:lnTo>
                  <a:lnTo>
                    <a:pt x="0" y="0"/>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09" name="Freeform 13"/>
            <p:cNvSpPr>
              <a:spLocks/>
            </p:cNvSpPr>
            <p:nvPr/>
          </p:nvSpPr>
          <p:spPr bwMode="auto">
            <a:xfrm>
              <a:off x="2003" y="1141"/>
              <a:ext cx="69" cy="23"/>
            </a:xfrm>
            <a:custGeom>
              <a:avLst/>
              <a:gdLst/>
              <a:ahLst/>
              <a:cxnLst>
                <a:cxn ang="0">
                  <a:pos x="4" y="23"/>
                </a:cxn>
                <a:cxn ang="0">
                  <a:pos x="12" y="20"/>
                </a:cxn>
                <a:cxn ang="0">
                  <a:pos x="19" y="17"/>
                </a:cxn>
                <a:cxn ang="0">
                  <a:pos x="27" y="15"/>
                </a:cxn>
                <a:cxn ang="0">
                  <a:pos x="36" y="12"/>
                </a:cxn>
                <a:cxn ang="0">
                  <a:pos x="44" y="11"/>
                </a:cxn>
                <a:cxn ang="0">
                  <a:pos x="53" y="9"/>
                </a:cxn>
                <a:cxn ang="0">
                  <a:pos x="60" y="9"/>
                </a:cxn>
                <a:cxn ang="0">
                  <a:pos x="69" y="9"/>
                </a:cxn>
                <a:cxn ang="0">
                  <a:pos x="69" y="0"/>
                </a:cxn>
                <a:cxn ang="0">
                  <a:pos x="60" y="0"/>
                </a:cxn>
                <a:cxn ang="0">
                  <a:pos x="51" y="0"/>
                </a:cxn>
                <a:cxn ang="0">
                  <a:pos x="42" y="2"/>
                </a:cxn>
                <a:cxn ang="0">
                  <a:pos x="33" y="3"/>
                </a:cxn>
                <a:cxn ang="0">
                  <a:pos x="25" y="6"/>
                </a:cxn>
                <a:cxn ang="0">
                  <a:pos x="16" y="9"/>
                </a:cxn>
                <a:cxn ang="0">
                  <a:pos x="7" y="12"/>
                </a:cxn>
                <a:cxn ang="0">
                  <a:pos x="0" y="15"/>
                </a:cxn>
                <a:cxn ang="0">
                  <a:pos x="4" y="23"/>
                </a:cxn>
              </a:cxnLst>
              <a:rect l="0" t="0" r="r" b="b"/>
              <a:pathLst>
                <a:path w="69" h="23">
                  <a:moveTo>
                    <a:pt x="4" y="23"/>
                  </a:moveTo>
                  <a:lnTo>
                    <a:pt x="12" y="20"/>
                  </a:lnTo>
                  <a:lnTo>
                    <a:pt x="19" y="17"/>
                  </a:lnTo>
                  <a:lnTo>
                    <a:pt x="27" y="15"/>
                  </a:lnTo>
                  <a:lnTo>
                    <a:pt x="36" y="12"/>
                  </a:lnTo>
                  <a:lnTo>
                    <a:pt x="44" y="11"/>
                  </a:lnTo>
                  <a:lnTo>
                    <a:pt x="53" y="9"/>
                  </a:lnTo>
                  <a:lnTo>
                    <a:pt x="60" y="9"/>
                  </a:lnTo>
                  <a:lnTo>
                    <a:pt x="69" y="9"/>
                  </a:lnTo>
                  <a:lnTo>
                    <a:pt x="69" y="0"/>
                  </a:lnTo>
                  <a:lnTo>
                    <a:pt x="60" y="0"/>
                  </a:lnTo>
                  <a:lnTo>
                    <a:pt x="51" y="0"/>
                  </a:lnTo>
                  <a:lnTo>
                    <a:pt x="42" y="2"/>
                  </a:lnTo>
                  <a:lnTo>
                    <a:pt x="33" y="3"/>
                  </a:lnTo>
                  <a:lnTo>
                    <a:pt x="25" y="6"/>
                  </a:lnTo>
                  <a:lnTo>
                    <a:pt x="16" y="9"/>
                  </a:lnTo>
                  <a:lnTo>
                    <a:pt x="7" y="12"/>
                  </a:lnTo>
                  <a:lnTo>
                    <a:pt x="0" y="15"/>
                  </a:lnTo>
                  <a:lnTo>
                    <a:pt x="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0" name="Freeform 14"/>
            <p:cNvSpPr>
              <a:spLocks/>
            </p:cNvSpPr>
            <p:nvPr/>
          </p:nvSpPr>
          <p:spPr bwMode="auto">
            <a:xfrm>
              <a:off x="1977" y="1123"/>
              <a:ext cx="68" cy="52"/>
            </a:xfrm>
            <a:custGeom>
              <a:avLst/>
              <a:gdLst/>
              <a:ahLst/>
              <a:cxnLst>
                <a:cxn ang="0">
                  <a:pos x="0" y="52"/>
                </a:cxn>
                <a:cxn ang="0">
                  <a:pos x="68" y="49"/>
                </a:cxn>
                <a:cxn ang="0">
                  <a:pos x="67" y="47"/>
                </a:cxn>
                <a:cxn ang="0">
                  <a:pos x="65" y="45"/>
                </a:cxn>
                <a:cxn ang="0">
                  <a:pos x="64" y="44"/>
                </a:cxn>
                <a:cxn ang="0">
                  <a:pos x="62" y="42"/>
                </a:cxn>
                <a:cxn ang="0">
                  <a:pos x="61" y="42"/>
                </a:cxn>
                <a:cxn ang="0">
                  <a:pos x="59" y="41"/>
                </a:cxn>
                <a:cxn ang="0">
                  <a:pos x="59" y="39"/>
                </a:cxn>
                <a:cxn ang="0">
                  <a:pos x="57" y="38"/>
                </a:cxn>
                <a:cxn ang="0">
                  <a:pos x="56" y="36"/>
                </a:cxn>
                <a:cxn ang="0">
                  <a:pos x="54" y="35"/>
                </a:cxn>
                <a:cxn ang="0">
                  <a:pos x="54" y="33"/>
                </a:cxn>
                <a:cxn ang="0">
                  <a:pos x="53" y="32"/>
                </a:cxn>
                <a:cxn ang="0">
                  <a:pos x="53" y="30"/>
                </a:cxn>
                <a:cxn ang="0">
                  <a:pos x="51" y="29"/>
                </a:cxn>
                <a:cxn ang="0">
                  <a:pos x="50" y="27"/>
                </a:cxn>
                <a:cxn ang="0">
                  <a:pos x="50" y="26"/>
                </a:cxn>
                <a:cxn ang="0">
                  <a:pos x="48" y="23"/>
                </a:cxn>
                <a:cxn ang="0">
                  <a:pos x="48" y="21"/>
                </a:cxn>
                <a:cxn ang="0">
                  <a:pos x="47" y="20"/>
                </a:cxn>
                <a:cxn ang="0">
                  <a:pos x="47" y="18"/>
                </a:cxn>
                <a:cxn ang="0">
                  <a:pos x="47" y="17"/>
                </a:cxn>
                <a:cxn ang="0">
                  <a:pos x="45" y="15"/>
                </a:cxn>
                <a:cxn ang="0">
                  <a:pos x="45" y="14"/>
                </a:cxn>
                <a:cxn ang="0">
                  <a:pos x="45" y="12"/>
                </a:cxn>
                <a:cxn ang="0">
                  <a:pos x="45" y="11"/>
                </a:cxn>
                <a:cxn ang="0">
                  <a:pos x="45" y="9"/>
                </a:cxn>
                <a:cxn ang="0">
                  <a:pos x="44" y="6"/>
                </a:cxn>
                <a:cxn ang="0">
                  <a:pos x="44" y="5"/>
                </a:cxn>
                <a:cxn ang="0">
                  <a:pos x="44" y="3"/>
                </a:cxn>
                <a:cxn ang="0">
                  <a:pos x="44" y="2"/>
                </a:cxn>
                <a:cxn ang="0">
                  <a:pos x="44" y="0"/>
                </a:cxn>
                <a:cxn ang="0">
                  <a:pos x="0" y="52"/>
                </a:cxn>
              </a:cxnLst>
              <a:rect l="0" t="0" r="r" b="b"/>
              <a:pathLst>
                <a:path w="68" h="52">
                  <a:moveTo>
                    <a:pt x="0" y="52"/>
                  </a:moveTo>
                  <a:lnTo>
                    <a:pt x="68" y="49"/>
                  </a:lnTo>
                  <a:lnTo>
                    <a:pt x="67" y="47"/>
                  </a:lnTo>
                  <a:lnTo>
                    <a:pt x="65" y="45"/>
                  </a:lnTo>
                  <a:lnTo>
                    <a:pt x="64" y="44"/>
                  </a:lnTo>
                  <a:lnTo>
                    <a:pt x="62" y="42"/>
                  </a:lnTo>
                  <a:lnTo>
                    <a:pt x="61" y="42"/>
                  </a:lnTo>
                  <a:lnTo>
                    <a:pt x="59" y="41"/>
                  </a:lnTo>
                  <a:lnTo>
                    <a:pt x="59" y="39"/>
                  </a:lnTo>
                  <a:lnTo>
                    <a:pt x="57" y="38"/>
                  </a:lnTo>
                  <a:lnTo>
                    <a:pt x="56" y="36"/>
                  </a:lnTo>
                  <a:lnTo>
                    <a:pt x="54" y="35"/>
                  </a:lnTo>
                  <a:lnTo>
                    <a:pt x="54" y="33"/>
                  </a:lnTo>
                  <a:lnTo>
                    <a:pt x="53" y="32"/>
                  </a:lnTo>
                  <a:lnTo>
                    <a:pt x="53" y="30"/>
                  </a:lnTo>
                  <a:lnTo>
                    <a:pt x="51" y="29"/>
                  </a:lnTo>
                  <a:lnTo>
                    <a:pt x="50" y="27"/>
                  </a:lnTo>
                  <a:lnTo>
                    <a:pt x="50" y="26"/>
                  </a:lnTo>
                  <a:lnTo>
                    <a:pt x="48" y="23"/>
                  </a:lnTo>
                  <a:lnTo>
                    <a:pt x="48" y="21"/>
                  </a:lnTo>
                  <a:lnTo>
                    <a:pt x="47" y="20"/>
                  </a:lnTo>
                  <a:lnTo>
                    <a:pt x="47" y="18"/>
                  </a:lnTo>
                  <a:lnTo>
                    <a:pt x="47" y="17"/>
                  </a:lnTo>
                  <a:lnTo>
                    <a:pt x="45" y="15"/>
                  </a:lnTo>
                  <a:lnTo>
                    <a:pt x="45" y="14"/>
                  </a:lnTo>
                  <a:lnTo>
                    <a:pt x="45" y="12"/>
                  </a:lnTo>
                  <a:lnTo>
                    <a:pt x="45" y="11"/>
                  </a:lnTo>
                  <a:lnTo>
                    <a:pt x="45" y="9"/>
                  </a:lnTo>
                  <a:lnTo>
                    <a:pt x="44" y="6"/>
                  </a:lnTo>
                  <a:lnTo>
                    <a:pt x="44" y="5"/>
                  </a:lnTo>
                  <a:lnTo>
                    <a:pt x="44" y="3"/>
                  </a:lnTo>
                  <a:lnTo>
                    <a:pt x="44" y="2"/>
                  </a:lnTo>
                  <a:lnTo>
                    <a:pt x="44" y="0"/>
                  </a:lnTo>
                  <a:lnTo>
                    <a:pt x="0"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1" name="Freeform 15"/>
            <p:cNvSpPr>
              <a:spLocks/>
            </p:cNvSpPr>
            <p:nvPr/>
          </p:nvSpPr>
          <p:spPr bwMode="auto">
            <a:xfrm>
              <a:off x="2202" y="1245"/>
              <a:ext cx="9" cy="1625"/>
            </a:xfrm>
            <a:custGeom>
              <a:avLst/>
              <a:gdLst/>
              <a:ahLst/>
              <a:cxnLst>
                <a:cxn ang="0">
                  <a:pos x="4" y="1625"/>
                </a:cxn>
                <a:cxn ang="0">
                  <a:pos x="9" y="1625"/>
                </a:cxn>
                <a:cxn ang="0">
                  <a:pos x="9" y="0"/>
                </a:cxn>
                <a:cxn ang="0">
                  <a:pos x="0" y="0"/>
                </a:cxn>
                <a:cxn ang="0">
                  <a:pos x="0" y="1625"/>
                </a:cxn>
                <a:cxn ang="0">
                  <a:pos x="4" y="1625"/>
                </a:cxn>
              </a:cxnLst>
              <a:rect l="0" t="0" r="r" b="b"/>
              <a:pathLst>
                <a:path w="9" h="1625">
                  <a:moveTo>
                    <a:pt x="4" y="1625"/>
                  </a:moveTo>
                  <a:lnTo>
                    <a:pt x="9" y="1625"/>
                  </a:lnTo>
                  <a:lnTo>
                    <a:pt x="9" y="0"/>
                  </a:lnTo>
                  <a:lnTo>
                    <a:pt x="0" y="0"/>
                  </a:lnTo>
                  <a:lnTo>
                    <a:pt x="0" y="1625"/>
                  </a:lnTo>
                  <a:lnTo>
                    <a:pt x="4" y="16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2" name="Freeform 16"/>
            <p:cNvSpPr>
              <a:spLocks/>
            </p:cNvSpPr>
            <p:nvPr/>
          </p:nvSpPr>
          <p:spPr bwMode="auto">
            <a:xfrm>
              <a:off x="2047" y="1239"/>
              <a:ext cx="9" cy="1631"/>
            </a:xfrm>
            <a:custGeom>
              <a:avLst/>
              <a:gdLst/>
              <a:ahLst/>
              <a:cxnLst>
                <a:cxn ang="0">
                  <a:pos x="4" y="1631"/>
                </a:cxn>
                <a:cxn ang="0">
                  <a:pos x="9" y="1631"/>
                </a:cxn>
                <a:cxn ang="0">
                  <a:pos x="9" y="0"/>
                </a:cxn>
                <a:cxn ang="0">
                  <a:pos x="0" y="0"/>
                </a:cxn>
                <a:cxn ang="0">
                  <a:pos x="0" y="1631"/>
                </a:cxn>
                <a:cxn ang="0">
                  <a:pos x="4" y="1631"/>
                </a:cxn>
              </a:cxnLst>
              <a:rect l="0" t="0" r="r" b="b"/>
              <a:pathLst>
                <a:path w="9" h="1631">
                  <a:moveTo>
                    <a:pt x="4" y="1631"/>
                  </a:moveTo>
                  <a:lnTo>
                    <a:pt x="9" y="1631"/>
                  </a:lnTo>
                  <a:lnTo>
                    <a:pt x="9" y="0"/>
                  </a:lnTo>
                  <a:lnTo>
                    <a:pt x="0" y="0"/>
                  </a:lnTo>
                  <a:lnTo>
                    <a:pt x="0" y="1631"/>
                  </a:lnTo>
                  <a:lnTo>
                    <a:pt x="4" y="16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3" name="Freeform 17"/>
            <p:cNvSpPr>
              <a:spLocks/>
            </p:cNvSpPr>
            <p:nvPr/>
          </p:nvSpPr>
          <p:spPr bwMode="auto">
            <a:xfrm>
              <a:off x="691" y="1645"/>
              <a:ext cx="78" cy="112"/>
            </a:xfrm>
            <a:custGeom>
              <a:avLst/>
              <a:gdLst/>
              <a:ahLst/>
              <a:cxnLst>
                <a:cxn ang="0">
                  <a:pos x="9" y="112"/>
                </a:cxn>
                <a:cxn ang="0">
                  <a:pos x="10" y="94"/>
                </a:cxn>
                <a:cxn ang="0">
                  <a:pos x="15" y="75"/>
                </a:cxn>
                <a:cxn ang="0">
                  <a:pos x="21" y="59"/>
                </a:cxn>
                <a:cxn ang="0">
                  <a:pos x="30" y="45"/>
                </a:cxn>
                <a:cxn ang="0">
                  <a:pos x="39" y="32"/>
                </a:cxn>
                <a:cxn ang="0">
                  <a:pos x="51" y="23"/>
                </a:cxn>
                <a:cxn ang="0">
                  <a:pos x="65" y="14"/>
                </a:cxn>
                <a:cxn ang="0">
                  <a:pos x="78" y="9"/>
                </a:cxn>
                <a:cxn ang="0">
                  <a:pos x="77" y="0"/>
                </a:cxn>
                <a:cxn ang="0">
                  <a:pos x="60" y="6"/>
                </a:cxn>
                <a:cxn ang="0">
                  <a:pos x="46" y="15"/>
                </a:cxn>
                <a:cxn ang="0">
                  <a:pos x="33" y="26"/>
                </a:cxn>
                <a:cxn ang="0">
                  <a:pos x="22" y="39"/>
                </a:cxn>
                <a:cxn ang="0">
                  <a:pos x="13" y="56"/>
                </a:cxn>
                <a:cxn ang="0">
                  <a:pos x="6" y="72"/>
                </a:cxn>
                <a:cxn ang="0">
                  <a:pos x="1" y="92"/>
                </a:cxn>
                <a:cxn ang="0">
                  <a:pos x="0" y="112"/>
                </a:cxn>
                <a:cxn ang="0">
                  <a:pos x="9" y="112"/>
                </a:cxn>
              </a:cxnLst>
              <a:rect l="0" t="0" r="r" b="b"/>
              <a:pathLst>
                <a:path w="78" h="112">
                  <a:moveTo>
                    <a:pt x="9" y="112"/>
                  </a:moveTo>
                  <a:lnTo>
                    <a:pt x="10" y="94"/>
                  </a:lnTo>
                  <a:lnTo>
                    <a:pt x="15" y="75"/>
                  </a:lnTo>
                  <a:lnTo>
                    <a:pt x="21" y="59"/>
                  </a:lnTo>
                  <a:lnTo>
                    <a:pt x="30" y="45"/>
                  </a:lnTo>
                  <a:lnTo>
                    <a:pt x="39" y="32"/>
                  </a:lnTo>
                  <a:lnTo>
                    <a:pt x="51" y="23"/>
                  </a:lnTo>
                  <a:lnTo>
                    <a:pt x="65" y="14"/>
                  </a:lnTo>
                  <a:lnTo>
                    <a:pt x="78" y="9"/>
                  </a:lnTo>
                  <a:lnTo>
                    <a:pt x="77" y="0"/>
                  </a:lnTo>
                  <a:lnTo>
                    <a:pt x="60" y="6"/>
                  </a:lnTo>
                  <a:lnTo>
                    <a:pt x="46" y="15"/>
                  </a:lnTo>
                  <a:lnTo>
                    <a:pt x="33" y="26"/>
                  </a:lnTo>
                  <a:lnTo>
                    <a:pt x="22" y="39"/>
                  </a:lnTo>
                  <a:lnTo>
                    <a:pt x="13" y="56"/>
                  </a:lnTo>
                  <a:lnTo>
                    <a:pt x="6" y="72"/>
                  </a:lnTo>
                  <a:lnTo>
                    <a:pt x="1" y="92"/>
                  </a:lnTo>
                  <a:lnTo>
                    <a:pt x="0" y="112"/>
                  </a:lnTo>
                  <a:lnTo>
                    <a:pt x="9" y="1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4" name="Freeform 18"/>
            <p:cNvSpPr>
              <a:spLocks/>
            </p:cNvSpPr>
            <p:nvPr/>
          </p:nvSpPr>
          <p:spPr bwMode="auto">
            <a:xfrm>
              <a:off x="668" y="1725"/>
              <a:ext cx="54" cy="63"/>
            </a:xfrm>
            <a:custGeom>
              <a:avLst/>
              <a:gdLst/>
              <a:ahLst/>
              <a:cxnLst>
                <a:cxn ang="0">
                  <a:pos x="27" y="63"/>
                </a:cxn>
                <a:cxn ang="0">
                  <a:pos x="54" y="0"/>
                </a:cxn>
                <a:cxn ang="0">
                  <a:pos x="53" y="2"/>
                </a:cxn>
                <a:cxn ang="0">
                  <a:pos x="51" y="2"/>
                </a:cxn>
                <a:cxn ang="0">
                  <a:pos x="50" y="3"/>
                </a:cxn>
                <a:cxn ang="0">
                  <a:pos x="48" y="3"/>
                </a:cxn>
                <a:cxn ang="0">
                  <a:pos x="47" y="3"/>
                </a:cxn>
                <a:cxn ang="0">
                  <a:pos x="44" y="5"/>
                </a:cxn>
                <a:cxn ang="0">
                  <a:pos x="42" y="5"/>
                </a:cxn>
                <a:cxn ang="0">
                  <a:pos x="41" y="5"/>
                </a:cxn>
                <a:cxn ang="0">
                  <a:pos x="39" y="6"/>
                </a:cxn>
                <a:cxn ang="0">
                  <a:pos x="38" y="6"/>
                </a:cxn>
                <a:cxn ang="0">
                  <a:pos x="36" y="6"/>
                </a:cxn>
                <a:cxn ang="0">
                  <a:pos x="35" y="6"/>
                </a:cxn>
                <a:cxn ang="0">
                  <a:pos x="33" y="6"/>
                </a:cxn>
                <a:cxn ang="0">
                  <a:pos x="32" y="6"/>
                </a:cxn>
                <a:cxn ang="0">
                  <a:pos x="29" y="8"/>
                </a:cxn>
                <a:cxn ang="0">
                  <a:pos x="27" y="8"/>
                </a:cxn>
                <a:cxn ang="0">
                  <a:pos x="26" y="8"/>
                </a:cxn>
                <a:cxn ang="0">
                  <a:pos x="24" y="6"/>
                </a:cxn>
                <a:cxn ang="0">
                  <a:pos x="23" y="6"/>
                </a:cxn>
                <a:cxn ang="0">
                  <a:pos x="21" y="6"/>
                </a:cxn>
                <a:cxn ang="0">
                  <a:pos x="20" y="6"/>
                </a:cxn>
                <a:cxn ang="0">
                  <a:pos x="18" y="6"/>
                </a:cxn>
                <a:cxn ang="0">
                  <a:pos x="15" y="6"/>
                </a:cxn>
                <a:cxn ang="0">
                  <a:pos x="14" y="5"/>
                </a:cxn>
                <a:cxn ang="0">
                  <a:pos x="12" y="5"/>
                </a:cxn>
                <a:cxn ang="0">
                  <a:pos x="11" y="5"/>
                </a:cxn>
                <a:cxn ang="0">
                  <a:pos x="9" y="3"/>
                </a:cxn>
                <a:cxn ang="0">
                  <a:pos x="8" y="3"/>
                </a:cxn>
                <a:cxn ang="0">
                  <a:pos x="6" y="3"/>
                </a:cxn>
                <a:cxn ang="0">
                  <a:pos x="5" y="2"/>
                </a:cxn>
                <a:cxn ang="0">
                  <a:pos x="3" y="2"/>
                </a:cxn>
                <a:cxn ang="0">
                  <a:pos x="0" y="0"/>
                </a:cxn>
                <a:cxn ang="0">
                  <a:pos x="27" y="63"/>
                </a:cxn>
              </a:cxnLst>
              <a:rect l="0" t="0" r="r" b="b"/>
              <a:pathLst>
                <a:path w="54" h="63">
                  <a:moveTo>
                    <a:pt x="27" y="63"/>
                  </a:moveTo>
                  <a:lnTo>
                    <a:pt x="54" y="0"/>
                  </a:lnTo>
                  <a:lnTo>
                    <a:pt x="53" y="2"/>
                  </a:lnTo>
                  <a:lnTo>
                    <a:pt x="51" y="2"/>
                  </a:lnTo>
                  <a:lnTo>
                    <a:pt x="50" y="3"/>
                  </a:lnTo>
                  <a:lnTo>
                    <a:pt x="48" y="3"/>
                  </a:lnTo>
                  <a:lnTo>
                    <a:pt x="47" y="3"/>
                  </a:lnTo>
                  <a:lnTo>
                    <a:pt x="44" y="5"/>
                  </a:lnTo>
                  <a:lnTo>
                    <a:pt x="42" y="5"/>
                  </a:lnTo>
                  <a:lnTo>
                    <a:pt x="41" y="5"/>
                  </a:lnTo>
                  <a:lnTo>
                    <a:pt x="39" y="6"/>
                  </a:lnTo>
                  <a:lnTo>
                    <a:pt x="38" y="6"/>
                  </a:lnTo>
                  <a:lnTo>
                    <a:pt x="36" y="6"/>
                  </a:lnTo>
                  <a:lnTo>
                    <a:pt x="35" y="6"/>
                  </a:lnTo>
                  <a:lnTo>
                    <a:pt x="33" y="6"/>
                  </a:lnTo>
                  <a:lnTo>
                    <a:pt x="32" y="6"/>
                  </a:lnTo>
                  <a:lnTo>
                    <a:pt x="29" y="8"/>
                  </a:lnTo>
                  <a:lnTo>
                    <a:pt x="27" y="8"/>
                  </a:lnTo>
                  <a:lnTo>
                    <a:pt x="26" y="8"/>
                  </a:lnTo>
                  <a:lnTo>
                    <a:pt x="24" y="6"/>
                  </a:lnTo>
                  <a:lnTo>
                    <a:pt x="23" y="6"/>
                  </a:lnTo>
                  <a:lnTo>
                    <a:pt x="21" y="6"/>
                  </a:lnTo>
                  <a:lnTo>
                    <a:pt x="20" y="6"/>
                  </a:lnTo>
                  <a:lnTo>
                    <a:pt x="18" y="6"/>
                  </a:lnTo>
                  <a:lnTo>
                    <a:pt x="15" y="6"/>
                  </a:lnTo>
                  <a:lnTo>
                    <a:pt x="14" y="5"/>
                  </a:lnTo>
                  <a:lnTo>
                    <a:pt x="12" y="5"/>
                  </a:lnTo>
                  <a:lnTo>
                    <a:pt x="11" y="5"/>
                  </a:lnTo>
                  <a:lnTo>
                    <a:pt x="9" y="3"/>
                  </a:lnTo>
                  <a:lnTo>
                    <a:pt x="8" y="3"/>
                  </a:lnTo>
                  <a:lnTo>
                    <a:pt x="6" y="3"/>
                  </a:lnTo>
                  <a:lnTo>
                    <a:pt x="5" y="2"/>
                  </a:lnTo>
                  <a:lnTo>
                    <a:pt x="3" y="2"/>
                  </a:lnTo>
                  <a:lnTo>
                    <a:pt x="0" y="0"/>
                  </a:lnTo>
                  <a:lnTo>
                    <a:pt x="27" y="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5" name="Freeform 19"/>
            <p:cNvSpPr>
              <a:spLocks/>
            </p:cNvSpPr>
            <p:nvPr/>
          </p:nvSpPr>
          <p:spPr bwMode="auto">
            <a:xfrm>
              <a:off x="766" y="1153"/>
              <a:ext cx="1244" cy="498"/>
            </a:xfrm>
            <a:custGeom>
              <a:avLst/>
              <a:gdLst/>
              <a:ahLst/>
              <a:cxnLst>
                <a:cxn ang="0">
                  <a:pos x="1243" y="5"/>
                </a:cxn>
                <a:cxn ang="0">
                  <a:pos x="1240" y="0"/>
                </a:cxn>
                <a:cxn ang="0">
                  <a:pos x="0" y="491"/>
                </a:cxn>
                <a:cxn ang="0">
                  <a:pos x="3" y="498"/>
                </a:cxn>
                <a:cxn ang="0">
                  <a:pos x="1244" y="9"/>
                </a:cxn>
                <a:cxn ang="0">
                  <a:pos x="1243" y="5"/>
                </a:cxn>
              </a:cxnLst>
              <a:rect l="0" t="0" r="r" b="b"/>
              <a:pathLst>
                <a:path w="1244" h="498">
                  <a:moveTo>
                    <a:pt x="1243" y="5"/>
                  </a:moveTo>
                  <a:lnTo>
                    <a:pt x="1240" y="0"/>
                  </a:lnTo>
                  <a:lnTo>
                    <a:pt x="0" y="491"/>
                  </a:lnTo>
                  <a:lnTo>
                    <a:pt x="3" y="498"/>
                  </a:lnTo>
                  <a:lnTo>
                    <a:pt x="1244" y="9"/>
                  </a:lnTo>
                  <a:lnTo>
                    <a:pt x="1243"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6" name="Freeform 20"/>
            <p:cNvSpPr>
              <a:spLocks/>
            </p:cNvSpPr>
            <p:nvPr/>
          </p:nvSpPr>
          <p:spPr bwMode="auto">
            <a:xfrm>
              <a:off x="694" y="1746"/>
              <a:ext cx="9" cy="1632"/>
            </a:xfrm>
            <a:custGeom>
              <a:avLst/>
              <a:gdLst/>
              <a:ahLst/>
              <a:cxnLst>
                <a:cxn ang="0">
                  <a:pos x="4" y="1632"/>
                </a:cxn>
                <a:cxn ang="0">
                  <a:pos x="9" y="1632"/>
                </a:cxn>
                <a:cxn ang="0">
                  <a:pos x="9" y="0"/>
                </a:cxn>
                <a:cxn ang="0">
                  <a:pos x="0" y="0"/>
                </a:cxn>
                <a:cxn ang="0">
                  <a:pos x="0" y="1632"/>
                </a:cxn>
                <a:cxn ang="0">
                  <a:pos x="4" y="1632"/>
                </a:cxn>
              </a:cxnLst>
              <a:rect l="0" t="0" r="r" b="b"/>
              <a:pathLst>
                <a:path w="9" h="1632">
                  <a:moveTo>
                    <a:pt x="4" y="1632"/>
                  </a:moveTo>
                  <a:lnTo>
                    <a:pt x="9" y="1632"/>
                  </a:lnTo>
                  <a:lnTo>
                    <a:pt x="9" y="0"/>
                  </a:lnTo>
                  <a:lnTo>
                    <a:pt x="0" y="0"/>
                  </a:lnTo>
                  <a:lnTo>
                    <a:pt x="0" y="1632"/>
                  </a:lnTo>
                  <a:lnTo>
                    <a:pt x="4" y="16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7" name="Freeform 21"/>
            <p:cNvSpPr>
              <a:spLocks/>
            </p:cNvSpPr>
            <p:nvPr/>
          </p:nvSpPr>
          <p:spPr bwMode="auto">
            <a:xfrm>
              <a:off x="694" y="3369"/>
              <a:ext cx="54" cy="95"/>
            </a:xfrm>
            <a:custGeom>
              <a:avLst/>
              <a:gdLst/>
              <a:ahLst/>
              <a:cxnLst>
                <a:cxn ang="0">
                  <a:pos x="54" y="87"/>
                </a:cxn>
                <a:cxn ang="0">
                  <a:pos x="43" y="80"/>
                </a:cxn>
                <a:cxn ang="0">
                  <a:pos x="34" y="72"/>
                </a:cxn>
                <a:cxn ang="0">
                  <a:pos x="27" y="62"/>
                </a:cxn>
                <a:cxn ang="0">
                  <a:pos x="21" y="51"/>
                </a:cxn>
                <a:cxn ang="0">
                  <a:pos x="15" y="39"/>
                </a:cxn>
                <a:cxn ang="0">
                  <a:pos x="12" y="26"/>
                </a:cxn>
                <a:cxn ang="0">
                  <a:pos x="9" y="14"/>
                </a:cxn>
                <a:cxn ang="0">
                  <a:pos x="7" y="0"/>
                </a:cxn>
                <a:cxn ang="0">
                  <a:pos x="0" y="0"/>
                </a:cxn>
                <a:cxn ang="0">
                  <a:pos x="0" y="14"/>
                </a:cxn>
                <a:cxn ang="0">
                  <a:pos x="3" y="29"/>
                </a:cxn>
                <a:cxn ang="0">
                  <a:pos x="7" y="42"/>
                </a:cxn>
                <a:cxn ang="0">
                  <a:pos x="12" y="54"/>
                </a:cxn>
                <a:cxn ang="0">
                  <a:pos x="19" y="66"/>
                </a:cxn>
                <a:cxn ang="0">
                  <a:pos x="28" y="78"/>
                </a:cxn>
                <a:cxn ang="0">
                  <a:pos x="37" y="87"/>
                </a:cxn>
                <a:cxn ang="0">
                  <a:pos x="48" y="95"/>
                </a:cxn>
                <a:cxn ang="0">
                  <a:pos x="54" y="87"/>
                </a:cxn>
              </a:cxnLst>
              <a:rect l="0" t="0" r="r" b="b"/>
              <a:pathLst>
                <a:path w="54" h="95">
                  <a:moveTo>
                    <a:pt x="54" y="87"/>
                  </a:moveTo>
                  <a:lnTo>
                    <a:pt x="43" y="80"/>
                  </a:lnTo>
                  <a:lnTo>
                    <a:pt x="34" y="72"/>
                  </a:lnTo>
                  <a:lnTo>
                    <a:pt x="27" y="62"/>
                  </a:lnTo>
                  <a:lnTo>
                    <a:pt x="21" y="51"/>
                  </a:lnTo>
                  <a:lnTo>
                    <a:pt x="15" y="39"/>
                  </a:lnTo>
                  <a:lnTo>
                    <a:pt x="12" y="26"/>
                  </a:lnTo>
                  <a:lnTo>
                    <a:pt x="9" y="14"/>
                  </a:lnTo>
                  <a:lnTo>
                    <a:pt x="7" y="0"/>
                  </a:lnTo>
                  <a:lnTo>
                    <a:pt x="0" y="0"/>
                  </a:lnTo>
                  <a:lnTo>
                    <a:pt x="0" y="14"/>
                  </a:lnTo>
                  <a:lnTo>
                    <a:pt x="3" y="29"/>
                  </a:lnTo>
                  <a:lnTo>
                    <a:pt x="7" y="42"/>
                  </a:lnTo>
                  <a:lnTo>
                    <a:pt x="12" y="54"/>
                  </a:lnTo>
                  <a:lnTo>
                    <a:pt x="19" y="66"/>
                  </a:lnTo>
                  <a:lnTo>
                    <a:pt x="28" y="78"/>
                  </a:lnTo>
                  <a:lnTo>
                    <a:pt x="37" y="87"/>
                  </a:lnTo>
                  <a:lnTo>
                    <a:pt x="48" y="95"/>
                  </a:lnTo>
                  <a:lnTo>
                    <a:pt x="54"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8" name="Freeform 22"/>
            <p:cNvSpPr>
              <a:spLocks/>
            </p:cNvSpPr>
            <p:nvPr/>
          </p:nvSpPr>
          <p:spPr bwMode="auto">
            <a:xfrm>
              <a:off x="704" y="3422"/>
              <a:ext cx="67" cy="56"/>
            </a:xfrm>
            <a:custGeom>
              <a:avLst/>
              <a:gdLst/>
              <a:ahLst/>
              <a:cxnLst>
                <a:cxn ang="0">
                  <a:pos x="67" y="56"/>
                </a:cxn>
                <a:cxn ang="0">
                  <a:pos x="29" y="0"/>
                </a:cxn>
                <a:cxn ang="0">
                  <a:pos x="29" y="1"/>
                </a:cxn>
                <a:cxn ang="0">
                  <a:pos x="29" y="3"/>
                </a:cxn>
                <a:cxn ang="0">
                  <a:pos x="29" y="4"/>
                </a:cxn>
                <a:cxn ang="0">
                  <a:pos x="29" y="6"/>
                </a:cxn>
                <a:cxn ang="0">
                  <a:pos x="27" y="9"/>
                </a:cxn>
                <a:cxn ang="0">
                  <a:pos x="27" y="10"/>
                </a:cxn>
                <a:cxn ang="0">
                  <a:pos x="27" y="12"/>
                </a:cxn>
                <a:cxn ang="0">
                  <a:pos x="26" y="13"/>
                </a:cxn>
                <a:cxn ang="0">
                  <a:pos x="26" y="15"/>
                </a:cxn>
                <a:cxn ang="0">
                  <a:pos x="24" y="16"/>
                </a:cxn>
                <a:cxn ang="0">
                  <a:pos x="24" y="18"/>
                </a:cxn>
                <a:cxn ang="0">
                  <a:pos x="24" y="19"/>
                </a:cxn>
                <a:cxn ang="0">
                  <a:pos x="23" y="21"/>
                </a:cxn>
                <a:cxn ang="0">
                  <a:pos x="21" y="22"/>
                </a:cxn>
                <a:cxn ang="0">
                  <a:pos x="21" y="24"/>
                </a:cxn>
                <a:cxn ang="0">
                  <a:pos x="20" y="25"/>
                </a:cxn>
                <a:cxn ang="0">
                  <a:pos x="20" y="27"/>
                </a:cxn>
                <a:cxn ang="0">
                  <a:pos x="18" y="28"/>
                </a:cxn>
                <a:cxn ang="0">
                  <a:pos x="17" y="30"/>
                </a:cxn>
                <a:cxn ang="0">
                  <a:pos x="17" y="31"/>
                </a:cxn>
                <a:cxn ang="0">
                  <a:pos x="15" y="31"/>
                </a:cxn>
                <a:cxn ang="0">
                  <a:pos x="14" y="33"/>
                </a:cxn>
                <a:cxn ang="0">
                  <a:pos x="12" y="34"/>
                </a:cxn>
                <a:cxn ang="0">
                  <a:pos x="12" y="36"/>
                </a:cxn>
                <a:cxn ang="0">
                  <a:pos x="11" y="37"/>
                </a:cxn>
                <a:cxn ang="0">
                  <a:pos x="9" y="37"/>
                </a:cxn>
                <a:cxn ang="0">
                  <a:pos x="8" y="39"/>
                </a:cxn>
                <a:cxn ang="0">
                  <a:pos x="6" y="40"/>
                </a:cxn>
                <a:cxn ang="0">
                  <a:pos x="5" y="42"/>
                </a:cxn>
                <a:cxn ang="0">
                  <a:pos x="3" y="42"/>
                </a:cxn>
                <a:cxn ang="0">
                  <a:pos x="2" y="43"/>
                </a:cxn>
                <a:cxn ang="0">
                  <a:pos x="0" y="45"/>
                </a:cxn>
                <a:cxn ang="0">
                  <a:pos x="67" y="56"/>
                </a:cxn>
              </a:cxnLst>
              <a:rect l="0" t="0" r="r" b="b"/>
              <a:pathLst>
                <a:path w="67" h="56">
                  <a:moveTo>
                    <a:pt x="67" y="56"/>
                  </a:moveTo>
                  <a:lnTo>
                    <a:pt x="29" y="0"/>
                  </a:lnTo>
                  <a:lnTo>
                    <a:pt x="29" y="1"/>
                  </a:lnTo>
                  <a:lnTo>
                    <a:pt x="29" y="3"/>
                  </a:lnTo>
                  <a:lnTo>
                    <a:pt x="29" y="4"/>
                  </a:lnTo>
                  <a:lnTo>
                    <a:pt x="29" y="6"/>
                  </a:lnTo>
                  <a:lnTo>
                    <a:pt x="27" y="9"/>
                  </a:lnTo>
                  <a:lnTo>
                    <a:pt x="27" y="10"/>
                  </a:lnTo>
                  <a:lnTo>
                    <a:pt x="27" y="12"/>
                  </a:lnTo>
                  <a:lnTo>
                    <a:pt x="26" y="13"/>
                  </a:lnTo>
                  <a:lnTo>
                    <a:pt x="26" y="15"/>
                  </a:lnTo>
                  <a:lnTo>
                    <a:pt x="24" y="16"/>
                  </a:lnTo>
                  <a:lnTo>
                    <a:pt x="24" y="18"/>
                  </a:lnTo>
                  <a:lnTo>
                    <a:pt x="24" y="19"/>
                  </a:lnTo>
                  <a:lnTo>
                    <a:pt x="23" y="21"/>
                  </a:lnTo>
                  <a:lnTo>
                    <a:pt x="21" y="22"/>
                  </a:lnTo>
                  <a:lnTo>
                    <a:pt x="21" y="24"/>
                  </a:lnTo>
                  <a:lnTo>
                    <a:pt x="20" y="25"/>
                  </a:lnTo>
                  <a:lnTo>
                    <a:pt x="20" y="27"/>
                  </a:lnTo>
                  <a:lnTo>
                    <a:pt x="18" y="28"/>
                  </a:lnTo>
                  <a:lnTo>
                    <a:pt x="17" y="30"/>
                  </a:lnTo>
                  <a:lnTo>
                    <a:pt x="17" y="31"/>
                  </a:lnTo>
                  <a:lnTo>
                    <a:pt x="15" y="31"/>
                  </a:lnTo>
                  <a:lnTo>
                    <a:pt x="14" y="33"/>
                  </a:lnTo>
                  <a:lnTo>
                    <a:pt x="12" y="34"/>
                  </a:lnTo>
                  <a:lnTo>
                    <a:pt x="12" y="36"/>
                  </a:lnTo>
                  <a:lnTo>
                    <a:pt x="11" y="37"/>
                  </a:lnTo>
                  <a:lnTo>
                    <a:pt x="9" y="37"/>
                  </a:lnTo>
                  <a:lnTo>
                    <a:pt x="8" y="39"/>
                  </a:lnTo>
                  <a:lnTo>
                    <a:pt x="6" y="40"/>
                  </a:lnTo>
                  <a:lnTo>
                    <a:pt x="5" y="42"/>
                  </a:lnTo>
                  <a:lnTo>
                    <a:pt x="3" y="42"/>
                  </a:lnTo>
                  <a:lnTo>
                    <a:pt x="2" y="43"/>
                  </a:lnTo>
                  <a:lnTo>
                    <a:pt x="0" y="45"/>
                  </a:lnTo>
                  <a:lnTo>
                    <a:pt x="6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19" name="Freeform 23"/>
            <p:cNvSpPr>
              <a:spLocks/>
            </p:cNvSpPr>
            <p:nvPr/>
          </p:nvSpPr>
          <p:spPr bwMode="auto">
            <a:xfrm>
              <a:off x="740" y="3455"/>
              <a:ext cx="227" cy="166"/>
            </a:xfrm>
            <a:custGeom>
              <a:avLst/>
              <a:gdLst/>
              <a:ahLst/>
              <a:cxnLst>
                <a:cxn ang="0">
                  <a:pos x="224" y="163"/>
                </a:cxn>
                <a:cxn ang="0">
                  <a:pos x="227" y="158"/>
                </a:cxn>
                <a:cxn ang="0">
                  <a:pos x="6" y="0"/>
                </a:cxn>
                <a:cxn ang="0">
                  <a:pos x="0" y="7"/>
                </a:cxn>
                <a:cxn ang="0">
                  <a:pos x="221" y="166"/>
                </a:cxn>
                <a:cxn ang="0">
                  <a:pos x="224" y="163"/>
                </a:cxn>
              </a:cxnLst>
              <a:rect l="0" t="0" r="r" b="b"/>
              <a:pathLst>
                <a:path w="227" h="166">
                  <a:moveTo>
                    <a:pt x="224" y="163"/>
                  </a:moveTo>
                  <a:lnTo>
                    <a:pt x="227" y="158"/>
                  </a:lnTo>
                  <a:lnTo>
                    <a:pt x="6" y="0"/>
                  </a:lnTo>
                  <a:lnTo>
                    <a:pt x="0" y="7"/>
                  </a:lnTo>
                  <a:lnTo>
                    <a:pt x="221" y="166"/>
                  </a:lnTo>
                  <a:lnTo>
                    <a:pt x="224" y="1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20" name="Freeform 24"/>
            <p:cNvSpPr>
              <a:spLocks/>
            </p:cNvSpPr>
            <p:nvPr/>
          </p:nvSpPr>
          <p:spPr bwMode="auto">
            <a:xfrm>
              <a:off x="946" y="3594"/>
              <a:ext cx="60" cy="54"/>
            </a:xfrm>
            <a:custGeom>
              <a:avLst/>
              <a:gdLst/>
              <a:ahLst/>
              <a:cxnLst>
                <a:cxn ang="0">
                  <a:pos x="60" y="54"/>
                </a:cxn>
                <a:cxn ang="0">
                  <a:pos x="31" y="0"/>
                </a:cxn>
                <a:cxn ang="0">
                  <a:pos x="0" y="43"/>
                </a:cxn>
                <a:cxn ang="0">
                  <a:pos x="60" y="54"/>
                </a:cxn>
              </a:cxnLst>
              <a:rect l="0" t="0" r="r" b="b"/>
              <a:pathLst>
                <a:path w="60" h="54">
                  <a:moveTo>
                    <a:pt x="60" y="54"/>
                  </a:moveTo>
                  <a:lnTo>
                    <a:pt x="31" y="0"/>
                  </a:lnTo>
                  <a:lnTo>
                    <a:pt x="0" y="43"/>
                  </a:lnTo>
                  <a:lnTo>
                    <a:pt x="6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21" name="Freeform 25"/>
            <p:cNvSpPr>
              <a:spLocks/>
            </p:cNvSpPr>
            <p:nvPr/>
          </p:nvSpPr>
          <p:spPr bwMode="auto">
            <a:xfrm>
              <a:off x="909" y="3511"/>
              <a:ext cx="305" cy="335"/>
            </a:xfrm>
            <a:custGeom>
              <a:avLst/>
              <a:gdLst/>
              <a:ahLst/>
              <a:cxnLst>
                <a:cxn ang="0">
                  <a:pos x="3" y="332"/>
                </a:cxn>
                <a:cxn ang="0">
                  <a:pos x="6" y="335"/>
                </a:cxn>
                <a:cxn ang="0">
                  <a:pos x="305" y="6"/>
                </a:cxn>
                <a:cxn ang="0">
                  <a:pos x="297" y="0"/>
                </a:cxn>
                <a:cxn ang="0">
                  <a:pos x="0" y="329"/>
                </a:cxn>
                <a:cxn ang="0">
                  <a:pos x="3" y="332"/>
                </a:cxn>
              </a:cxnLst>
              <a:rect l="0" t="0" r="r" b="b"/>
              <a:pathLst>
                <a:path w="305" h="335">
                  <a:moveTo>
                    <a:pt x="3" y="332"/>
                  </a:moveTo>
                  <a:lnTo>
                    <a:pt x="6" y="335"/>
                  </a:lnTo>
                  <a:lnTo>
                    <a:pt x="305" y="6"/>
                  </a:lnTo>
                  <a:lnTo>
                    <a:pt x="297" y="0"/>
                  </a:lnTo>
                  <a:lnTo>
                    <a:pt x="0" y="329"/>
                  </a:lnTo>
                  <a:lnTo>
                    <a:pt x="3" y="3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22" name="Rectangle 26"/>
            <p:cNvSpPr>
              <a:spLocks noChangeArrowheads="1"/>
            </p:cNvSpPr>
            <p:nvPr/>
          </p:nvSpPr>
          <p:spPr bwMode="auto">
            <a:xfrm>
              <a:off x="2068" y="1245"/>
              <a:ext cx="149"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723" name="Rectangle 27"/>
            <p:cNvSpPr>
              <a:spLocks noChangeArrowheads="1"/>
            </p:cNvSpPr>
            <p:nvPr/>
          </p:nvSpPr>
          <p:spPr bwMode="auto">
            <a:xfrm>
              <a:off x="734" y="1714"/>
              <a:ext cx="149"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724" name="Rectangle 28"/>
            <p:cNvSpPr>
              <a:spLocks noChangeArrowheads="1"/>
            </p:cNvSpPr>
            <p:nvPr/>
          </p:nvSpPr>
          <p:spPr bwMode="auto">
            <a:xfrm>
              <a:off x="751" y="3198"/>
              <a:ext cx="149"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725" name="Rectangle 29"/>
            <p:cNvSpPr>
              <a:spLocks noChangeArrowheads="1"/>
            </p:cNvSpPr>
            <p:nvPr/>
          </p:nvSpPr>
          <p:spPr bwMode="auto">
            <a:xfrm>
              <a:off x="2096" y="2741"/>
              <a:ext cx="149"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smtClean="0">
                  <a:ln>
                    <a:noFill/>
                  </a:ln>
                  <a:solidFill>
                    <a:srgbClr val="000000"/>
                  </a:solidFill>
                  <a:effectLst/>
                  <a:latin typeface="Arial" pitchFamily="34" charset="0"/>
                  <a:cs typeface="Arial" pitchFamily="34" charset="0"/>
                </a:rPr>
                <a:t>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726" name="Rectangle 30"/>
            <p:cNvSpPr>
              <a:spLocks noChangeArrowheads="1"/>
            </p:cNvSpPr>
            <p:nvPr/>
          </p:nvSpPr>
          <p:spPr bwMode="auto">
            <a:xfrm>
              <a:off x="567" y="618"/>
              <a:ext cx="1987"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dirty="0" smtClean="0">
                  <a:ln>
                    <a:noFill/>
                  </a:ln>
                  <a:solidFill>
                    <a:srgbClr val="000000"/>
                  </a:solidFill>
                  <a:effectLst/>
                  <a:latin typeface="Arial" pitchFamily="34" charset="0"/>
                  <a:cs typeface="Arial" pitchFamily="34" charset="0"/>
                </a:rPr>
                <a:t>Трапециевидная дистанция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27" name="Rectangle 31"/>
            <p:cNvSpPr>
              <a:spLocks noChangeArrowheads="1"/>
            </p:cNvSpPr>
            <p:nvPr/>
          </p:nvSpPr>
          <p:spPr bwMode="auto">
            <a:xfrm>
              <a:off x="567" y="754"/>
              <a:ext cx="2081"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00" b="0" i="0" u="none" strike="noStrike" cap="none" normalizeH="0" baseline="0" dirty="0" err="1" smtClean="0">
                  <a:ln>
                    <a:noFill/>
                  </a:ln>
                  <a:solidFill>
                    <a:srgbClr val="000000"/>
                  </a:solidFill>
                  <a:effectLst/>
                  <a:latin typeface="Arial" pitchFamily="34" charset="0"/>
                  <a:cs typeface="Arial" pitchFamily="34" charset="0"/>
                </a:rPr>
                <a:t>Внутренняя&amp;</a:t>
              </a:r>
              <a:r>
                <a:rPr kumimoji="0" lang="ru-RU" sz="1900" b="0" i="0" u="none" strike="noStrike" cap="none" normalizeH="0" baseline="0" dirty="0" smtClean="0">
                  <a:ln>
                    <a:noFill/>
                  </a:ln>
                  <a:solidFill>
                    <a:srgbClr val="000000"/>
                  </a:solidFill>
                  <a:effectLst/>
                  <a:latin typeface="Arial" pitchFamily="34" charset="0"/>
                  <a:cs typeface="Arial" pitchFamily="34" charset="0"/>
                </a:rPr>
                <a:t> Внешняя петли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28" name="Rectangle 32"/>
            <p:cNvSpPr>
              <a:spLocks noChangeArrowheads="1"/>
            </p:cNvSpPr>
            <p:nvPr/>
          </p:nvSpPr>
          <p:spPr bwMode="auto">
            <a:xfrm>
              <a:off x="2114" y="3244"/>
              <a:ext cx="20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Старт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29" name="Rectangle 33"/>
            <p:cNvSpPr>
              <a:spLocks noChangeArrowheads="1"/>
            </p:cNvSpPr>
            <p:nvPr/>
          </p:nvSpPr>
          <p:spPr bwMode="auto">
            <a:xfrm rot="18600000">
              <a:off x="949" y="3735"/>
              <a:ext cx="23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b="0" dirty="0" smtClean="0">
                  <a:solidFill>
                    <a:srgbClr val="000000"/>
                  </a:solidFill>
                </a:rPr>
                <a:t>Финиш</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0" name="Rectangle 34"/>
            <p:cNvSpPr>
              <a:spLocks noChangeArrowheads="1"/>
            </p:cNvSpPr>
            <p:nvPr/>
          </p:nvSpPr>
          <p:spPr bwMode="auto">
            <a:xfrm rot="18600000">
              <a:off x="1088" y="366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2" name="Rectangle 36"/>
            <p:cNvSpPr>
              <a:spLocks noChangeArrowheads="1"/>
            </p:cNvSpPr>
            <p:nvPr/>
          </p:nvSpPr>
          <p:spPr bwMode="auto">
            <a:xfrm rot="18600000">
              <a:off x="1126" y="362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3" name="Rectangle 37"/>
            <p:cNvSpPr>
              <a:spLocks noChangeArrowheads="1"/>
            </p:cNvSpPr>
            <p:nvPr/>
          </p:nvSpPr>
          <p:spPr bwMode="auto">
            <a:xfrm rot="18600000">
              <a:off x="1143" y="3601"/>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4" name="Rectangle 38"/>
            <p:cNvSpPr>
              <a:spLocks noChangeArrowheads="1"/>
            </p:cNvSpPr>
            <p:nvPr/>
          </p:nvSpPr>
          <p:spPr bwMode="auto">
            <a:xfrm rot="18600000">
              <a:off x="1168" y="357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35" name="Freeform 39"/>
            <p:cNvSpPr>
              <a:spLocks/>
            </p:cNvSpPr>
            <p:nvPr/>
          </p:nvSpPr>
          <p:spPr bwMode="auto">
            <a:xfrm>
              <a:off x="2084" y="1191"/>
              <a:ext cx="55" cy="56"/>
            </a:xfrm>
            <a:custGeom>
              <a:avLst/>
              <a:gdLst/>
              <a:ahLst/>
              <a:cxnLst>
                <a:cxn ang="0">
                  <a:pos x="55" y="29"/>
                </a:cxn>
                <a:cxn ang="0">
                  <a:pos x="55" y="23"/>
                </a:cxn>
                <a:cxn ang="0">
                  <a:pos x="53" y="18"/>
                </a:cxn>
                <a:cxn ang="0">
                  <a:pos x="50" y="12"/>
                </a:cxn>
                <a:cxn ang="0">
                  <a:pos x="47" y="9"/>
                </a:cxn>
                <a:cxn ang="0">
                  <a:pos x="42" y="5"/>
                </a:cxn>
                <a:cxn ang="0">
                  <a:pos x="38" y="3"/>
                </a:cxn>
                <a:cxn ang="0">
                  <a:pos x="33" y="0"/>
                </a:cxn>
                <a:cxn ang="0">
                  <a:pos x="27" y="0"/>
                </a:cxn>
                <a:cxn ang="0">
                  <a:pos x="23" y="0"/>
                </a:cxn>
                <a:cxn ang="0">
                  <a:pos x="17" y="3"/>
                </a:cxn>
                <a:cxn ang="0">
                  <a:pos x="12" y="5"/>
                </a:cxn>
                <a:cxn ang="0">
                  <a:pos x="9" y="9"/>
                </a:cxn>
                <a:cxn ang="0">
                  <a:pos x="6" y="12"/>
                </a:cxn>
                <a:cxn ang="0">
                  <a:pos x="3" y="18"/>
                </a:cxn>
                <a:cxn ang="0">
                  <a:pos x="2" y="23"/>
                </a:cxn>
                <a:cxn ang="0">
                  <a:pos x="0" y="29"/>
                </a:cxn>
                <a:cxn ang="0">
                  <a:pos x="2" y="35"/>
                </a:cxn>
                <a:cxn ang="0">
                  <a:pos x="3" y="39"/>
                </a:cxn>
                <a:cxn ang="0">
                  <a:pos x="6" y="44"/>
                </a:cxn>
                <a:cxn ang="0">
                  <a:pos x="9" y="48"/>
                </a:cxn>
                <a:cxn ang="0">
                  <a:pos x="12" y="51"/>
                </a:cxn>
                <a:cxn ang="0">
                  <a:pos x="17" y="54"/>
                </a:cxn>
                <a:cxn ang="0">
                  <a:pos x="23" y="56"/>
                </a:cxn>
                <a:cxn ang="0">
                  <a:pos x="27" y="56"/>
                </a:cxn>
                <a:cxn ang="0">
                  <a:pos x="33" y="56"/>
                </a:cxn>
                <a:cxn ang="0">
                  <a:pos x="38" y="54"/>
                </a:cxn>
                <a:cxn ang="0">
                  <a:pos x="42" y="51"/>
                </a:cxn>
                <a:cxn ang="0">
                  <a:pos x="47" y="48"/>
                </a:cxn>
                <a:cxn ang="0">
                  <a:pos x="50" y="44"/>
                </a:cxn>
                <a:cxn ang="0">
                  <a:pos x="53" y="39"/>
                </a:cxn>
                <a:cxn ang="0">
                  <a:pos x="55" y="35"/>
                </a:cxn>
                <a:cxn ang="0">
                  <a:pos x="55" y="29"/>
                </a:cxn>
              </a:cxnLst>
              <a:rect l="0" t="0" r="r" b="b"/>
              <a:pathLst>
                <a:path w="55" h="56">
                  <a:moveTo>
                    <a:pt x="55" y="29"/>
                  </a:moveTo>
                  <a:lnTo>
                    <a:pt x="55" y="23"/>
                  </a:lnTo>
                  <a:lnTo>
                    <a:pt x="53" y="18"/>
                  </a:lnTo>
                  <a:lnTo>
                    <a:pt x="50" y="12"/>
                  </a:lnTo>
                  <a:lnTo>
                    <a:pt x="47" y="9"/>
                  </a:lnTo>
                  <a:lnTo>
                    <a:pt x="42" y="5"/>
                  </a:lnTo>
                  <a:lnTo>
                    <a:pt x="38" y="3"/>
                  </a:lnTo>
                  <a:lnTo>
                    <a:pt x="33" y="0"/>
                  </a:lnTo>
                  <a:lnTo>
                    <a:pt x="27" y="0"/>
                  </a:lnTo>
                  <a:lnTo>
                    <a:pt x="23" y="0"/>
                  </a:lnTo>
                  <a:lnTo>
                    <a:pt x="17" y="3"/>
                  </a:lnTo>
                  <a:lnTo>
                    <a:pt x="12" y="5"/>
                  </a:lnTo>
                  <a:lnTo>
                    <a:pt x="9" y="9"/>
                  </a:lnTo>
                  <a:lnTo>
                    <a:pt x="6" y="12"/>
                  </a:lnTo>
                  <a:lnTo>
                    <a:pt x="3" y="18"/>
                  </a:lnTo>
                  <a:lnTo>
                    <a:pt x="2" y="23"/>
                  </a:lnTo>
                  <a:lnTo>
                    <a:pt x="0" y="29"/>
                  </a:lnTo>
                  <a:lnTo>
                    <a:pt x="2" y="35"/>
                  </a:lnTo>
                  <a:lnTo>
                    <a:pt x="3" y="39"/>
                  </a:lnTo>
                  <a:lnTo>
                    <a:pt x="6" y="44"/>
                  </a:lnTo>
                  <a:lnTo>
                    <a:pt x="9" y="48"/>
                  </a:lnTo>
                  <a:lnTo>
                    <a:pt x="12" y="51"/>
                  </a:lnTo>
                  <a:lnTo>
                    <a:pt x="17" y="54"/>
                  </a:lnTo>
                  <a:lnTo>
                    <a:pt x="23" y="56"/>
                  </a:lnTo>
                  <a:lnTo>
                    <a:pt x="27" y="56"/>
                  </a:lnTo>
                  <a:lnTo>
                    <a:pt x="33" y="56"/>
                  </a:lnTo>
                  <a:lnTo>
                    <a:pt x="38" y="54"/>
                  </a:lnTo>
                  <a:lnTo>
                    <a:pt x="42" y="51"/>
                  </a:lnTo>
                  <a:lnTo>
                    <a:pt x="47" y="48"/>
                  </a:lnTo>
                  <a:lnTo>
                    <a:pt x="50" y="44"/>
                  </a:lnTo>
                  <a:lnTo>
                    <a:pt x="53" y="39"/>
                  </a:lnTo>
                  <a:lnTo>
                    <a:pt x="55" y="35"/>
                  </a:lnTo>
                  <a:lnTo>
                    <a:pt x="55" y="29"/>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36" name="Freeform 40"/>
            <p:cNvSpPr>
              <a:spLocks/>
            </p:cNvSpPr>
            <p:nvPr/>
          </p:nvSpPr>
          <p:spPr bwMode="auto">
            <a:xfrm>
              <a:off x="2084" y="1191"/>
              <a:ext cx="55" cy="56"/>
            </a:xfrm>
            <a:custGeom>
              <a:avLst/>
              <a:gdLst/>
              <a:ahLst/>
              <a:cxnLst>
                <a:cxn ang="0">
                  <a:pos x="55" y="29"/>
                </a:cxn>
                <a:cxn ang="0">
                  <a:pos x="55" y="23"/>
                </a:cxn>
                <a:cxn ang="0">
                  <a:pos x="53" y="18"/>
                </a:cxn>
                <a:cxn ang="0">
                  <a:pos x="50" y="12"/>
                </a:cxn>
                <a:cxn ang="0">
                  <a:pos x="47" y="9"/>
                </a:cxn>
                <a:cxn ang="0">
                  <a:pos x="42" y="5"/>
                </a:cxn>
                <a:cxn ang="0">
                  <a:pos x="38" y="3"/>
                </a:cxn>
                <a:cxn ang="0">
                  <a:pos x="33" y="0"/>
                </a:cxn>
                <a:cxn ang="0">
                  <a:pos x="27" y="0"/>
                </a:cxn>
                <a:cxn ang="0">
                  <a:pos x="23" y="0"/>
                </a:cxn>
                <a:cxn ang="0">
                  <a:pos x="17" y="3"/>
                </a:cxn>
                <a:cxn ang="0">
                  <a:pos x="12" y="5"/>
                </a:cxn>
                <a:cxn ang="0">
                  <a:pos x="9" y="9"/>
                </a:cxn>
                <a:cxn ang="0">
                  <a:pos x="6" y="12"/>
                </a:cxn>
                <a:cxn ang="0">
                  <a:pos x="3" y="18"/>
                </a:cxn>
                <a:cxn ang="0">
                  <a:pos x="2" y="23"/>
                </a:cxn>
                <a:cxn ang="0">
                  <a:pos x="0" y="29"/>
                </a:cxn>
                <a:cxn ang="0">
                  <a:pos x="2" y="35"/>
                </a:cxn>
                <a:cxn ang="0">
                  <a:pos x="3" y="39"/>
                </a:cxn>
                <a:cxn ang="0">
                  <a:pos x="6" y="44"/>
                </a:cxn>
                <a:cxn ang="0">
                  <a:pos x="9" y="48"/>
                </a:cxn>
                <a:cxn ang="0">
                  <a:pos x="12" y="51"/>
                </a:cxn>
                <a:cxn ang="0">
                  <a:pos x="17" y="54"/>
                </a:cxn>
                <a:cxn ang="0">
                  <a:pos x="23" y="56"/>
                </a:cxn>
                <a:cxn ang="0">
                  <a:pos x="27" y="56"/>
                </a:cxn>
                <a:cxn ang="0">
                  <a:pos x="33" y="56"/>
                </a:cxn>
                <a:cxn ang="0">
                  <a:pos x="38" y="54"/>
                </a:cxn>
                <a:cxn ang="0">
                  <a:pos x="42" y="51"/>
                </a:cxn>
                <a:cxn ang="0">
                  <a:pos x="47" y="48"/>
                </a:cxn>
                <a:cxn ang="0">
                  <a:pos x="50" y="44"/>
                </a:cxn>
                <a:cxn ang="0">
                  <a:pos x="53" y="39"/>
                </a:cxn>
                <a:cxn ang="0">
                  <a:pos x="55" y="35"/>
                </a:cxn>
                <a:cxn ang="0">
                  <a:pos x="55" y="29"/>
                </a:cxn>
              </a:cxnLst>
              <a:rect l="0" t="0" r="r" b="b"/>
              <a:pathLst>
                <a:path w="55" h="56">
                  <a:moveTo>
                    <a:pt x="55" y="29"/>
                  </a:moveTo>
                  <a:lnTo>
                    <a:pt x="55" y="23"/>
                  </a:lnTo>
                  <a:lnTo>
                    <a:pt x="53" y="18"/>
                  </a:lnTo>
                  <a:lnTo>
                    <a:pt x="50" y="12"/>
                  </a:lnTo>
                  <a:lnTo>
                    <a:pt x="47" y="9"/>
                  </a:lnTo>
                  <a:lnTo>
                    <a:pt x="42" y="5"/>
                  </a:lnTo>
                  <a:lnTo>
                    <a:pt x="38" y="3"/>
                  </a:lnTo>
                  <a:lnTo>
                    <a:pt x="33" y="0"/>
                  </a:lnTo>
                  <a:lnTo>
                    <a:pt x="27" y="0"/>
                  </a:lnTo>
                  <a:lnTo>
                    <a:pt x="23" y="0"/>
                  </a:lnTo>
                  <a:lnTo>
                    <a:pt x="17" y="3"/>
                  </a:lnTo>
                  <a:lnTo>
                    <a:pt x="12" y="5"/>
                  </a:lnTo>
                  <a:lnTo>
                    <a:pt x="9" y="9"/>
                  </a:lnTo>
                  <a:lnTo>
                    <a:pt x="6" y="12"/>
                  </a:lnTo>
                  <a:lnTo>
                    <a:pt x="3" y="18"/>
                  </a:lnTo>
                  <a:lnTo>
                    <a:pt x="2" y="23"/>
                  </a:lnTo>
                  <a:lnTo>
                    <a:pt x="0" y="29"/>
                  </a:lnTo>
                  <a:lnTo>
                    <a:pt x="2" y="35"/>
                  </a:lnTo>
                  <a:lnTo>
                    <a:pt x="3" y="39"/>
                  </a:lnTo>
                  <a:lnTo>
                    <a:pt x="6" y="44"/>
                  </a:lnTo>
                  <a:lnTo>
                    <a:pt x="9" y="48"/>
                  </a:lnTo>
                  <a:lnTo>
                    <a:pt x="12" y="51"/>
                  </a:lnTo>
                  <a:lnTo>
                    <a:pt x="17" y="54"/>
                  </a:lnTo>
                  <a:lnTo>
                    <a:pt x="23" y="56"/>
                  </a:lnTo>
                  <a:lnTo>
                    <a:pt x="27" y="56"/>
                  </a:lnTo>
                  <a:lnTo>
                    <a:pt x="33" y="56"/>
                  </a:lnTo>
                  <a:lnTo>
                    <a:pt x="38" y="54"/>
                  </a:lnTo>
                  <a:lnTo>
                    <a:pt x="42" y="51"/>
                  </a:lnTo>
                  <a:lnTo>
                    <a:pt x="47" y="48"/>
                  </a:lnTo>
                  <a:lnTo>
                    <a:pt x="50" y="44"/>
                  </a:lnTo>
                  <a:lnTo>
                    <a:pt x="53" y="39"/>
                  </a:lnTo>
                  <a:lnTo>
                    <a:pt x="55" y="35"/>
                  </a:lnTo>
                  <a:lnTo>
                    <a:pt x="55" y="29"/>
                  </a:lnTo>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37" name="Freeform 41"/>
            <p:cNvSpPr>
              <a:spLocks/>
            </p:cNvSpPr>
            <p:nvPr/>
          </p:nvSpPr>
          <p:spPr bwMode="auto">
            <a:xfrm>
              <a:off x="2120" y="2897"/>
              <a:ext cx="53" cy="56"/>
            </a:xfrm>
            <a:custGeom>
              <a:avLst/>
              <a:gdLst/>
              <a:ahLst/>
              <a:cxnLst>
                <a:cxn ang="0">
                  <a:pos x="53" y="27"/>
                </a:cxn>
                <a:cxn ang="0">
                  <a:pos x="53" y="23"/>
                </a:cxn>
                <a:cxn ang="0">
                  <a:pos x="52" y="16"/>
                </a:cxn>
                <a:cxn ang="0">
                  <a:pos x="49" y="12"/>
                </a:cxn>
                <a:cxn ang="0">
                  <a:pos x="46" y="7"/>
                </a:cxn>
                <a:cxn ang="0">
                  <a:pos x="41" y="4"/>
                </a:cxn>
                <a:cxn ang="0">
                  <a:pos x="37" y="1"/>
                </a:cxn>
                <a:cxn ang="0">
                  <a:pos x="32" y="0"/>
                </a:cxn>
                <a:cxn ang="0">
                  <a:pos x="26" y="0"/>
                </a:cxn>
                <a:cxn ang="0">
                  <a:pos x="22" y="0"/>
                </a:cxn>
                <a:cxn ang="0">
                  <a:pos x="16" y="1"/>
                </a:cxn>
                <a:cxn ang="0">
                  <a:pos x="11" y="4"/>
                </a:cxn>
                <a:cxn ang="0">
                  <a:pos x="8" y="7"/>
                </a:cxn>
                <a:cxn ang="0">
                  <a:pos x="5" y="12"/>
                </a:cxn>
                <a:cxn ang="0">
                  <a:pos x="2" y="16"/>
                </a:cxn>
                <a:cxn ang="0">
                  <a:pos x="0" y="23"/>
                </a:cxn>
                <a:cxn ang="0">
                  <a:pos x="0" y="27"/>
                </a:cxn>
                <a:cxn ang="0">
                  <a:pos x="0" y="33"/>
                </a:cxn>
                <a:cxn ang="0">
                  <a:pos x="2" y="39"/>
                </a:cxn>
                <a:cxn ang="0">
                  <a:pos x="5" y="44"/>
                </a:cxn>
                <a:cxn ang="0">
                  <a:pos x="8" y="48"/>
                </a:cxn>
                <a:cxn ang="0">
                  <a:pos x="11" y="51"/>
                </a:cxn>
                <a:cxn ang="0">
                  <a:pos x="16" y="54"/>
                </a:cxn>
                <a:cxn ang="0">
                  <a:pos x="22" y="56"/>
                </a:cxn>
                <a:cxn ang="0">
                  <a:pos x="26" y="56"/>
                </a:cxn>
                <a:cxn ang="0">
                  <a:pos x="32" y="56"/>
                </a:cxn>
                <a:cxn ang="0">
                  <a:pos x="37" y="54"/>
                </a:cxn>
                <a:cxn ang="0">
                  <a:pos x="41" y="51"/>
                </a:cxn>
                <a:cxn ang="0">
                  <a:pos x="46" y="48"/>
                </a:cxn>
                <a:cxn ang="0">
                  <a:pos x="49" y="44"/>
                </a:cxn>
                <a:cxn ang="0">
                  <a:pos x="52" y="39"/>
                </a:cxn>
                <a:cxn ang="0">
                  <a:pos x="53" y="33"/>
                </a:cxn>
                <a:cxn ang="0">
                  <a:pos x="53" y="27"/>
                </a:cxn>
              </a:cxnLst>
              <a:rect l="0" t="0" r="r" b="b"/>
              <a:pathLst>
                <a:path w="53" h="56">
                  <a:moveTo>
                    <a:pt x="53" y="27"/>
                  </a:moveTo>
                  <a:lnTo>
                    <a:pt x="53" y="23"/>
                  </a:lnTo>
                  <a:lnTo>
                    <a:pt x="52" y="16"/>
                  </a:lnTo>
                  <a:lnTo>
                    <a:pt x="49" y="12"/>
                  </a:lnTo>
                  <a:lnTo>
                    <a:pt x="46" y="7"/>
                  </a:lnTo>
                  <a:lnTo>
                    <a:pt x="41" y="4"/>
                  </a:lnTo>
                  <a:lnTo>
                    <a:pt x="37" y="1"/>
                  </a:lnTo>
                  <a:lnTo>
                    <a:pt x="32" y="0"/>
                  </a:lnTo>
                  <a:lnTo>
                    <a:pt x="26" y="0"/>
                  </a:lnTo>
                  <a:lnTo>
                    <a:pt x="22" y="0"/>
                  </a:lnTo>
                  <a:lnTo>
                    <a:pt x="16" y="1"/>
                  </a:lnTo>
                  <a:lnTo>
                    <a:pt x="11" y="4"/>
                  </a:lnTo>
                  <a:lnTo>
                    <a:pt x="8" y="7"/>
                  </a:lnTo>
                  <a:lnTo>
                    <a:pt x="5" y="12"/>
                  </a:lnTo>
                  <a:lnTo>
                    <a:pt x="2" y="16"/>
                  </a:lnTo>
                  <a:lnTo>
                    <a:pt x="0" y="23"/>
                  </a:lnTo>
                  <a:lnTo>
                    <a:pt x="0" y="27"/>
                  </a:lnTo>
                  <a:lnTo>
                    <a:pt x="0" y="33"/>
                  </a:lnTo>
                  <a:lnTo>
                    <a:pt x="2" y="39"/>
                  </a:lnTo>
                  <a:lnTo>
                    <a:pt x="5" y="44"/>
                  </a:lnTo>
                  <a:lnTo>
                    <a:pt x="8" y="48"/>
                  </a:lnTo>
                  <a:lnTo>
                    <a:pt x="11" y="51"/>
                  </a:lnTo>
                  <a:lnTo>
                    <a:pt x="16" y="54"/>
                  </a:lnTo>
                  <a:lnTo>
                    <a:pt x="22" y="56"/>
                  </a:lnTo>
                  <a:lnTo>
                    <a:pt x="26" y="56"/>
                  </a:lnTo>
                  <a:lnTo>
                    <a:pt x="32" y="56"/>
                  </a:lnTo>
                  <a:lnTo>
                    <a:pt x="37" y="54"/>
                  </a:lnTo>
                  <a:lnTo>
                    <a:pt x="41" y="51"/>
                  </a:lnTo>
                  <a:lnTo>
                    <a:pt x="46" y="48"/>
                  </a:lnTo>
                  <a:lnTo>
                    <a:pt x="49" y="44"/>
                  </a:lnTo>
                  <a:lnTo>
                    <a:pt x="52" y="39"/>
                  </a:lnTo>
                  <a:lnTo>
                    <a:pt x="53" y="33"/>
                  </a:lnTo>
                  <a:lnTo>
                    <a:pt x="53" y="27"/>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38" name="Freeform 42"/>
            <p:cNvSpPr>
              <a:spLocks/>
            </p:cNvSpPr>
            <p:nvPr/>
          </p:nvSpPr>
          <p:spPr bwMode="auto">
            <a:xfrm>
              <a:off x="2120" y="2897"/>
              <a:ext cx="53" cy="56"/>
            </a:xfrm>
            <a:custGeom>
              <a:avLst/>
              <a:gdLst/>
              <a:ahLst/>
              <a:cxnLst>
                <a:cxn ang="0">
                  <a:pos x="53" y="27"/>
                </a:cxn>
                <a:cxn ang="0">
                  <a:pos x="53" y="23"/>
                </a:cxn>
                <a:cxn ang="0">
                  <a:pos x="52" y="16"/>
                </a:cxn>
                <a:cxn ang="0">
                  <a:pos x="49" y="12"/>
                </a:cxn>
                <a:cxn ang="0">
                  <a:pos x="46" y="7"/>
                </a:cxn>
                <a:cxn ang="0">
                  <a:pos x="41" y="4"/>
                </a:cxn>
                <a:cxn ang="0">
                  <a:pos x="37" y="1"/>
                </a:cxn>
                <a:cxn ang="0">
                  <a:pos x="32" y="0"/>
                </a:cxn>
                <a:cxn ang="0">
                  <a:pos x="26" y="0"/>
                </a:cxn>
                <a:cxn ang="0">
                  <a:pos x="22" y="0"/>
                </a:cxn>
                <a:cxn ang="0">
                  <a:pos x="16" y="1"/>
                </a:cxn>
                <a:cxn ang="0">
                  <a:pos x="11" y="4"/>
                </a:cxn>
                <a:cxn ang="0">
                  <a:pos x="8" y="7"/>
                </a:cxn>
                <a:cxn ang="0">
                  <a:pos x="5" y="12"/>
                </a:cxn>
                <a:cxn ang="0">
                  <a:pos x="2" y="16"/>
                </a:cxn>
                <a:cxn ang="0">
                  <a:pos x="0" y="23"/>
                </a:cxn>
                <a:cxn ang="0">
                  <a:pos x="0" y="27"/>
                </a:cxn>
                <a:cxn ang="0">
                  <a:pos x="0" y="33"/>
                </a:cxn>
                <a:cxn ang="0">
                  <a:pos x="2" y="39"/>
                </a:cxn>
                <a:cxn ang="0">
                  <a:pos x="5" y="44"/>
                </a:cxn>
                <a:cxn ang="0">
                  <a:pos x="8" y="48"/>
                </a:cxn>
                <a:cxn ang="0">
                  <a:pos x="11" y="51"/>
                </a:cxn>
                <a:cxn ang="0">
                  <a:pos x="16" y="54"/>
                </a:cxn>
                <a:cxn ang="0">
                  <a:pos x="22" y="56"/>
                </a:cxn>
                <a:cxn ang="0">
                  <a:pos x="26" y="56"/>
                </a:cxn>
                <a:cxn ang="0">
                  <a:pos x="32" y="56"/>
                </a:cxn>
                <a:cxn ang="0">
                  <a:pos x="37" y="54"/>
                </a:cxn>
                <a:cxn ang="0">
                  <a:pos x="41" y="51"/>
                </a:cxn>
                <a:cxn ang="0">
                  <a:pos x="46" y="48"/>
                </a:cxn>
                <a:cxn ang="0">
                  <a:pos x="49" y="44"/>
                </a:cxn>
                <a:cxn ang="0">
                  <a:pos x="52" y="39"/>
                </a:cxn>
                <a:cxn ang="0">
                  <a:pos x="53" y="33"/>
                </a:cxn>
                <a:cxn ang="0">
                  <a:pos x="53" y="27"/>
                </a:cxn>
              </a:cxnLst>
              <a:rect l="0" t="0" r="r" b="b"/>
              <a:pathLst>
                <a:path w="53" h="56">
                  <a:moveTo>
                    <a:pt x="53" y="27"/>
                  </a:moveTo>
                  <a:lnTo>
                    <a:pt x="53" y="23"/>
                  </a:lnTo>
                  <a:lnTo>
                    <a:pt x="52" y="16"/>
                  </a:lnTo>
                  <a:lnTo>
                    <a:pt x="49" y="12"/>
                  </a:lnTo>
                  <a:lnTo>
                    <a:pt x="46" y="7"/>
                  </a:lnTo>
                  <a:lnTo>
                    <a:pt x="41" y="4"/>
                  </a:lnTo>
                  <a:lnTo>
                    <a:pt x="37" y="1"/>
                  </a:lnTo>
                  <a:lnTo>
                    <a:pt x="32" y="0"/>
                  </a:lnTo>
                  <a:lnTo>
                    <a:pt x="26" y="0"/>
                  </a:lnTo>
                  <a:lnTo>
                    <a:pt x="22" y="0"/>
                  </a:lnTo>
                  <a:lnTo>
                    <a:pt x="16" y="1"/>
                  </a:lnTo>
                  <a:lnTo>
                    <a:pt x="11" y="4"/>
                  </a:lnTo>
                  <a:lnTo>
                    <a:pt x="8" y="7"/>
                  </a:lnTo>
                  <a:lnTo>
                    <a:pt x="5" y="12"/>
                  </a:lnTo>
                  <a:lnTo>
                    <a:pt x="2" y="16"/>
                  </a:lnTo>
                  <a:lnTo>
                    <a:pt x="0" y="23"/>
                  </a:lnTo>
                  <a:lnTo>
                    <a:pt x="0" y="27"/>
                  </a:lnTo>
                  <a:lnTo>
                    <a:pt x="0" y="33"/>
                  </a:lnTo>
                  <a:lnTo>
                    <a:pt x="2" y="39"/>
                  </a:lnTo>
                  <a:lnTo>
                    <a:pt x="5" y="44"/>
                  </a:lnTo>
                  <a:lnTo>
                    <a:pt x="8" y="48"/>
                  </a:lnTo>
                  <a:lnTo>
                    <a:pt x="11" y="51"/>
                  </a:lnTo>
                  <a:lnTo>
                    <a:pt x="16" y="54"/>
                  </a:lnTo>
                  <a:lnTo>
                    <a:pt x="22" y="56"/>
                  </a:lnTo>
                  <a:lnTo>
                    <a:pt x="26" y="56"/>
                  </a:lnTo>
                  <a:lnTo>
                    <a:pt x="32" y="56"/>
                  </a:lnTo>
                  <a:lnTo>
                    <a:pt x="37" y="54"/>
                  </a:lnTo>
                  <a:lnTo>
                    <a:pt x="41" y="51"/>
                  </a:lnTo>
                  <a:lnTo>
                    <a:pt x="46" y="48"/>
                  </a:lnTo>
                  <a:lnTo>
                    <a:pt x="49" y="44"/>
                  </a:lnTo>
                  <a:lnTo>
                    <a:pt x="52" y="39"/>
                  </a:lnTo>
                  <a:lnTo>
                    <a:pt x="53" y="33"/>
                  </a:lnTo>
                  <a:lnTo>
                    <a:pt x="53" y="27"/>
                  </a:lnTo>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39" name="Freeform 43"/>
            <p:cNvSpPr>
              <a:spLocks/>
            </p:cNvSpPr>
            <p:nvPr/>
          </p:nvSpPr>
          <p:spPr bwMode="auto">
            <a:xfrm>
              <a:off x="762" y="1674"/>
              <a:ext cx="54" cy="56"/>
            </a:xfrm>
            <a:custGeom>
              <a:avLst/>
              <a:gdLst/>
              <a:ahLst/>
              <a:cxnLst>
                <a:cxn ang="0">
                  <a:pos x="54" y="28"/>
                </a:cxn>
                <a:cxn ang="0">
                  <a:pos x="52" y="22"/>
                </a:cxn>
                <a:cxn ang="0">
                  <a:pos x="51" y="18"/>
                </a:cxn>
                <a:cxn ang="0">
                  <a:pos x="49" y="12"/>
                </a:cxn>
                <a:cxn ang="0">
                  <a:pos x="45" y="9"/>
                </a:cxn>
                <a:cxn ang="0">
                  <a:pos x="42" y="4"/>
                </a:cxn>
                <a:cxn ang="0">
                  <a:pos x="37" y="3"/>
                </a:cxn>
                <a:cxn ang="0">
                  <a:pos x="31" y="1"/>
                </a:cxn>
                <a:cxn ang="0">
                  <a:pos x="27" y="0"/>
                </a:cxn>
                <a:cxn ang="0">
                  <a:pos x="21" y="1"/>
                </a:cxn>
                <a:cxn ang="0">
                  <a:pos x="16" y="3"/>
                </a:cxn>
                <a:cxn ang="0">
                  <a:pos x="12" y="4"/>
                </a:cxn>
                <a:cxn ang="0">
                  <a:pos x="7" y="9"/>
                </a:cxn>
                <a:cxn ang="0">
                  <a:pos x="4" y="12"/>
                </a:cxn>
                <a:cxn ang="0">
                  <a:pos x="1" y="18"/>
                </a:cxn>
                <a:cxn ang="0">
                  <a:pos x="0" y="22"/>
                </a:cxn>
                <a:cxn ang="0">
                  <a:pos x="0" y="28"/>
                </a:cxn>
                <a:cxn ang="0">
                  <a:pos x="0" y="34"/>
                </a:cxn>
                <a:cxn ang="0">
                  <a:pos x="1" y="39"/>
                </a:cxn>
                <a:cxn ang="0">
                  <a:pos x="4" y="43"/>
                </a:cxn>
                <a:cxn ang="0">
                  <a:pos x="7" y="48"/>
                </a:cxn>
                <a:cxn ang="0">
                  <a:pos x="12" y="51"/>
                </a:cxn>
                <a:cxn ang="0">
                  <a:pos x="16" y="54"/>
                </a:cxn>
                <a:cxn ang="0">
                  <a:pos x="21" y="56"/>
                </a:cxn>
                <a:cxn ang="0">
                  <a:pos x="27" y="56"/>
                </a:cxn>
                <a:cxn ang="0">
                  <a:pos x="31" y="56"/>
                </a:cxn>
                <a:cxn ang="0">
                  <a:pos x="37" y="54"/>
                </a:cxn>
                <a:cxn ang="0">
                  <a:pos x="42" y="51"/>
                </a:cxn>
                <a:cxn ang="0">
                  <a:pos x="45" y="48"/>
                </a:cxn>
                <a:cxn ang="0">
                  <a:pos x="49" y="43"/>
                </a:cxn>
                <a:cxn ang="0">
                  <a:pos x="51" y="39"/>
                </a:cxn>
                <a:cxn ang="0">
                  <a:pos x="52" y="34"/>
                </a:cxn>
                <a:cxn ang="0">
                  <a:pos x="54" y="28"/>
                </a:cxn>
              </a:cxnLst>
              <a:rect l="0" t="0" r="r" b="b"/>
              <a:pathLst>
                <a:path w="54" h="56">
                  <a:moveTo>
                    <a:pt x="54" y="28"/>
                  </a:moveTo>
                  <a:lnTo>
                    <a:pt x="52" y="22"/>
                  </a:lnTo>
                  <a:lnTo>
                    <a:pt x="51" y="18"/>
                  </a:lnTo>
                  <a:lnTo>
                    <a:pt x="49" y="12"/>
                  </a:lnTo>
                  <a:lnTo>
                    <a:pt x="45" y="9"/>
                  </a:lnTo>
                  <a:lnTo>
                    <a:pt x="42" y="4"/>
                  </a:lnTo>
                  <a:lnTo>
                    <a:pt x="37" y="3"/>
                  </a:lnTo>
                  <a:lnTo>
                    <a:pt x="31" y="1"/>
                  </a:lnTo>
                  <a:lnTo>
                    <a:pt x="27" y="0"/>
                  </a:lnTo>
                  <a:lnTo>
                    <a:pt x="21" y="1"/>
                  </a:lnTo>
                  <a:lnTo>
                    <a:pt x="16" y="3"/>
                  </a:lnTo>
                  <a:lnTo>
                    <a:pt x="12" y="4"/>
                  </a:lnTo>
                  <a:lnTo>
                    <a:pt x="7" y="9"/>
                  </a:lnTo>
                  <a:lnTo>
                    <a:pt x="4" y="12"/>
                  </a:lnTo>
                  <a:lnTo>
                    <a:pt x="1" y="18"/>
                  </a:lnTo>
                  <a:lnTo>
                    <a:pt x="0" y="22"/>
                  </a:lnTo>
                  <a:lnTo>
                    <a:pt x="0" y="28"/>
                  </a:lnTo>
                  <a:lnTo>
                    <a:pt x="0" y="34"/>
                  </a:lnTo>
                  <a:lnTo>
                    <a:pt x="1" y="39"/>
                  </a:lnTo>
                  <a:lnTo>
                    <a:pt x="4" y="43"/>
                  </a:lnTo>
                  <a:lnTo>
                    <a:pt x="7" y="48"/>
                  </a:lnTo>
                  <a:lnTo>
                    <a:pt x="12" y="51"/>
                  </a:lnTo>
                  <a:lnTo>
                    <a:pt x="16" y="54"/>
                  </a:lnTo>
                  <a:lnTo>
                    <a:pt x="21" y="56"/>
                  </a:lnTo>
                  <a:lnTo>
                    <a:pt x="27" y="56"/>
                  </a:lnTo>
                  <a:lnTo>
                    <a:pt x="31" y="56"/>
                  </a:lnTo>
                  <a:lnTo>
                    <a:pt x="37" y="54"/>
                  </a:lnTo>
                  <a:lnTo>
                    <a:pt x="42" y="51"/>
                  </a:lnTo>
                  <a:lnTo>
                    <a:pt x="45" y="48"/>
                  </a:lnTo>
                  <a:lnTo>
                    <a:pt x="49" y="43"/>
                  </a:lnTo>
                  <a:lnTo>
                    <a:pt x="51" y="39"/>
                  </a:lnTo>
                  <a:lnTo>
                    <a:pt x="52" y="34"/>
                  </a:lnTo>
                  <a:lnTo>
                    <a:pt x="54" y="28"/>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0" name="Freeform 44"/>
            <p:cNvSpPr>
              <a:spLocks/>
            </p:cNvSpPr>
            <p:nvPr/>
          </p:nvSpPr>
          <p:spPr bwMode="auto">
            <a:xfrm>
              <a:off x="762" y="1674"/>
              <a:ext cx="54" cy="56"/>
            </a:xfrm>
            <a:custGeom>
              <a:avLst/>
              <a:gdLst/>
              <a:ahLst/>
              <a:cxnLst>
                <a:cxn ang="0">
                  <a:pos x="54" y="28"/>
                </a:cxn>
                <a:cxn ang="0">
                  <a:pos x="52" y="22"/>
                </a:cxn>
                <a:cxn ang="0">
                  <a:pos x="51" y="18"/>
                </a:cxn>
                <a:cxn ang="0">
                  <a:pos x="49" y="12"/>
                </a:cxn>
                <a:cxn ang="0">
                  <a:pos x="45" y="9"/>
                </a:cxn>
                <a:cxn ang="0">
                  <a:pos x="42" y="4"/>
                </a:cxn>
                <a:cxn ang="0">
                  <a:pos x="37" y="3"/>
                </a:cxn>
                <a:cxn ang="0">
                  <a:pos x="31" y="1"/>
                </a:cxn>
                <a:cxn ang="0">
                  <a:pos x="27" y="0"/>
                </a:cxn>
                <a:cxn ang="0">
                  <a:pos x="21" y="1"/>
                </a:cxn>
                <a:cxn ang="0">
                  <a:pos x="16" y="3"/>
                </a:cxn>
                <a:cxn ang="0">
                  <a:pos x="12" y="4"/>
                </a:cxn>
                <a:cxn ang="0">
                  <a:pos x="7" y="9"/>
                </a:cxn>
                <a:cxn ang="0">
                  <a:pos x="4" y="12"/>
                </a:cxn>
                <a:cxn ang="0">
                  <a:pos x="1" y="18"/>
                </a:cxn>
                <a:cxn ang="0">
                  <a:pos x="0" y="22"/>
                </a:cxn>
                <a:cxn ang="0">
                  <a:pos x="0" y="28"/>
                </a:cxn>
                <a:cxn ang="0">
                  <a:pos x="0" y="34"/>
                </a:cxn>
                <a:cxn ang="0">
                  <a:pos x="1" y="39"/>
                </a:cxn>
                <a:cxn ang="0">
                  <a:pos x="4" y="43"/>
                </a:cxn>
                <a:cxn ang="0">
                  <a:pos x="7" y="48"/>
                </a:cxn>
                <a:cxn ang="0">
                  <a:pos x="12" y="51"/>
                </a:cxn>
                <a:cxn ang="0">
                  <a:pos x="16" y="54"/>
                </a:cxn>
                <a:cxn ang="0">
                  <a:pos x="21" y="56"/>
                </a:cxn>
                <a:cxn ang="0">
                  <a:pos x="27" y="56"/>
                </a:cxn>
                <a:cxn ang="0">
                  <a:pos x="31" y="56"/>
                </a:cxn>
                <a:cxn ang="0">
                  <a:pos x="37" y="54"/>
                </a:cxn>
                <a:cxn ang="0">
                  <a:pos x="42" y="51"/>
                </a:cxn>
                <a:cxn ang="0">
                  <a:pos x="45" y="48"/>
                </a:cxn>
                <a:cxn ang="0">
                  <a:pos x="49" y="43"/>
                </a:cxn>
                <a:cxn ang="0">
                  <a:pos x="51" y="39"/>
                </a:cxn>
                <a:cxn ang="0">
                  <a:pos x="52" y="34"/>
                </a:cxn>
                <a:cxn ang="0">
                  <a:pos x="54" y="28"/>
                </a:cxn>
              </a:cxnLst>
              <a:rect l="0" t="0" r="r" b="b"/>
              <a:pathLst>
                <a:path w="54" h="56">
                  <a:moveTo>
                    <a:pt x="54" y="28"/>
                  </a:moveTo>
                  <a:lnTo>
                    <a:pt x="52" y="22"/>
                  </a:lnTo>
                  <a:lnTo>
                    <a:pt x="51" y="18"/>
                  </a:lnTo>
                  <a:lnTo>
                    <a:pt x="49" y="12"/>
                  </a:lnTo>
                  <a:lnTo>
                    <a:pt x="45" y="9"/>
                  </a:lnTo>
                  <a:lnTo>
                    <a:pt x="42" y="4"/>
                  </a:lnTo>
                  <a:lnTo>
                    <a:pt x="37" y="3"/>
                  </a:lnTo>
                  <a:lnTo>
                    <a:pt x="31" y="1"/>
                  </a:lnTo>
                  <a:lnTo>
                    <a:pt x="27" y="0"/>
                  </a:lnTo>
                  <a:lnTo>
                    <a:pt x="21" y="1"/>
                  </a:lnTo>
                  <a:lnTo>
                    <a:pt x="16" y="3"/>
                  </a:lnTo>
                  <a:lnTo>
                    <a:pt x="12" y="4"/>
                  </a:lnTo>
                  <a:lnTo>
                    <a:pt x="7" y="9"/>
                  </a:lnTo>
                  <a:lnTo>
                    <a:pt x="4" y="12"/>
                  </a:lnTo>
                  <a:lnTo>
                    <a:pt x="1" y="18"/>
                  </a:lnTo>
                  <a:lnTo>
                    <a:pt x="0" y="22"/>
                  </a:lnTo>
                  <a:lnTo>
                    <a:pt x="0" y="28"/>
                  </a:lnTo>
                  <a:lnTo>
                    <a:pt x="0" y="34"/>
                  </a:lnTo>
                  <a:lnTo>
                    <a:pt x="1" y="39"/>
                  </a:lnTo>
                  <a:lnTo>
                    <a:pt x="4" y="43"/>
                  </a:lnTo>
                  <a:lnTo>
                    <a:pt x="7" y="48"/>
                  </a:lnTo>
                  <a:lnTo>
                    <a:pt x="12" y="51"/>
                  </a:lnTo>
                  <a:lnTo>
                    <a:pt x="16" y="54"/>
                  </a:lnTo>
                  <a:lnTo>
                    <a:pt x="21" y="56"/>
                  </a:lnTo>
                  <a:lnTo>
                    <a:pt x="27" y="56"/>
                  </a:lnTo>
                  <a:lnTo>
                    <a:pt x="31" y="56"/>
                  </a:lnTo>
                  <a:lnTo>
                    <a:pt x="37" y="54"/>
                  </a:lnTo>
                  <a:lnTo>
                    <a:pt x="42" y="51"/>
                  </a:lnTo>
                  <a:lnTo>
                    <a:pt x="45" y="48"/>
                  </a:lnTo>
                  <a:lnTo>
                    <a:pt x="49" y="43"/>
                  </a:lnTo>
                  <a:lnTo>
                    <a:pt x="51" y="39"/>
                  </a:lnTo>
                  <a:lnTo>
                    <a:pt x="52" y="34"/>
                  </a:lnTo>
                  <a:lnTo>
                    <a:pt x="54" y="28"/>
                  </a:lnTo>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1" name="Freeform 45"/>
            <p:cNvSpPr>
              <a:spLocks/>
            </p:cNvSpPr>
            <p:nvPr/>
          </p:nvSpPr>
          <p:spPr bwMode="auto">
            <a:xfrm>
              <a:off x="762" y="3349"/>
              <a:ext cx="54" cy="56"/>
            </a:xfrm>
            <a:custGeom>
              <a:avLst/>
              <a:gdLst/>
              <a:ahLst/>
              <a:cxnLst>
                <a:cxn ang="0">
                  <a:pos x="54" y="29"/>
                </a:cxn>
                <a:cxn ang="0">
                  <a:pos x="52" y="23"/>
                </a:cxn>
                <a:cxn ang="0">
                  <a:pos x="51" y="17"/>
                </a:cxn>
                <a:cxn ang="0">
                  <a:pos x="49" y="12"/>
                </a:cxn>
                <a:cxn ang="0">
                  <a:pos x="45" y="8"/>
                </a:cxn>
                <a:cxn ang="0">
                  <a:pos x="42" y="5"/>
                </a:cxn>
                <a:cxn ang="0">
                  <a:pos x="37" y="2"/>
                </a:cxn>
                <a:cxn ang="0">
                  <a:pos x="31" y="0"/>
                </a:cxn>
                <a:cxn ang="0">
                  <a:pos x="27" y="0"/>
                </a:cxn>
                <a:cxn ang="0">
                  <a:pos x="21" y="0"/>
                </a:cxn>
                <a:cxn ang="0">
                  <a:pos x="16" y="2"/>
                </a:cxn>
                <a:cxn ang="0">
                  <a:pos x="12" y="5"/>
                </a:cxn>
                <a:cxn ang="0">
                  <a:pos x="7" y="8"/>
                </a:cxn>
                <a:cxn ang="0">
                  <a:pos x="4" y="12"/>
                </a:cxn>
                <a:cxn ang="0">
                  <a:pos x="1" y="17"/>
                </a:cxn>
                <a:cxn ang="0">
                  <a:pos x="0" y="23"/>
                </a:cxn>
                <a:cxn ang="0">
                  <a:pos x="0" y="29"/>
                </a:cxn>
                <a:cxn ang="0">
                  <a:pos x="0" y="34"/>
                </a:cxn>
                <a:cxn ang="0">
                  <a:pos x="1" y="40"/>
                </a:cxn>
                <a:cxn ang="0">
                  <a:pos x="4" y="44"/>
                </a:cxn>
                <a:cxn ang="0">
                  <a:pos x="7" y="49"/>
                </a:cxn>
                <a:cxn ang="0">
                  <a:pos x="12" y="52"/>
                </a:cxn>
                <a:cxn ang="0">
                  <a:pos x="16" y="55"/>
                </a:cxn>
                <a:cxn ang="0">
                  <a:pos x="21" y="56"/>
                </a:cxn>
                <a:cxn ang="0">
                  <a:pos x="27" y="56"/>
                </a:cxn>
                <a:cxn ang="0">
                  <a:pos x="31" y="56"/>
                </a:cxn>
                <a:cxn ang="0">
                  <a:pos x="37" y="55"/>
                </a:cxn>
                <a:cxn ang="0">
                  <a:pos x="42" y="52"/>
                </a:cxn>
                <a:cxn ang="0">
                  <a:pos x="45" y="49"/>
                </a:cxn>
                <a:cxn ang="0">
                  <a:pos x="49" y="44"/>
                </a:cxn>
                <a:cxn ang="0">
                  <a:pos x="51" y="40"/>
                </a:cxn>
                <a:cxn ang="0">
                  <a:pos x="52" y="34"/>
                </a:cxn>
                <a:cxn ang="0">
                  <a:pos x="54" y="29"/>
                </a:cxn>
              </a:cxnLst>
              <a:rect l="0" t="0" r="r" b="b"/>
              <a:pathLst>
                <a:path w="54" h="56">
                  <a:moveTo>
                    <a:pt x="54" y="29"/>
                  </a:moveTo>
                  <a:lnTo>
                    <a:pt x="52" y="23"/>
                  </a:lnTo>
                  <a:lnTo>
                    <a:pt x="51" y="17"/>
                  </a:lnTo>
                  <a:lnTo>
                    <a:pt x="49" y="12"/>
                  </a:lnTo>
                  <a:lnTo>
                    <a:pt x="45" y="8"/>
                  </a:lnTo>
                  <a:lnTo>
                    <a:pt x="42" y="5"/>
                  </a:lnTo>
                  <a:lnTo>
                    <a:pt x="37" y="2"/>
                  </a:lnTo>
                  <a:lnTo>
                    <a:pt x="31" y="0"/>
                  </a:lnTo>
                  <a:lnTo>
                    <a:pt x="27" y="0"/>
                  </a:lnTo>
                  <a:lnTo>
                    <a:pt x="21" y="0"/>
                  </a:lnTo>
                  <a:lnTo>
                    <a:pt x="16" y="2"/>
                  </a:lnTo>
                  <a:lnTo>
                    <a:pt x="12" y="5"/>
                  </a:lnTo>
                  <a:lnTo>
                    <a:pt x="7" y="8"/>
                  </a:lnTo>
                  <a:lnTo>
                    <a:pt x="4" y="12"/>
                  </a:lnTo>
                  <a:lnTo>
                    <a:pt x="1" y="17"/>
                  </a:lnTo>
                  <a:lnTo>
                    <a:pt x="0" y="23"/>
                  </a:lnTo>
                  <a:lnTo>
                    <a:pt x="0" y="29"/>
                  </a:lnTo>
                  <a:lnTo>
                    <a:pt x="0" y="34"/>
                  </a:lnTo>
                  <a:lnTo>
                    <a:pt x="1" y="40"/>
                  </a:lnTo>
                  <a:lnTo>
                    <a:pt x="4" y="44"/>
                  </a:lnTo>
                  <a:lnTo>
                    <a:pt x="7" y="49"/>
                  </a:lnTo>
                  <a:lnTo>
                    <a:pt x="12" y="52"/>
                  </a:lnTo>
                  <a:lnTo>
                    <a:pt x="16" y="55"/>
                  </a:lnTo>
                  <a:lnTo>
                    <a:pt x="21" y="56"/>
                  </a:lnTo>
                  <a:lnTo>
                    <a:pt x="27" y="56"/>
                  </a:lnTo>
                  <a:lnTo>
                    <a:pt x="31" y="56"/>
                  </a:lnTo>
                  <a:lnTo>
                    <a:pt x="37" y="55"/>
                  </a:lnTo>
                  <a:lnTo>
                    <a:pt x="42" y="52"/>
                  </a:lnTo>
                  <a:lnTo>
                    <a:pt x="45" y="49"/>
                  </a:lnTo>
                  <a:lnTo>
                    <a:pt x="49" y="44"/>
                  </a:lnTo>
                  <a:lnTo>
                    <a:pt x="51" y="40"/>
                  </a:lnTo>
                  <a:lnTo>
                    <a:pt x="52" y="34"/>
                  </a:lnTo>
                  <a:lnTo>
                    <a:pt x="54" y="29"/>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2" name="Freeform 46"/>
            <p:cNvSpPr>
              <a:spLocks/>
            </p:cNvSpPr>
            <p:nvPr/>
          </p:nvSpPr>
          <p:spPr bwMode="auto">
            <a:xfrm>
              <a:off x="762" y="3349"/>
              <a:ext cx="54" cy="56"/>
            </a:xfrm>
            <a:custGeom>
              <a:avLst/>
              <a:gdLst/>
              <a:ahLst/>
              <a:cxnLst>
                <a:cxn ang="0">
                  <a:pos x="54" y="29"/>
                </a:cxn>
                <a:cxn ang="0">
                  <a:pos x="52" y="23"/>
                </a:cxn>
                <a:cxn ang="0">
                  <a:pos x="51" y="17"/>
                </a:cxn>
                <a:cxn ang="0">
                  <a:pos x="49" y="12"/>
                </a:cxn>
                <a:cxn ang="0">
                  <a:pos x="45" y="8"/>
                </a:cxn>
                <a:cxn ang="0">
                  <a:pos x="42" y="5"/>
                </a:cxn>
                <a:cxn ang="0">
                  <a:pos x="37" y="2"/>
                </a:cxn>
                <a:cxn ang="0">
                  <a:pos x="31" y="0"/>
                </a:cxn>
                <a:cxn ang="0">
                  <a:pos x="27" y="0"/>
                </a:cxn>
                <a:cxn ang="0">
                  <a:pos x="21" y="0"/>
                </a:cxn>
                <a:cxn ang="0">
                  <a:pos x="16" y="2"/>
                </a:cxn>
                <a:cxn ang="0">
                  <a:pos x="12" y="5"/>
                </a:cxn>
                <a:cxn ang="0">
                  <a:pos x="7" y="8"/>
                </a:cxn>
                <a:cxn ang="0">
                  <a:pos x="4" y="12"/>
                </a:cxn>
                <a:cxn ang="0">
                  <a:pos x="1" y="17"/>
                </a:cxn>
                <a:cxn ang="0">
                  <a:pos x="0" y="23"/>
                </a:cxn>
                <a:cxn ang="0">
                  <a:pos x="0" y="29"/>
                </a:cxn>
                <a:cxn ang="0">
                  <a:pos x="0" y="34"/>
                </a:cxn>
                <a:cxn ang="0">
                  <a:pos x="1" y="40"/>
                </a:cxn>
                <a:cxn ang="0">
                  <a:pos x="4" y="44"/>
                </a:cxn>
                <a:cxn ang="0">
                  <a:pos x="7" y="49"/>
                </a:cxn>
                <a:cxn ang="0">
                  <a:pos x="12" y="52"/>
                </a:cxn>
                <a:cxn ang="0">
                  <a:pos x="16" y="55"/>
                </a:cxn>
                <a:cxn ang="0">
                  <a:pos x="21" y="56"/>
                </a:cxn>
                <a:cxn ang="0">
                  <a:pos x="27" y="56"/>
                </a:cxn>
                <a:cxn ang="0">
                  <a:pos x="31" y="56"/>
                </a:cxn>
                <a:cxn ang="0">
                  <a:pos x="37" y="55"/>
                </a:cxn>
                <a:cxn ang="0">
                  <a:pos x="42" y="52"/>
                </a:cxn>
                <a:cxn ang="0">
                  <a:pos x="45" y="49"/>
                </a:cxn>
                <a:cxn ang="0">
                  <a:pos x="49" y="44"/>
                </a:cxn>
                <a:cxn ang="0">
                  <a:pos x="51" y="40"/>
                </a:cxn>
                <a:cxn ang="0">
                  <a:pos x="52" y="34"/>
                </a:cxn>
                <a:cxn ang="0">
                  <a:pos x="54" y="29"/>
                </a:cxn>
              </a:cxnLst>
              <a:rect l="0" t="0" r="r" b="b"/>
              <a:pathLst>
                <a:path w="54" h="56">
                  <a:moveTo>
                    <a:pt x="54" y="29"/>
                  </a:moveTo>
                  <a:lnTo>
                    <a:pt x="52" y="23"/>
                  </a:lnTo>
                  <a:lnTo>
                    <a:pt x="51" y="17"/>
                  </a:lnTo>
                  <a:lnTo>
                    <a:pt x="49" y="12"/>
                  </a:lnTo>
                  <a:lnTo>
                    <a:pt x="45" y="8"/>
                  </a:lnTo>
                  <a:lnTo>
                    <a:pt x="42" y="5"/>
                  </a:lnTo>
                  <a:lnTo>
                    <a:pt x="37" y="2"/>
                  </a:lnTo>
                  <a:lnTo>
                    <a:pt x="31" y="0"/>
                  </a:lnTo>
                  <a:lnTo>
                    <a:pt x="27" y="0"/>
                  </a:lnTo>
                  <a:lnTo>
                    <a:pt x="21" y="0"/>
                  </a:lnTo>
                  <a:lnTo>
                    <a:pt x="16" y="2"/>
                  </a:lnTo>
                  <a:lnTo>
                    <a:pt x="12" y="5"/>
                  </a:lnTo>
                  <a:lnTo>
                    <a:pt x="7" y="8"/>
                  </a:lnTo>
                  <a:lnTo>
                    <a:pt x="4" y="12"/>
                  </a:lnTo>
                  <a:lnTo>
                    <a:pt x="1" y="17"/>
                  </a:lnTo>
                  <a:lnTo>
                    <a:pt x="0" y="23"/>
                  </a:lnTo>
                  <a:lnTo>
                    <a:pt x="0" y="29"/>
                  </a:lnTo>
                  <a:lnTo>
                    <a:pt x="0" y="34"/>
                  </a:lnTo>
                  <a:lnTo>
                    <a:pt x="1" y="40"/>
                  </a:lnTo>
                  <a:lnTo>
                    <a:pt x="4" y="44"/>
                  </a:lnTo>
                  <a:lnTo>
                    <a:pt x="7" y="49"/>
                  </a:lnTo>
                  <a:lnTo>
                    <a:pt x="12" y="52"/>
                  </a:lnTo>
                  <a:lnTo>
                    <a:pt x="16" y="55"/>
                  </a:lnTo>
                  <a:lnTo>
                    <a:pt x="21" y="56"/>
                  </a:lnTo>
                  <a:lnTo>
                    <a:pt x="27" y="56"/>
                  </a:lnTo>
                  <a:lnTo>
                    <a:pt x="31" y="56"/>
                  </a:lnTo>
                  <a:lnTo>
                    <a:pt x="37" y="55"/>
                  </a:lnTo>
                  <a:lnTo>
                    <a:pt x="42" y="52"/>
                  </a:lnTo>
                  <a:lnTo>
                    <a:pt x="45" y="49"/>
                  </a:lnTo>
                  <a:lnTo>
                    <a:pt x="49" y="44"/>
                  </a:lnTo>
                  <a:lnTo>
                    <a:pt x="51" y="40"/>
                  </a:lnTo>
                  <a:lnTo>
                    <a:pt x="52" y="34"/>
                  </a:lnTo>
                  <a:lnTo>
                    <a:pt x="54" y="29"/>
                  </a:lnTo>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3" name="Freeform 47"/>
            <p:cNvSpPr>
              <a:spLocks/>
            </p:cNvSpPr>
            <p:nvPr/>
          </p:nvSpPr>
          <p:spPr bwMode="auto">
            <a:xfrm>
              <a:off x="2323" y="1202"/>
              <a:ext cx="9" cy="1984"/>
            </a:xfrm>
            <a:custGeom>
              <a:avLst/>
              <a:gdLst/>
              <a:ahLst/>
              <a:cxnLst>
                <a:cxn ang="0">
                  <a:pos x="4" y="1984"/>
                </a:cxn>
                <a:cxn ang="0">
                  <a:pos x="9" y="1984"/>
                </a:cxn>
                <a:cxn ang="0">
                  <a:pos x="9" y="0"/>
                </a:cxn>
                <a:cxn ang="0">
                  <a:pos x="0" y="0"/>
                </a:cxn>
                <a:cxn ang="0">
                  <a:pos x="0" y="1984"/>
                </a:cxn>
                <a:cxn ang="0">
                  <a:pos x="4" y="1984"/>
                </a:cxn>
              </a:cxnLst>
              <a:rect l="0" t="0" r="r" b="b"/>
              <a:pathLst>
                <a:path w="9" h="1984">
                  <a:moveTo>
                    <a:pt x="4" y="1984"/>
                  </a:moveTo>
                  <a:lnTo>
                    <a:pt x="9" y="1984"/>
                  </a:lnTo>
                  <a:lnTo>
                    <a:pt x="9" y="0"/>
                  </a:lnTo>
                  <a:lnTo>
                    <a:pt x="0" y="0"/>
                  </a:lnTo>
                  <a:lnTo>
                    <a:pt x="0" y="1984"/>
                  </a:lnTo>
                  <a:lnTo>
                    <a:pt x="4" y="198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4" name="Freeform 48"/>
            <p:cNvSpPr>
              <a:spLocks/>
            </p:cNvSpPr>
            <p:nvPr/>
          </p:nvSpPr>
          <p:spPr bwMode="auto">
            <a:xfrm>
              <a:off x="2114" y="1051"/>
              <a:ext cx="218" cy="164"/>
            </a:xfrm>
            <a:custGeom>
              <a:avLst/>
              <a:gdLst/>
              <a:ahLst/>
              <a:cxnLst>
                <a:cxn ang="0">
                  <a:pos x="0" y="9"/>
                </a:cxn>
                <a:cxn ang="0">
                  <a:pos x="22" y="10"/>
                </a:cxn>
                <a:cxn ang="0">
                  <a:pos x="43" y="12"/>
                </a:cxn>
                <a:cxn ang="0">
                  <a:pos x="62" y="16"/>
                </a:cxn>
                <a:cxn ang="0">
                  <a:pos x="82" y="21"/>
                </a:cxn>
                <a:cxn ang="0">
                  <a:pos x="100" y="29"/>
                </a:cxn>
                <a:cxn ang="0">
                  <a:pos x="117" y="36"/>
                </a:cxn>
                <a:cxn ang="0">
                  <a:pos x="133" y="45"/>
                </a:cxn>
                <a:cxn ang="0">
                  <a:pos x="148" y="56"/>
                </a:cxn>
                <a:cxn ang="0">
                  <a:pos x="162" y="66"/>
                </a:cxn>
                <a:cxn ang="0">
                  <a:pos x="174" y="78"/>
                </a:cxn>
                <a:cxn ang="0">
                  <a:pos x="183" y="90"/>
                </a:cxn>
                <a:cxn ang="0">
                  <a:pos x="192" y="104"/>
                </a:cxn>
                <a:cxn ang="0">
                  <a:pos x="200" y="119"/>
                </a:cxn>
                <a:cxn ang="0">
                  <a:pos x="204" y="134"/>
                </a:cxn>
                <a:cxn ang="0">
                  <a:pos x="207" y="149"/>
                </a:cxn>
                <a:cxn ang="0">
                  <a:pos x="209" y="164"/>
                </a:cxn>
                <a:cxn ang="0">
                  <a:pos x="218" y="164"/>
                </a:cxn>
                <a:cxn ang="0">
                  <a:pos x="216" y="148"/>
                </a:cxn>
                <a:cxn ang="0">
                  <a:pos x="213" y="131"/>
                </a:cxn>
                <a:cxn ang="0">
                  <a:pos x="207" y="116"/>
                </a:cxn>
                <a:cxn ang="0">
                  <a:pos x="200" y="99"/>
                </a:cxn>
                <a:cxn ang="0">
                  <a:pos x="190" y="86"/>
                </a:cxn>
                <a:cxn ang="0">
                  <a:pos x="180" y="72"/>
                </a:cxn>
                <a:cxn ang="0">
                  <a:pos x="168" y="60"/>
                </a:cxn>
                <a:cxn ang="0">
                  <a:pos x="153" y="48"/>
                </a:cxn>
                <a:cxn ang="0">
                  <a:pos x="138" y="38"/>
                </a:cxn>
                <a:cxn ang="0">
                  <a:pos x="121" y="29"/>
                </a:cxn>
                <a:cxn ang="0">
                  <a:pos x="103" y="19"/>
                </a:cxn>
                <a:cxn ang="0">
                  <a:pos x="83" y="13"/>
                </a:cxn>
                <a:cxn ang="0">
                  <a:pos x="64" y="7"/>
                </a:cxn>
                <a:cxn ang="0">
                  <a:pos x="44" y="3"/>
                </a:cxn>
                <a:cxn ang="0">
                  <a:pos x="22" y="1"/>
                </a:cxn>
                <a:cxn ang="0">
                  <a:pos x="0" y="0"/>
                </a:cxn>
                <a:cxn ang="0">
                  <a:pos x="0" y="9"/>
                </a:cxn>
              </a:cxnLst>
              <a:rect l="0" t="0" r="r" b="b"/>
              <a:pathLst>
                <a:path w="218" h="164">
                  <a:moveTo>
                    <a:pt x="0" y="9"/>
                  </a:moveTo>
                  <a:lnTo>
                    <a:pt x="22" y="10"/>
                  </a:lnTo>
                  <a:lnTo>
                    <a:pt x="43" y="12"/>
                  </a:lnTo>
                  <a:lnTo>
                    <a:pt x="62" y="16"/>
                  </a:lnTo>
                  <a:lnTo>
                    <a:pt x="82" y="21"/>
                  </a:lnTo>
                  <a:lnTo>
                    <a:pt x="100" y="29"/>
                  </a:lnTo>
                  <a:lnTo>
                    <a:pt x="117" y="36"/>
                  </a:lnTo>
                  <a:lnTo>
                    <a:pt x="133" y="45"/>
                  </a:lnTo>
                  <a:lnTo>
                    <a:pt x="148" y="56"/>
                  </a:lnTo>
                  <a:lnTo>
                    <a:pt x="162" y="66"/>
                  </a:lnTo>
                  <a:lnTo>
                    <a:pt x="174" y="78"/>
                  </a:lnTo>
                  <a:lnTo>
                    <a:pt x="183" y="90"/>
                  </a:lnTo>
                  <a:lnTo>
                    <a:pt x="192" y="104"/>
                  </a:lnTo>
                  <a:lnTo>
                    <a:pt x="200" y="119"/>
                  </a:lnTo>
                  <a:lnTo>
                    <a:pt x="204" y="134"/>
                  </a:lnTo>
                  <a:lnTo>
                    <a:pt x="207" y="149"/>
                  </a:lnTo>
                  <a:lnTo>
                    <a:pt x="209" y="164"/>
                  </a:lnTo>
                  <a:lnTo>
                    <a:pt x="218" y="164"/>
                  </a:lnTo>
                  <a:lnTo>
                    <a:pt x="216" y="148"/>
                  </a:lnTo>
                  <a:lnTo>
                    <a:pt x="213" y="131"/>
                  </a:lnTo>
                  <a:lnTo>
                    <a:pt x="207" y="116"/>
                  </a:lnTo>
                  <a:lnTo>
                    <a:pt x="200" y="99"/>
                  </a:lnTo>
                  <a:lnTo>
                    <a:pt x="190" y="86"/>
                  </a:lnTo>
                  <a:lnTo>
                    <a:pt x="180" y="72"/>
                  </a:lnTo>
                  <a:lnTo>
                    <a:pt x="168" y="60"/>
                  </a:lnTo>
                  <a:lnTo>
                    <a:pt x="153" y="48"/>
                  </a:lnTo>
                  <a:lnTo>
                    <a:pt x="138" y="38"/>
                  </a:lnTo>
                  <a:lnTo>
                    <a:pt x="121" y="29"/>
                  </a:lnTo>
                  <a:lnTo>
                    <a:pt x="103" y="19"/>
                  </a:lnTo>
                  <a:lnTo>
                    <a:pt x="83" y="13"/>
                  </a:lnTo>
                  <a:lnTo>
                    <a:pt x="64" y="7"/>
                  </a:lnTo>
                  <a:lnTo>
                    <a:pt x="44" y="3"/>
                  </a:lnTo>
                  <a:lnTo>
                    <a:pt x="22" y="1"/>
                  </a:lnTo>
                  <a:lnTo>
                    <a:pt x="0" y="0"/>
                  </a:lnTo>
                  <a:lnTo>
                    <a:pt x="0" y="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5" name="Freeform 49"/>
            <p:cNvSpPr>
              <a:spLocks/>
            </p:cNvSpPr>
            <p:nvPr/>
          </p:nvSpPr>
          <p:spPr bwMode="auto">
            <a:xfrm>
              <a:off x="2006" y="1051"/>
              <a:ext cx="108" cy="30"/>
            </a:xfrm>
            <a:custGeom>
              <a:avLst/>
              <a:gdLst/>
              <a:ahLst/>
              <a:cxnLst>
                <a:cxn ang="0">
                  <a:pos x="3" y="30"/>
                </a:cxn>
                <a:cxn ang="0">
                  <a:pos x="15" y="25"/>
                </a:cxn>
                <a:cxn ang="0">
                  <a:pos x="27" y="21"/>
                </a:cxn>
                <a:cxn ang="0">
                  <a:pos x="41" y="18"/>
                </a:cxn>
                <a:cxn ang="0">
                  <a:pos x="54" y="15"/>
                </a:cxn>
                <a:cxn ang="0">
                  <a:pos x="68" y="12"/>
                </a:cxn>
                <a:cxn ang="0">
                  <a:pos x="81" y="10"/>
                </a:cxn>
                <a:cxn ang="0">
                  <a:pos x="95" y="9"/>
                </a:cxn>
                <a:cxn ang="0">
                  <a:pos x="108" y="9"/>
                </a:cxn>
                <a:cxn ang="0">
                  <a:pos x="108" y="0"/>
                </a:cxn>
                <a:cxn ang="0">
                  <a:pos x="93" y="1"/>
                </a:cxn>
                <a:cxn ang="0">
                  <a:pos x="80" y="1"/>
                </a:cxn>
                <a:cxn ang="0">
                  <a:pos x="66" y="3"/>
                </a:cxn>
                <a:cxn ang="0">
                  <a:pos x="53" y="6"/>
                </a:cxn>
                <a:cxn ang="0">
                  <a:pos x="38" y="9"/>
                </a:cxn>
                <a:cxn ang="0">
                  <a:pos x="25" y="12"/>
                </a:cxn>
                <a:cxn ang="0">
                  <a:pos x="12" y="16"/>
                </a:cxn>
                <a:cxn ang="0">
                  <a:pos x="0" y="22"/>
                </a:cxn>
                <a:cxn ang="0">
                  <a:pos x="3" y="30"/>
                </a:cxn>
              </a:cxnLst>
              <a:rect l="0" t="0" r="r" b="b"/>
              <a:pathLst>
                <a:path w="108" h="30">
                  <a:moveTo>
                    <a:pt x="3" y="30"/>
                  </a:moveTo>
                  <a:lnTo>
                    <a:pt x="15" y="25"/>
                  </a:lnTo>
                  <a:lnTo>
                    <a:pt x="27" y="21"/>
                  </a:lnTo>
                  <a:lnTo>
                    <a:pt x="41" y="18"/>
                  </a:lnTo>
                  <a:lnTo>
                    <a:pt x="54" y="15"/>
                  </a:lnTo>
                  <a:lnTo>
                    <a:pt x="68" y="12"/>
                  </a:lnTo>
                  <a:lnTo>
                    <a:pt x="81" y="10"/>
                  </a:lnTo>
                  <a:lnTo>
                    <a:pt x="95" y="9"/>
                  </a:lnTo>
                  <a:lnTo>
                    <a:pt x="108" y="9"/>
                  </a:lnTo>
                  <a:lnTo>
                    <a:pt x="108" y="0"/>
                  </a:lnTo>
                  <a:lnTo>
                    <a:pt x="93" y="1"/>
                  </a:lnTo>
                  <a:lnTo>
                    <a:pt x="80" y="1"/>
                  </a:lnTo>
                  <a:lnTo>
                    <a:pt x="66" y="3"/>
                  </a:lnTo>
                  <a:lnTo>
                    <a:pt x="53" y="6"/>
                  </a:lnTo>
                  <a:lnTo>
                    <a:pt x="38" y="9"/>
                  </a:lnTo>
                  <a:lnTo>
                    <a:pt x="25" y="12"/>
                  </a:lnTo>
                  <a:lnTo>
                    <a:pt x="12" y="16"/>
                  </a:lnTo>
                  <a:lnTo>
                    <a:pt x="0" y="22"/>
                  </a:lnTo>
                  <a:lnTo>
                    <a:pt x="3" y="3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6" name="Freeform 50"/>
            <p:cNvSpPr>
              <a:spLocks/>
            </p:cNvSpPr>
            <p:nvPr/>
          </p:nvSpPr>
          <p:spPr bwMode="auto">
            <a:xfrm>
              <a:off x="1979" y="1040"/>
              <a:ext cx="68" cy="50"/>
            </a:xfrm>
            <a:custGeom>
              <a:avLst/>
              <a:gdLst/>
              <a:ahLst/>
              <a:cxnLst>
                <a:cxn ang="0">
                  <a:pos x="0" y="50"/>
                </a:cxn>
                <a:cxn ang="0">
                  <a:pos x="68" y="49"/>
                </a:cxn>
                <a:cxn ang="0">
                  <a:pos x="66" y="49"/>
                </a:cxn>
                <a:cxn ang="0">
                  <a:pos x="65" y="47"/>
                </a:cxn>
                <a:cxn ang="0">
                  <a:pos x="63" y="46"/>
                </a:cxn>
                <a:cxn ang="0">
                  <a:pos x="63" y="44"/>
                </a:cxn>
                <a:cxn ang="0">
                  <a:pos x="62" y="43"/>
                </a:cxn>
                <a:cxn ang="0">
                  <a:pos x="60" y="41"/>
                </a:cxn>
                <a:cxn ang="0">
                  <a:pos x="59" y="40"/>
                </a:cxn>
                <a:cxn ang="0">
                  <a:pos x="59" y="38"/>
                </a:cxn>
                <a:cxn ang="0">
                  <a:pos x="57" y="38"/>
                </a:cxn>
                <a:cxn ang="0">
                  <a:pos x="55" y="36"/>
                </a:cxn>
                <a:cxn ang="0">
                  <a:pos x="55" y="35"/>
                </a:cxn>
                <a:cxn ang="0">
                  <a:pos x="54" y="33"/>
                </a:cxn>
                <a:cxn ang="0">
                  <a:pos x="52" y="32"/>
                </a:cxn>
                <a:cxn ang="0">
                  <a:pos x="52" y="30"/>
                </a:cxn>
                <a:cxn ang="0">
                  <a:pos x="51" y="29"/>
                </a:cxn>
                <a:cxn ang="0">
                  <a:pos x="51" y="27"/>
                </a:cxn>
                <a:cxn ang="0">
                  <a:pos x="49" y="26"/>
                </a:cxn>
                <a:cxn ang="0">
                  <a:pos x="49" y="24"/>
                </a:cxn>
                <a:cxn ang="0">
                  <a:pos x="49" y="23"/>
                </a:cxn>
                <a:cxn ang="0">
                  <a:pos x="48" y="21"/>
                </a:cxn>
                <a:cxn ang="0">
                  <a:pos x="48" y="18"/>
                </a:cxn>
                <a:cxn ang="0">
                  <a:pos x="48" y="17"/>
                </a:cxn>
                <a:cxn ang="0">
                  <a:pos x="48" y="15"/>
                </a:cxn>
                <a:cxn ang="0">
                  <a:pos x="46" y="14"/>
                </a:cxn>
                <a:cxn ang="0">
                  <a:pos x="46" y="12"/>
                </a:cxn>
                <a:cxn ang="0">
                  <a:pos x="46" y="11"/>
                </a:cxn>
                <a:cxn ang="0">
                  <a:pos x="46" y="9"/>
                </a:cxn>
                <a:cxn ang="0">
                  <a:pos x="46" y="8"/>
                </a:cxn>
                <a:cxn ang="0">
                  <a:pos x="46" y="5"/>
                </a:cxn>
                <a:cxn ang="0">
                  <a:pos x="46" y="3"/>
                </a:cxn>
                <a:cxn ang="0">
                  <a:pos x="46" y="2"/>
                </a:cxn>
                <a:cxn ang="0">
                  <a:pos x="46" y="0"/>
                </a:cxn>
                <a:cxn ang="0">
                  <a:pos x="0" y="50"/>
                </a:cxn>
              </a:cxnLst>
              <a:rect l="0" t="0" r="r" b="b"/>
              <a:pathLst>
                <a:path w="68" h="50">
                  <a:moveTo>
                    <a:pt x="0" y="50"/>
                  </a:moveTo>
                  <a:lnTo>
                    <a:pt x="68" y="49"/>
                  </a:lnTo>
                  <a:lnTo>
                    <a:pt x="66" y="49"/>
                  </a:lnTo>
                  <a:lnTo>
                    <a:pt x="65" y="47"/>
                  </a:lnTo>
                  <a:lnTo>
                    <a:pt x="63" y="46"/>
                  </a:lnTo>
                  <a:lnTo>
                    <a:pt x="63" y="44"/>
                  </a:lnTo>
                  <a:lnTo>
                    <a:pt x="62" y="43"/>
                  </a:lnTo>
                  <a:lnTo>
                    <a:pt x="60" y="41"/>
                  </a:lnTo>
                  <a:lnTo>
                    <a:pt x="59" y="40"/>
                  </a:lnTo>
                  <a:lnTo>
                    <a:pt x="59" y="38"/>
                  </a:lnTo>
                  <a:lnTo>
                    <a:pt x="57" y="38"/>
                  </a:lnTo>
                  <a:lnTo>
                    <a:pt x="55" y="36"/>
                  </a:lnTo>
                  <a:lnTo>
                    <a:pt x="55" y="35"/>
                  </a:lnTo>
                  <a:lnTo>
                    <a:pt x="54" y="33"/>
                  </a:lnTo>
                  <a:lnTo>
                    <a:pt x="52" y="32"/>
                  </a:lnTo>
                  <a:lnTo>
                    <a:pt x="52" y="30"/>
                  </a:lnTo>
                  <a:lnTo>
                    <a:pt x="51" y="29"/>
                  </a:lnTo>
                  <a:lnTo>
                    <a:pt x="51" y="27"/>
                  </a:lnTo>
                  <a:lnTo>
                    <a:pt x="49" y="26"/>
                  </a:lnTo>
                  <a:lnTo>
                    <a:pt x="49" y="24"/>
                  </a:lnTo>
                  <a:lnTo>
                    <a:pt x="49" y="23"/>
                  </a:lnTo>
                  <a:lnTo>
                    <a:pt x="48" y="21"/>
                  </a:lnTo>
                  <a:lnTo>
                    <a:pt x="48" y="18"/>
                  </a:lnTo>
                  <a:lnTo>
                    <a:pt x="48" y="17"/>
                  </a:lnTo>
                  <a:lnTo>
                    <a:pt x="48" y="15"/>
                  </a:lnTo>
                  <a:lnTo>
                    <a:pt x="46" y="14"/>
                  </a:lnTo>
                  <a:lnTo>
                    <a:pt x="46" y="12"/>
                  </a:lnTo>
                  <a:lnTo>
                    <a:pt x="46" y="11"/>
                  </a:lnTo>
                  <a:lnTo>
                    <a:pt x="46" y="9"/>
                  </a:lnTo>
                  <a:lnTo>
                    <a:pt x="46" y="8"/>
                  </a:lnTo>
                  <a:lnTo>
                    <a:pt x="46" y="5"/>
                  </a:lnTo>
                  <a:lnTo>
                    <a:pt x="46" y="3"/>
                  </a:lnTo>
                  <a:lnTo>
                    <a:pt x="46" y="2"/>
                  </a:lnTo>
                  <a:lnTo>
                    <a:pt x="46" y="0"/>
                  </a:lnTo>
                  <a:lnTo>
                    <a:pt x="0" y="5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7" name="Freeform 51"/>
            <p:cNvSpPr>
              <a:spLocks/>
            </p:cNvSpPr>
            <p:nvPr/>
          </p:nvSpPr>
          <p:spPr bwMode="auto">
            <a:xfrm>
              <a:off x="736" y="1078"/>
              <a:ext cx="1262" cy="504"/>
            </a:xfrm>
            <a:custGeom>
              <a:avLst/>
              <a:gdLst/>
              <a:ahLst/>
              <a:cxnLst>
                <a:cxn ang="0">
                  <a:pos x="1261" y="3"/>
                </a:cxn>
                <a:cxn ang="0">
                  <a:pos x="1259" y="0"/>
                </a:cxn>
                <a:cxn ang="0">
                  <a:pos x="0" y="496"/>
                </a:cxn>
                <a:cxn ang="0">
                  <a:pos x="4" y="504"/>
                </a:cxn>
                <a:cxn ang="0">
                  <a:pos x="1262" y="8"/>
                </a:cxn>
                <a:cxn ang="0">
                  <a:pos x="1261" y="3"/>
                </a:cxn>
              </a:cxnLst>
              <a:rect l="0" t="0" r="r" b="b"/>
              <a:pathLst>
                <a:path w="1262" h="504">
                  <a:moveTo>
                    <a:pt x="1261" y="3"/>
                  </a:moveTo>
                  <a:lnTo>
                    <a:pt x="1259" y="0"/>
                  </a:lnTo>
                  <a:lnTo>
                    <a:pt x="0" y="496"/>
                  </a:lnTo>
                  <a:lnTo>
                    <a:pt x="4" y="504"/>
                  </a:lnTo>
                  <a:lnTo>
                    <a:pt x="1262" y="8"/>
                  </a:lnTo>
                  <a:lnTo>
                    <a:pt x="1261" y="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8" name="Freeform 52"/>
            <p:cNvSpPr>
              <a:spLocks/>
            </p:cNvSpPr>
            <p:nvPr/>
          </p:nvSpPr>
          <p:spPr bwMode="auto">
            <a:xfrm>
              <a:off x="614" y="1576"/>
              <a:ext cx="126" cy="205"/>
            </a:xfrm>
            <a:custGeom>
              <a:avLst/>
              <a:gdLst/>
              <a:ahLst/>
              <a:cxnLst>
                <a:cxn ang="0">
                  <a:pos x="9" y="205"/>
                </a:cxn>
                <a:cxn ang="0">
                  <a:pos x="9" y="187"/>
                </a:cxn>
                <a:cxn ang="0">
                  <a:pos x="12" y="170"/>
                </a:cxn>
                <a:cxn ang="0">
                  <a:pos x="13" y="152"/>
                </a:cxn>
                <a:cxn ang="0">
                  <a:pos x="18" y="135"/>
                </a:cxn>
                <a:cxn ang="0">
                  <a:pos x="22" y="120"/>
                </a:cxn>
                <a:cxn ang="0">
                  <a:pos x="28" y="105"/>
                </a:cxn>
                <a:cxn ang="0">
                  <a:pos x="36" y="90"/>
                </a:cxn>
                <a:cxn ang="0">
                  <a:pos x="43" y="77"/>
                </a:cxn>
                <a:cxn ang="0">
                  <a:pos x="51" y="65"/>
                </a:cxn>
                <a:cxn ang="0">
                  <a:pos x="60" y="52"/>
                </a:cxn>
                <a:cxn ang="0">
                  <a:pos x="69" y="42"/>
                </a:cxn>
                <a:cxn ang="0">
                  <a:pos x="80" y="33"/>
                </a:cxn>
                <a:cxn ang="0">
                  <a:pos x="92" y="24"/>
                </a:cxn>
                <a:cxn ang="0">
                  <a:pos x="102" y="18"/>
                </a:cxn>
                <a:cxn ang="0">
                  <a:pos x="114" y="12"/>
                </a:cxn>
                <a:cxn ang="0">
                  <a:pos x="126" y="7"/>
                </a:cxn>
                <a:cxn ang="0">
                  <a:pos x="125" y="0"/>
                </a:cxn>
                <a:cxn ang="0">
                  <a:pos x="111" y="4"/>
                </a:cxn>
                <a:cxn ang="0">
                  <a:pos x="98" y="9"/>
                </a:cxn>
                <a:cxn ang="0">
                  <a:pos x="86" y="16"/>
                </a:cxn>
                <a:cxn ang="0">
                  <a:pos x="75" y="25"/>
                </a:cxn>
                <a:cxn ang="0">
                  <a:pos x="63" y="36"/>
                </a:cxn>
                <a:cxn ang="0">
                  <a:pos x="54" y="46"/>
                </a:cxn>
                <a:cxn ang="0">
                  <a:pos x="43" y="59"/>
                </a:cxn>
                <a:cxn ang="0">
                  <a:pos x="34" y="72"/>
                </a:cxn>
                <a:cxn ang="0">
                  <a:pos x="27" y="87"/>
                </a:cxn>
                <a:cxn ang="0">
                  <a:pos x="21" y="101"/>
                </a:cxn>
                <a:cxn ang="0">
                  <a:pos x="15" y="117"/>
                </a:cxn>
                <a:cxn ang="0">
                  <a:pos x="9" y="134"/>
                </a:cxn>
                <a:cxn ang="0">
                  <a:pos x="6" y="151"/>
                </a:cxn>
                <a:cxn ang="0">
                  <a:pos x="3" y="169"/>
                </a:cxn>
                <a:cxn ang="0">
                  <a:pos x="1" y="187"/>
                </a:cxn>
                <a:cxn ang="0">
                  <a:pos x="0" y="205"/>
                </a:cxn>
                <a:cxn ang="0">
                  <a:pos x="9" y="205"/>
                </a:cxn>
              </a:cxnLst>
              <a:rect l="0" t="0" r="r" b="b"/>
              <a:pathLst>
                <a:path w="126" h="205">
                  <a:moveTo>
                    <a:pt x="9" y="205"/>
                  </a:moveTo>
                  <a:lnTo>
                    <a:pt x="9" y="187"/>
                  </a:lnTo>
                  <a:lnTo>
                    <a:pt x="12" y="170"/>
                  </a:lnTo>
                  <a:lnTo>
                    <a:pt x="13" y="152"/>
                  </a:lnTo>
                  <a:lnTo>
                    <a:pt x="18" y="135"/>
                  </a:lnTo>
                  <a:lnTo>
                    <a:pt x="22" y="120"/>
                  </a:lnTo>
                  <a:lnTo>
                    <a:pt x="28" y="105"/>
                  </a:lnTo>
                  <a:lnTo>
                    <a:pt x="36" y="90"/>
                  </a:lnTo>
                  <a:lnTo>
                    <a:pt x="43" y="77"/>
                  </a:lnTo>
                  <a:lnTo>
                    <a:pt x="51" y="65"/>
                  </a:lnTo>
                  <a:lnTo>
                    <a:pt x="60" y="52"/>
                  </a:lnTo>
                  <a:lnTo>
                    <a:pt x="69" y="42"/>
                  </a:lnTo>
                  <a:lnTo>
                    <a:pt x="80" y="33"/>
                  </a:lnTo>
                  <a:lnTo>
                    <a:pt x="92" y="24"/>
                  </a:lnTo>
                  <a:lnTo>
                    <a:pt x="102" y="18"/>
                  </a:lnTo>
                  <a:lnTo>
                    <a:pt x="114" y="12"/>
                  </a:lnTo>
                  <a:lnTo>
                    <a:pt x="126" y="7"/>
                  </a:lnTo>
                  <a:lnTo>
                    <a:pt x="125" y="0"/>
                  </a:lnTo>
                  <a:lnTo>
                    <a:pt x="111" y="4"/>
                  </a:lnTo>
                  <a:lnTo>
                    <a:pt x="98" y="9"/>
                  </a:lnTo>
                  <a:lnTo>
                    <a:pt x="86" y="16"/>
                  </a:lnTo>
                  <a:lnTo>
                    <a:pt x="75" y="25"/>
                  </a:lnTo>
                  <a:lnTo>
                    <a:pt x="63" y="36"/>
                  </a:lnTo>
                  <a:lnTo>
                    <a:pt x="54" y="46"/>
                  </a:lnTo>
                  <a:lnTo>
                    <a:pt x="43" y="59"/>
                  </a:lnTo>
                  <a:lnTo>
                    <a:pt x="34" y="72"/>
                  </a:lnTo>
                  <a:lnTo>
                    <a:pt x="27" y="87"/>
                  </a:lnTo>
                  <a:lnTo>
                    <a:pt x="21" y="101"/>
                  </a:lnTo>
                  <a:lnTo>
                    <a:pt x="15" y="117"/>
                  </a:lnTo>
                  <a:lnTo>
                    <a:pt x="9" y="134"/>
                  </a:lnTo>
                  <a:lnTo>
                    <a:pt x="6" y="151"/>
                  </a:lnTo>
                  <a:lnTo>
                    <a:pt x="3" y="169"/>
                  </a:lnTo>
                  <a:lnTo>
                    <a:pt x="1" y="187"/>
                  </a:lnTo>
                  <a:lnTo>
                    <a:pt x="0" y="205"/>
                  </a:lnTo>
                  <a:lnTo>
                    <a:pt x="9" y="20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49" name="Freeform 53"/>
            <p:cNvSpPr>
              <a:spLocks/>
            </p:cNvSpPr>
            <p:nvPr/>
          </p:nvSpPr>
          <p:spPr bwMode="auto">
            <a:xfrm>
              <a:off x="591" y="1749"/>
              <a:ext cx="54" cy="63"/>
            </a:xfrm>
            <a:custGeom>
              <a:avLst/>
              <a:gdLst/>
              <a:ahLst/>
              <a:cxnLst>
                <a:cxn ang="0">
                  <a:pos x="27" y="63"/>
                </a:cxn>
                <a:cxn ang="0">
                  <a:pos x="54" y="0"/>
                </a:cxn>
                <a:cxn ang="0">
                  <a:pos x="53" y="2"/>
                </a:cxn>
                <a:cxn ang="0">
                  <a:pos x="51" y="3"/>
                </a:cxn>
                <a:cxn ang="0">
                  <a:pos x="50" y="3"/>
                </a:cxn>
                <a:cxn ang="0">
                  <a:pos x="48" y="3"/>
                </a:cxn>
                <a:cxn ang="0">
                  <a:pos x="45" y="5"/>
                </a:cxn>
                <a:cxn ang="0">
                  <a:pos x="44" y="5"/>
                </a:cxn>
                <a:cxn ang="0">
                  <a:pos x="42" y="6"/>
                </a:cxn>
                <a:cxn ang="0">
                  <a:pos x="41" y="6"/>
                </a:cxn>
                <a:cxn ang="0">
                  <a:pos x="39" y="6"/>
                </a:cxn>
                <a:cxn ang="0">
                  <a:pos x="38" y="6"/>
                </a:cxn>
                <a:cxn ang="0">
                  <a:pos x="36" y="8"/>
                </a:cxn>
                <a:cxn ang="0">
                  <a:pos x="35" y="8"/>
                </a:cxn>
                <a:cxn ang="0">
                  <a:pos x="32" y="8"/>
                </a:cxn>
                <a:cxn ang="0">
                  <a:pos x="30" y="8"/>
                </a:cxn>
                <a:cxn ang="0">
                  <a:pos x="29" y="8"/>
                </a:cxn>
                <a:cxn ang="0">
                  <a:pos x="27" y="8"/>
                </a:cxn>
                <a:cxn ang="0">
                  <a:pos x="26" y="8"/>
                </a:cxn>
                <a:cxn ang="0">
                  <a:pos x="24" y="8"/>
                </a:cxn>
                <a:cxn ang="0">
                  <a:pos x="23" y="8"/>
                </a:cxn>
                <a:cxn ang="0">
                  <a:pos x="21" y="8"/>
                </a:cxn>
                <a:cxn ang="0">
                  <a:pos x="20" y="8"/>
                </a:cxn>
                <a:cxn ang="0">
                  <a:pos x="17" y="6"/>
                </a:cxn>
                <a:cxn ang="0">
                  <a:pos x="15" y="6"/>
                </a:cxn>
                <a:cxn ang="0">
                  <a:pos x="14" y="6"/>
                </a:cxn>
                <a:cxn ang="0">
                  <a:pos x="12" y="6"/>
                </a:cxn>
                <a:cxn ang="0">
                  <a:pos x="11" y="5"/>
                </a:cxn>
                <a:cxn ang="0">
                  <a:pos x="9" y="5"/>
                </a:cxn>
                <a:cxn ang="0">
                  <a:pos x="8" y="3"/>
                </a:cxn>
                <a:cxn ang="0">
                  <a:pos x="6" y="3"/>
                </a:cxn>
                <a:cxn ang="0">
                  <a:pos x="3" y="3"/>
                </a:cxn>
                <a:cxn ang="0">
                  <a:pos x="2" y="2"/>
                </a:cxn>
                <a:cxn ang="0">
                  <a:pos x="0" y="0"/>
                </a:cxn>
                <a:cxn ang="0">
                  <a:pos x="27" y="63"/>
                </a:cxn>
              </a:cxnLst>
              <a:rect l="0" t="0" r="r" b="b"/>
              <a:pathLst>
                <a:path w="54" h="63">
                  <a:moveTo>
                    <a:pt x="27" y="63"/>
                  </a:moveTo>
                  <a:lnTo>
                    <a:pt x="54" y="0"/>
                  </a:lnTo>
                  <a:lnTo>
                    <a:pt x="53" y="2"/>
                  </a:lnTo>
                  <a:lnTo>
                    <a:pt x="51" y="3"/>
                  </a:lnTo>
                  <a:lnTo>
                    <a:pt x="50" y="3"/>
                  </a:lnTo>
                  <a:lnTo>
                    <a:pt x="48" y="3"/>
                  </a:lnTo>
                  <a:lnTo>
                    <a:pt x="45" y="5"/>
                  </a:lnTo>
                  <a:lnTo>
                    <a:pt x="44" y="5"/>
                  </a:lnTo>
                  <a:lnTo>
                    <a:pt x="42" y="6"/>
                  </a:lnTo>
                  <a:lnTo>
                    <a:pt x="41" y="6"/>
                  </a:lnTo>
                  <a:lnTo>
                    <a:pt x="39" y="6"/>
                  </a:lnTo>
                  <a:lnTo>
                    <a:pt x="38" y="6"/>
                  </a:lnTo>
                  <a:lnTo>
                    <a:pt x="36" y="8"/>
                  </a:lnTo>
                  <a:lnTo>
                    <a:pt x="35" y="8"/>
                  </a:lnTo>
                  <a:lnTo>
                    <a:pt x="32" y="8"/>
                  </a:lnTo>
                  <a:lnTo>
                    <a:pt x="30" y="8"/>
                  </a:lnTo>
                  <a:lnTo>
                    <a:pt x="29" y="8"/>
                  </a:lnTo>
                  <a:lnTo>
                    <a:pt x="27" y="8"/>
                  </a:lnTo>
                  <a:lnTo>
                    <a:pt x="26" y="8"/>
                  </a:lnTo>
                  <a:lnTo>
                    <a:pt x="24" y="8"/>
                  </a:lnTo>
                  <a:lnTo>
                    <a:pt x="23" y="8"/>
                  </a:lnTo>
                  <a:lnTo>
                    <a:pt x="21" y="8"/>
                  </a:lnTo>
                  <a:lnTo>
                    <a:pt x="20" y="8"/>
                  </a:lnTo>
                  <a:lnTo>
                    <a:pt x="17" y="6"/>
                  </a:lnTo>
                  <a:lnTo>
                    <a:pt x="15" y="6"/>
                  </a:lnTo>
                  <a:lnTo>
                    <a:pt x="14" y="6"/>
                  </a:lnTo>
                  <a:lnTo>
                    <a:pt x="12" y="6"/>
                  </a:lnTo>
                  <a:lnTo>
                    <a:pt x="11" y="5"/>
                  </a:lnTo>
                  <a:lnTo>
                    <a:pt x="9" y="5"/>
                  </a:lnTo>
                  <a:lnTo>
                    <a:pt x="8" y="3"/>
                  </a:lnTo>
                  <a:lnTo>
                    <a:pt x="6" y="3"/>
                  </a:lnTo>
                  <a:lnTo>
                    <a:pt x="3" y="3"/>
                  </a:lnTo>
                  <a:lnTo>
                    <a:pt x="2" y="2"/>
                  </a:lnTo>
                  <a:lnTo>
                    <a:pt x="0" y="0"/>
                  </a:lnTo>
                  <a:lnTo>
                    <a:pt x="27" y="6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0" name="Freeform 54"/>
            <p:cNvSpPr>
              <a:spLocks/>
            </p:cNvSpPr>
            <p:nvPr/>
          </p:nvSpPr>
          <p:spPr bwMode="auto">
            <a:xfrm>
              <a:off x="612" y="1805"/>
              <a:ext cx="9" cy="1579"/>
            </a:xfrm>
            <a:custGeom>
              <a:avLst/>
              <a:gdLst/>
              <a:ahLst/>
              <a:cxnLst>
                <a:cxn ang="0">
                  <a:pos x="5" y="1579"/>
                </a:cxn>
                <a:cxn ang="0">
                  <a:pos x="9" y="1579"/>
                </a:cxn>
                <a:cxn ang="0">
                  <a:pos x="9" y="0"/>
                </a:cxn>
                <a:cxn ang="0">
                  <a:pos x="0" y="0"/>
                </a:cxn>
                <a:cxn ang="0">
                  <a:pos x="0" y="1579"/>
                </a:cxn>
                <a:cxn ang="0">
                  <a:pos x="5" y="1579"/>
                </a:cxn>
              </a:cxnLst>
              <a:rect l="0" t="0" r="r" b="b"/>
              <a:pathLst>
                <a:path w="9" h="1579">
                  <a:moveTo>
                    <a:pt x="5" y="1579"/>
                  </a:moveTo>
                  <a:lnTo>
                    <a:pt x="9" y="1579"/>
                  </a:lnTo>
                  <a:lnTo>
                    <a:pt x="9" y="0"/>
                  </a:lnTo>
                  <a:lnTo>
                    <a:pt x="0" y="0"/>
                  </a:lnTo>
                  <a:lnTo>
                    <a:pt x="0" y="1579"/>
                  </a:lnTo>
                  <a:lnTo>
                    <a:pt x="5" y="157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1" name="Freeform 55"/>
            <p:cNvSpPr>
              <a:spLocks/>
            </p:cNvSpPr>
            <p:nvPr/>
          </p:nvSpPr>
          <p:spPr bwMode="auto">
            <a:xfrm>
              <a:off x="822" y="3354"/>
              <a:ext cx="53" cy="62"/>
            </a:xfrm>
            <a:custGeom>
              <a:avLst/>
              <a:gdLst/>
              <a:ahLst/>
              <a:cxnLst>
                <a:cxn ang="0">
                  <a:pos x="26" y="0"/>
                </a:cxn>
                <a:cxn ang="0">
                  <a:pos x="53" y="62"/>
                </a:cxn>
                <a:cxn ang="0">
                  <a:pos x="51" y="62"/>
                </a:cxn>
                <a:cxn ang="0">
                  <a:pos x="50" y="60"/>
                </a:cxn>
                <a:cxn ang="0">
                  <a:pos x="48" y="60"/>
                </a:cxn>
                <a:cxn ang="0">
                  <a:pos x="47" y="60"/>
                </a:cxn>
                <a:cxn ang="0">
                  <a:pos x="45" y="59"/>
                </a:cxn>
                <a:cxn ang="0">
                  <a:pos x="44" y="59"/>
                </a:cxn>
                <a:cxn ang="0">
                  <a:pos x="41" y="57"/>
                </a:cxn>
                <a:cxn ang="0">
                  <a:pos x="39" y="57"/>
                </a:cxn>
                <a:cxn ang="0">
                  <a:pos x="38" y="57"/>
                </a:cxn>
                <a:cxn ang="0">
                  <a:pos x="36" y="57"/>
                </a:cxn>
                <a:cxn ang="0">
                  <a:pos x="35" y="56"/>
                </a:cxn>
                <a:cxn ang="0">
                  <a:pos x="33" y="56"/>
                </a:cxn>
                <a:cxn ang="0">
                  <a:pos x="32" y="56"/>
                </a:cxn>
                <a:cxn ang="0">
                  <a:pos x="30" y="56"/>
                </a:cxn>
                <a:cxn ang="0">
                  <a:pos x="27" y="56"/>
                </a:cxn>
                <a:cxn ang="0">
                  <a:pos x="26" y="56"/>
                </a:cxn>
                <a:cxn ang="0">
                  <a:pos x="24" y="56"/>
                </a:cxn>
                <a:cxn ang="0">
                  <a:pos x="23" y="56"/>
                </a:cxn>
                <a:cxn ang="0">
                  <a:pos x="21" y="56"/>
                </a:cxn>
                <a:cxn ang="0">
                  <a:pos x="19" y="56"/>
                </a:cxn>
                <a:cxn ang="0">
                  <a:pos x="18" y="56"/>
                </a:cxn>
                <a:cxn ang="0">
                  <a:pos x="16" y="57"/>
                </a:cxn>
                <a:cxn ang="0">
                  <a:pos x="15" y="57"/>
                </a:cxn>
                <a:cxn ang="0">
                  <a:pos x="12" y="57"/>
                </a:cxn>
                <a:cxn ang="0">
                  <a:pos x="10" y="57"/>
                </a:cxn>
                <a:cxn ang="0">
                  <a:pos x="9" y="59"/>
                </a:cxn>
                <a:cxn ang="0">
                  <a:pos x="7" y="59"/>
                </a:cxn>
                <a:cxn ang="0">
                  <a:pos x="6" y="60"/>
                </a:cxn>
                <a:cxn ang="0">
                  <a:pos x="4" y="60"/>
                </a:cxn>
                <a:cxn ang="0">
                  <a:pos x="3" y="60"/>
                </a:cxn>
                <a:cxn ang="0">
                  <a:pos x="1" y="62"/>
                </a:cxn>
                <a:cxn ang="0">
                  <a:pos x="0" y="62"/>
                </a:cxn>
                <a:cxn ang="0">
                  <a:pos x="26" y="0"/>
                </a:cxn>
              </a:cxnLst>
              <a:rect l="0" t="0" r="r" b="b"/>
              <a:pathLst>
                <a:path w="53" h="62">
                  <a:moveTo>
                    <a:pt x="26" y="0"/>
                  </a:moveTo>
                  <a:lnTo>
                    <a:pt x="53" y="62"/>
                  </a:lnTo>
                  <a:lnTo>
                    <a:pt x="51" y="62"/>
                  </a:lnTo>
                  <a:lnTo>
                    <a:pt x="50" y="60"/>
                  </a:lnTo>
                  <a:lnTo>
                    <a:pt x="48" y="60"/>
                  </a:lnTo>
                  <a:lnTo>
                    <a:pt x="47" y="60"/>
                  </a:lnTo>
                  <a:lnTo>
                    <a:pt x="45" y="59"/>
                  </a:lnTo>
                  <a:lnTo>
                    <a:pt x="44" y="59"/>
                  </a:lnTo>
                  <a:lnTo>
                    <a:pt x="41" y="57"/>
                  </a:lnTo>
                  <a:lnTo>
                    <a:pt x="39" y="57"/>
                  </a:lnTo>
                  <a:lnTo>
                    <a:pt x="38" y="57"/>
                  </a:lnTo>
                  <a:lnTo>
                    <a:pt x="36" y="57"/>
                  </a:lnTo>
                  <a:lnTo>
                    <a:pt x="35" y="56"/>
                  </a:lnTo>
                  <a:lnTo>
                    <a:pt x="33" y="56"/>
                  </a:lnTo>
                  <a:lnTo>
                    <a:pt x="32" y="56"/>
                  </a:lnTo>
                  <a:lnTo>
                    <a:pt x="30" y="56"/>
                  </a:lnTo>
                  <a:lnTo>
                    <a:pt x="27" y="56"/>
                  </a:lnTo>
                  <a:lnTo>
                    <a:pt x="26" y="56"/>
                  </a:lnTo>
                  <a:lnTo>
                    <a:pt x="24" y="56"/>
                  </a:lnTo>
                  <a:lnTo>
                    <a:pt x="23" y="56"/>
                  </a:lnTo>
                  <a:lnTo>
                    <a:pt x="21" y="56"/>
                  </a:lnTo>
                  <a:lnTo>
                    <a:pt x="19" y="56"/>
                  </a:lnTo>
                  <a:lnTo>
                    <a:pt x="18" y="56"/>
                  </a:lnTo>
                  <a:lnTo>
                    <a:pt x="16" y="57"/>
                  </a:lnTo>
                  <a:lnTo>
                    <a:pt x="15" y="57"/>
                  </a:lnTo>
                  <a:lnTo>
                    <a:pt x="12" y="57"/>
                  </a:lnTo>
                  <a:lnTo>
                    <a:pt x="10" y="57"/>
                  </a:lnTo>
                  <a:lnTo>
                    <a:pt x="9" y="59"/>
                  </a:lnTo>
                  <a:lnTo>
                    <a:pt x="7" y="59"/>
                  </a:lnTo>
                  <a:lnTo>
                    <a:pt x="6" y="60"/>
                  </a:lnTo>
                  <a:lnTo>
                    <a:pt x="4" y="60"/>
                  </a:lnTo>
                  <a:lnTo>
                    <a:pt x="3" y="60"/>
                  </a:lnTo>
                  <a:lnTo>
                    <a:pt x="1" y="62"/>
                  </a:lnTo>
                  <a:lnTo>
                    <a:pt x="0" y="62"/>
                  </a:lnTo>
                  <a:lnTo>
                    <a:pt x="26"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2" name="Freeform 56"/>
            <p:cNvSpPr>
              <a:spLocks/>
            </p:cNvSpPr>
            <p:nvPr/>
          </p:nvSpPr>
          <p:spPr bwMode="auto">
            <a:xfrm>
              <a:off x="731" y="3386"/>
              <a:ext cx="121" cy="119"/>
            </a:xfrm>
            <a:custGeom>
              <a:avLst/>
              <a:gdLst/>
              <a:ahLst/>
              <a:cxnLst>
                <a:cxn ang="0">
                  <a:pos x="0" y="119"/>
                </a:cxn>
                <a:cxn ang="0">
                  <a:pos x="12" y="119"/>
                </a:cxn>
                <a:cxn ang="0">
                  <a:pos x="25" y="116"/>
                </a:cxn>
                <a:cxn ang="0">
                  <a:pos x="37" y="113"/>
                </a:cxn>
                <a:cxn ang="0">
                  <a:pos x="47" y="110"/>
                </a:cxn>
                <a:cxn ang="0">
                  <a:pos x="58" y="104"/>
                </a:cxn>
                <a:cxn ang="0">
                  <a:pos x="68" y="98"/>
                </a:cxn>
                <a:cxn ang="0">
                  <a:pos x="77" y="92"/>
                </a:cxn>
                <a:cxn ang="0">
                  <a:pos x="86" y="84"/>
                </a:cxn>
                <a:cxn ang="0">
                  <a:pos x="94" y="75"/>
                </a:cxn>
                <a:cxn ang="0">
                  <a:pos x="101" y="66"/>
                </a:cxn>
                <a:cxn ang="0">
                  <a:pos x="107" y="55"/>
                </a:cxn>
                <a:cxn ang="0">
                  <a:pos x="112" y="46"/>
                </a:cxn>
                <a:cxn ang="0">
                  <a:pos x="117" y="34"/>
                </a:cxn>
                <a:cxn ang="0">
                  <a:pos x="120" y="24"/>
                </a:cxn>
                <a:cxn ang="0">
                  <a:pos x="121" y="12"/>
                </a:cxn>
                <a:cxn ang="0">
                  <a:pos x="121" y="0"/>
                </a:cxn>
                <a:cxn ang="0">
                  <a:pos x="112" y="0"/>
                </a:cxn>
                <a:cxn ang="0">
                  <a:pos x="112" y="10"/>
                </a:cxn>
                <a:cxn ang="0">
                  <a:pos x="110" y="21"/>
                </a:cxn>
                <a:cxn ang="0">
                  <a:pos x="107" y="31"/>
                </a:cxn>
                <a:cxn ang="0">
                  <a:pos x="104" y="42"/>
                </a:cxn>
                <a:cxn ang="0">
                  <a:pos x="98" y="52"/>
                </a:cxn>
                <a:cxn ang="0">
                  <a:pos x="94" y="61"/>
                </a:cxn>
                <a:cxn ang="0">
                  <a:pos x="86" y="69"/>
                </a:cxn>
                <a:cxn ang="0">
                  <a:pos x="80" y="76"/>
                </a:cxn>
                <a:cxn ang="0">
                  <a:pos x="71" y="84"/>
                </a:cxn>
                <a:cxn ang="0">
                  <a:pos x="64" y="90"/>
                </a:cxn>
                <a:cxn ang="0">
                  <a:pos x="53" y="96"/>
                </a:cxn>
                <a:cxn ang="0">
                  <a:pos x="44" y="101"/>
                </a:cxn>
                <a:cxn ang="0">
                  <a:pos x="34" y="105"/>
                </a:cxn>
                <a:cxn ang="0">
                  <a:pos x="23" y="108"/>
                </a:cxn>
                <a:cxn ang="0">
                  <a:pos x="12" y="110"/>
                </a:cxn>
                <a:cxn ang="0">
                  <a:pos x="0" y="110"/>
                </a:cxn>
                <a:cxn ang="0">
                  <a:pos x="0" y="119"/>
                </a:cxn>
              </a:cxnLst>
              <a:rect l="0" t="0" r="r" b="b"/>
              <a:pathLst>
                <a:path w="121" h="119">
                  <a:moveTo>
                    <a:pt x="0" y="119"/>
                  </a:moveTo>
                  <a:lnTo>
                    <a:pt x="12" y="119"/>
                  </a:lnTo>
                  <a:lnTo>
                    <a:pt x="25" y="116"/>
                  </a:lnTo>
                  <a:lnTo>
                    <a:pt x="37" y="113"/>
                  </a:lnTo>
                  <a:lnTo>
                    <a:pt x="47" y="110"/>
                  </a:lnTo>
                  <a:lnTo>
                    <a:pt x="58" y="104"/>
                  </a:lnTo>
                  <a:lnTo>
                    <a:pt x="68" y="98"/>
                  </a:lnTo>
                  <a:lnTo>
                    <a:pt x="77" y="92"/>
                  </a:lnTo>
                  <a:lnTo>
                    <a:pt x="86" y="84"/>
                  </a:lnTo>
                  <a:lnTo>
                    <a:pt x="94" y="75"/>
                  </a:lnTo>
                  <a:lnTo>
                    <a:pt x="101" y="66"/>
                  </a:lnTo>
                  <a:lnTo>
                    <a:pt x="107" y="55"/>
                  </a:lnTo>
                  <a:lnTo>
                    <a:pt x="112" y="46"/>
                  </a:lnTo>
                  <a:lnTo>
                    <a:pt x="117" y="34"/>
                  </a:lnTo>
                  <a:lnTo>
                    <a:pt x="120" y="24"/>
                  </a:lnTo>
                  <a:lnTo>
                    <a:pt x="121" y="12"/>
                  </a:lnTo>
                  <a:lnTo>
                    <a:pt x="121" y="0"/>
                  </a:lnTo>
                  <a:lnTo>
                    <a:pt x="112" y="0"/>
                  </a:lnTo>
                  <a:lnTo>
                    <a:pt x="112" y="10"/>
                  </a:lnTo>
                  <a:lnTo>
                    <a:pt x="110" y="21"/>
                  </a:lnTo>
                  <a:lnTo>
                    <a:pt x="107" y="31"/>
                  </a:lnTo>
                  <a:lnTo>
                    <a:pt x="104" y="42"/>
                  </a:lnTo>
                  <a:lnTo>
                    <a:pt x="98" y="52"/>
                  </a:lnTo>
                  <a:lnTo>
                    <a:pt x="94" y="61"/>
                  </a:lnTo>
                  <a:lnTo>
                    <a:pt x="86" y="69"/>
                  </a:lnTo>
                  <a:lnTo>
                    <a:pt x="80" y="76"/>
                  </a:lnTo>
                  <a:lnTo>
                    <a:pt x="71" y="84"/>
                  </a:lnTo>
                  <a:lnTo>
                    <a:pt x="64" y="90"/>
                  </a:lnTo>
                  <a:lnTo>
                    <a:pt x="53" y="96"/>
                  </a:lnTo>
                  <a:lnTo>
                    <a:pt x="44" y="101"/>
                  </a:lnTo>
                  <a:lnTo>
                    <a:pt x="34" y="105"/>
                  </a:lnTo>
                  <a:lnTo>
                    <a:pt x="23" y="108"/>
                  </a:lnTo>
                  <a:lnTo>
                    <a:pt x="12" y="110"/>
                  </a:lnTo>
                  <a:lnTo>
                    <a:pt x="0" y="110"/>
                  </a:lnTo>
                  <a:lnTo>
                    <a:pt x="0" y="11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3" name="Freeform 57"/>
            <p:cNvSpPr>
              <a:spLocks/>
            </p:cNvSpPr>
            <p:nvPr/>
          </p:nvSpPr>
          <p:spPr bwMode="auto">
            <a:xfrm>
              <a:off x="611" y="3386"/>
              <a:ext cx="120" cy="119"/>
            </a:xfrm>
            <a:custGeom>
              <a:avLst/>
              <a:gdLst/>
              <a:ahLst/>
              <a:cxnLst>
                <a:cxn ang="0">
                  <a:pos x="0" y="0"/>
                </a:cxn>
                <a:cxn ang="0">
                  <a:pos x="0" y="12"/>
                </a:cxn>
                <a:cxn ang="0">
                  <a:pos x="1" y="24"/>
                </a:cxn>
                <a:cxn ang="0">
                  <a:pos x="4" y="34"/>
                </a:cxn>
                <a:cxn ang="0">
                  <a:pos x="9" y="46"/>
                </a:cxn>
                <a:cxn ang="0">
                  <a:pos x="13" y="55"/>
                </a:cxn>
                <a:cxn ang="0">
                  <a:pos x="19" y="66"/>
                </a:cxn>
                <a:cxn ang="0">
                  <a:pos x="27" y="75"/>
                </a:cxn>
                <a:cxn ang="0">
                  <a:pos x="34" y="84"/>
                </a:cxn>
                <a:cxn ang="0">
                  <a:pos x="43" y="92"/>
                </a:cxn>
                <a:cxn ang="0">
                  <a:pos x="53" y="98"/>
                </a:cxn>
                <a:cxn ang="0">
                  <a:pos x="63" y="104"/>
                </a:cxn>
                <a:cxn ang="0">
                  <a:pos x="74" y="110"/>
                </a:cxn>
                <a:cxn ang="0">
                  <a:pos x="84" y="113"/>
                </a:cxn>
                <a:cxn ang="0">
                  <a:pos x="96" y="116"/>
                </a:cxn>
                <a:cxn ang="0">
                  <a:pos x="108" y="119"/>
                </a:cxn>
                <a:cxn ang="0">
                  <a:pos x="120" y="119"/>
                </a:cxn>
                <a:cxn ang="0">
                  <a:pos x="120" y="110"/>
                </a:cxn>
                <a:cxn ang="0">
                  <a:pos x="108" y="110"/>
                </a:cxn>
                <a:cxn ang="0">
                  <a:pos x="98" y="108"/>
                </a:cxn>
                <a:cxn ang="0">
                  <a:pos x="87" y="105"/>
                </a:cxn>
                <a:cxn ang="0">
                  <a:pos x="77" y="101"/>
                </a:cxn>
                <a:cxn ang="0">
                  <a:pos x="68" y="96"/>
                </a:cxn>
                <a:cxn ang="0">
                  <a:pos x="59" y="90"/>
                </a:cxn>
                <a:cxn ang="0">
                  <a:pos x="50" y="84"/>
                </a:cxn>
                <a:cxn ang="0">
                  <a:pos x="40" y="76"/>
                </a:cxn>
                <a:cxn ang="0">
                  <a:pos x="34" y="69"/>
                </a:cxn>
                <a:cxn ang="0">
                  <a:pos x="27" y="61"/>
                </a:cxn>
                <a:cxn ang="0">
                  <a:pos x="22" y="52"/>
                </a:cxn>
                <a:cxn ang="0">
                  <a:pos x="18" y="42"/>
                </a:cxn>
                <a:cxn ang="0">
                  <a:pos x="13" y="31"/>
                </a:cxn>
                <a:cxn ang="0">
                  <a:pos x="10" y="21"/>
                </a:cxn>
                <a:cxn ang="0">
                  <a:pos x="9" y="10"/>
                </a:cxn>
                <a:cxn ang="0">
                  <a:pos x="9" y="0"/>
                </a:cxn>
                <a:cxn ang="0">
                  <a:pos x="0" y="0"/>
                </a:cxn>
              </a:cxnLst>
              <a:rect l="0" t="0" r="r" b="b"/>
              <a:pathLst>
                <a:path w="120" h="119">
                  <a:moveTo>
                    <a:pt x="0" y="0"/>
                  </a:moveTo>
                  <a:lnTo>
                    <a:pt x="0" y="12"/>
                  </a:lnTo>
                  <a:lnTo>
                    <a:pt x="1" y="24"/>
                  </a:lnTo>
                  <a:lnTo>
                    <a:pt x="4" y="34"/>
                  </a:lnTo>
                  <a:lnTo>
                    <a:pt x="9" y="46"/>
                  </a:lnTo>
                  <a:lnTo>
                    <a:pt x="13" y="55"/>
                  </a:lnTo>
                  <a:lnTo>
                    <a:pt x="19" y="66"/>
                  </a:lnTo>
                  <a:lnTo>
                    <a:pt x="27" y="75"/>
                  </a:lnTo>
                  <a:lnTo>
                    <a:pt x="34" y="84"/>
                  </a:lnTo>
                  <a:lnTo>
                    <a:pt x="43" y="92"/>
                  </a:lnTo>
                  <a:lnTo>
                    <a:pt x="53" y="98"/>
                  </a:lnTo>
                  <a:lnTo>
                    <a:pt x="63" y="104"/>
                  </a:lnTo>
                  <a:lnTo>
                    <a:pt x="74" y="110"/>
                  </a:lnTo>
                  <a:lnTo>
                    <a:pt x="84" y="113"/>
                  </a:lnTo>
                  <a:lnTo>
                    <a:pt x="96" y="116"/>
                  </a:lnTo>
                  <a:lnTo>
                    <a:pt x="108" y="119"/>
                  </a:lnTo>
                  <a:lnTo>
                    <a:pt x="120" y="119"/>
                  </a:lnTo>
                  <a:lnTo>
                    <a:pt x="120" y="110"/>
                  </a:lnTo>
                  <a:lnTo>
                    <a:pt x="108" y="110"/>
                  </a:lnTo>
                  <a:lnTo>
                    <a:pt x="98" y="108"/>
                  </a:lnTo>
                  <a:lnTo>
                    <a:pt x="87" y="105"/>
                  </a:lnTo>
                  <a:lnTo>
                    <a:pt x="77" y="101"/>
                  </a:lnTo>
                  <a:lnTo>
                    <a:pt x="68" y="96"/>
                  </a:lnTo>
                  <a:lnTo>
                    <a:pt x="59" y="90"/>
                  </a:lnTo>
                  <a:lnTo>
                    <a:pt x="50" y="84"/>
                  </a:lnTo>
                  <a:lnTo>
                    <a:pt x="40" y="76"/>
                  </a:lnTo>
                  <a:lnTo>
                    <a:pt x="34" y="69"/>
                  </a:lnTo>
                  <a:lnTo>
                    <a:pt x="27" y="61"/>
                  </a:lnTo>
                  <a:lnTo>
                    <a:pt x="22" y="52"/>
                  </a:lnTo>
                  <a:lnTo>
                    <a:pt x="18" y="42"/>
                  </a:lnTo>
                  <a:lnTo>
                    <a:pt x="13" y="31"/>
                  </a:lnTo>
                  <a:lnTo>
                    <a:pt x="10" y="21"/>
                  </a:lnTo>
                  <a:lnTo>
                    <a:pt x="9" y="10"/>
                  </a:lnTo>
                  <a:lnTo>
                    <a:pt x="9" y="0"/>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4" name="Freeform 58"/>
            <p:cNvSpPr>
              <a:spLocks/>
            </p:cNvSpPr>
            <p:nvPr/>
          </p:nvSpPr>
          <p:spPr bwMode="auto">
            <a:xfrm>
              <a:off x="843" y="1755"/>
              <a:ext cx="9" cy="1608"/>
            </a:xfrm>
            <a:custGeom>
              <a:avLst/>
              <a:gdLst/>
              <a:ahLst/>
              <a:cxnLst>
                <a:cxn ang="0">
                  <a:pos x="5" y="1608"/>
                </a:cxn>
                <a:cxn ang="0">
                  <a:pos x="9" y="1608"/>
                </a:cxn>
                <a:cxn ang="0">
                  <a:pos x="9" y="0"/>
                </a:cxn>
                <a:cxn ang="0">
                  <a:pos x="0" y="0"/>
                </a:cxn>
                <a:cxn ang="0">
                  <a:pos x="0" y="1608"/>
                </a:cxn>
                <a:cxn ang="0">
                  <a:pos x="5" y="1608"/>
                </a:cxn>
              </a:cxnLst>
              <a:rect l="0" t="0" r="r" b="b"/>
              <a:pathLst>
                <a:path w="9" h="1608">
                  <a:moveTo>
                    <a:pt x="5" y="1608"/>
                  </a:moveTo>
                  <a:lnTo>
                    <a:pt x="9" y="1608"/>
                  </a:lnTo>
                  <a:lnTo>
                    <a:pt x="9" y="0"/>
                  </a:lnTo>
                  <a:lnTo>
                    <a:pt x="0" y="0"/>
                  </a:lnTo>
                  <a:lnTo>
                    <a:pt x="0" y="1608"/>
                  </a:lnTo>
                  <a:lnTo>
                    <a:pt x="5" y="1608"/>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5" name="Freeform 59"/>
            <p:cNvSpPr>
              <a:spLocks/>
            </p:cNvSpPr>
            <p:nvPr/>
          </p:nvSpPr>
          <p:spPr bwMode="auto">
            <a:xfrm>
              <a:off x="710" y="1594"/>
              <a:ext cx="144" cy="163"/>
            </a:xfrm>
            <a:custGeom>
              <a:avLst/>
              <a:gdLst/>
              <a:ahLst/>
              <a:cxnLst>
                <a:cxn ang="0">
                  <a:pos x="0" y="9"/>
                </a:cxn>
                <a:cxn ang="0">
                  <a:pos x="14" y="9"/>
                </a:cxn>
                <a:cxn ang="0">
                  <a:pos x="26" y="12"/>
                </a:cxn>
                <a:cxn ang="0">
                  <a:pos x="39" y="15"/>
                </a:cxn>
                <a:cxn ang="0">
                  <a:pos x="52" y="21"/>
                </a:cxn>
                <a:cxn ang="0">
                  <a:pos x="64" y="27"/>
                </a:cxn>
                <a:cxn ang="0">
                  <a:pos x="74" y="34"/>
                </a:cxn>
                <a:cxn ang="0">
                  <a:pos x="85" y="44"/>
                </a:cxn>
                <a:cxn ang="0">
                  <a:pos x="95" y="54"/>
                </a:cxn>
                <a:cxn ang="0">
                  <a:pos x="103" y="65"/>
                </a:cxn>
                <a:cxn ang="0">
                  <a:pos x="110" y="77"/>
                </a:cxn>
                <a:cxn ang="0">
                  <a:pos x="118" y="89"/>
                </a:cxn>
                <a:cxn ang="0">
                  <a:pos x="124" y="102"/>
                </a:cxn>
                <a:cxn ang="0">
                  <a:pos x="128" y="116"/>
                </a:cxn>
                <a:cxn ang="0">
                  <a:pos x="131" y="131"/>
                </a:cxn>
                <a:cxn ang="0">
                  <a:pos x="133" y="146"/>
                </a:cxn>
                <a:cxn ang="0">
                  <a:pos x="135" y="163"/>
                </a:cxn>
                <a:cxn ang="0">
                  <a:pos x="144" y="163"/>
                </a:cxn>
                <a:cxn ang="0">
                  <a:pos x="142" y="146"/>
                </a:cxn>
                <a:cxn ang="0">
                  <a:pos x="141" y="130"/>
                </a:cxn>
                <a:cxn ang="0">
                  <a:pos x="138" y="114"/>
                </a:cxn>
                <a:cxn ang="0">
                  <a:pos x="131" y="99"/>
                </a:cxn>
                <a:cxn ang="0">
                  <a:pos x="125" y="86"/>
                </a:cxn>
                <a:cxn ang="0">
                  <a:pos x="119" y="72"/>
                </a:cxn>
                <a:cxn ang="0">
                  <a:pos x="110" y="59"/>
                </a:cxn>
                <a:cxn ang="0">
                  <a:pos x="101" y="48"/>
                </a:cxn>
                <a:cxn ang="0">
                  <a:pos x="91" y="38"/>
                </a:cxn>
                <a:cxn ang="0">
                  <a:pos x="80" y="27"/>
                </a:cxn>
                <a:cxn ang="0">
                  <a:pos x="68" y="19"/>
                </a:cxn>
                <a:cxn ang="0">
                  <a:pos x="56" y="12"/>
                </a:cxn>
                <a:cxn ang="0">
                  <a:pos x="43" y="7"/>
                </a:cxn>
                <a:cxn ang="0">
                  <a:pos x="29" y="3"/>
                </a:cxn>
                <a:cxn ang="0">
                  <a:pos x="14" y="0"/>
                </a:cxn>
                <a:cxn ang="0">
                  <a:pos x="0" y="0"/>
                </a:cxn>
                <a:cxn ang="0">
                  <a:pos x="0" y="9"/>
                </a:cxn>
              </a:cxnLst>
              <a:rect l="0" t="0" r="r" b="b"/>
              <a:pathLst>
                <a:path w="144" h="163">
                  <a:moveTo>
                    <a:pt x="0" y="9"/>
                  </a:moveTo>
                  <a:lnTo>
                    <a:pt x="14" y="9"/>
                  </a:lnTo>
                  <a:lnTo>
                    <a:pt x="26" y="12"/>
                  </a:lnTo>
                  <a:lnTo>
                    <a:pt x="39" y="15"/>
                  </a:lnTo>
                  <a:lnTo>
                    <a:pt x="52" y="21"/>
                  </a:lnTo>
                  <a:lnTo>
                    <a:pt x="64" y="27"/>
                  </a:lnTo>
                  <a:lnTo>
                    <a:pt x="74" y="34"/>
                  </a:lnTo>
                  <a:lnTo>
                    <a:pt x="85" y="44"/>
                  </a:lnTo>
                  <a:lnTo>
                    <a:pt x="95" y="54"/>
                  </a:lnTo>
                  <a:lnTo>
                    <a:pt x="103" y="65"/>
                  </a:lnTo>
                  <a:lnTo>
                    <a:pt x="110" y="77"/>
                  </a:lnTo>
                  <a:lnTo>
                    <a:pt x="118" y="89"/>
                  </a:lnTo>
                  <a:lnTo>
                    <a:pt x="124" y="102"/>
                  </a:lnTo>
                  <a:lnTo>
                    <a:pt x="128" y="116"/>
                  </a:lnTo>
                  <a:lnTo>
                    <a:pt x="131" y="131"/>
                  </a:lnTo>
                  <a:lnTo>
                    <a:pt x="133" y="146"/>
                  </a:lnTo>
                  <a:lnTo>
                    <a:pt x="135" y="163"/>
                  </a:lnTo>
                  <a:lnTo>
                    <a:pt x="144" y="163"/>
                  </a:lnTo>
                  <a:lnTo>
                    <a:pt x="142" y="146"/>
                  </a:lnTo>
                  <a:lnTo>
                    <a:pt x="141" y="130"/>
                  </a:lnTo>
                  <a:lnTo>
                    <a:pt x="138" y="114"/>
                  </a:lnTo>
                  <a:lnTo>
                    <a:pt x="131" y="99"/>
                  </a:lnTo>
                  <a:lnTo>
                    <a:pt x="125" y="86"/>
                  </a:lnTo>
                  <a:lnTo>
                    <a:pt x="119" y="72"/>
                  </a:lnTo>
                  <a:lnTo>
                    <a:pt x="110" y="59"/>
                  </a:lnTo>
                  <a:lnTo>
                    <a:pt x="101" y="48"/>
                  </a:lnTo>
                  <a:lnTo>
                    <a:pt x="91" y="38"/>
                  </a:lnTo>
                  <a:lnTo>
                    <a:pt x="80" y="27"/>
                  </a:lnTo>
                  <a:lnTo>
                    <a:pt x="68" y="19"/>
                  </a:lnTo>
                  <a:lnTo>
                    <a:pt x="56" y="12"/>
                  </a:lnTo>
                  <a:lnTo>
                    <a:pt x="43" y="7"/>
                  </a:lnTo>
                  <a:lnTo>
                    <a:pt x="29" y="3"/>
                  </a:lnTo>
                  <a:lnTo>
                    <a:pt x="14" y="0"/>
                  </a:lnTo>
                  <a:lnTo>
                    <a:pt x="0" y="0"/>
                  </a:lnTo>
                  <a:lnTo>
                    <a:pt x="0" y="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6" name="Freeform 60"/>
            <p:cNvSpPr>
              <a:spLocks/>
            </p:cNvSpPr>
            <p:nvPr/>
          </p:nvSpPr>
          <p:spPr bwMode="auto">
            <a:xfrm>
              <a:off x="565" y="1594"/>
              <a:ext cx="145" cy="163"/>
            </a:xfrm>
            <a:custGeom>
              <a:avLst/>
              <a:gdLst/>
              <a:ahLst/>
              <a:cxnLst>
                <a:cxn ang="0">
                  <a:pos x="10" y="163"/>
                </a:cxn>
                <a:cxn ang="0">
                  <a:pos x="11" y="146"/>
                </a:cxn>
                <a:cxn ang="0">
                  <a:pos x="13" y="131"/>
                </a:cxn>
                <a:cxn ang="0">
                  <a:pos x="16" y="116"/>
                </a:cxn>
                <a:cxn ang="0">
                  <a:pos x="20" y="102"/>
                </a:cxn>
                <a:cxn ang="0">
                  <a:pos x="26" y="89"/>
                </a:cxn>
                <a:cxn ang="0">
                  <a:pos x="34" y="77"/>
                </a:cxn>
                <a:cxn ang="0">
                  <a:pos x="41" y="65"/>
                </a:cxn>
                <a:cxn ang="0">
                  <a:pos x="50" y="54"/>
                </a:cxn>
                <a:cxn ang="0">
                  <a:pos x="59" y="44"/>
                </a:cxn>
                <a:cxn ang="0">
                  <a:pos x="70" y="34"/>
                </a:cxn>
                <a:cxn ang="0">
                  <a:pos x="80" y="27"/>
                </a:cxn>
                <a:cxn ang="0">
                  <a:pos x="92" y="21"/>
                </a:cxn>
                <a:cxn ang="0">
                  <a:pos x="105" y="15"/>
                </a:cxn>
                <a:cxn ang="0">
                  <a:pos x="118" y="12"/>
                </a:cxn>
                <a:cxn ang="0">
                  <a:pos x="132" y="9"/>
                </a:cxn>
                <a:cxn ang="0">
                  <a:pos x="145" y="9"/>
                </a:cxn>
                <a:cxn ang="0">
                  <a:pos x="145" y="0"/>
                </a:cxn>
                <a:cxn ang="0">
                  <a:pos x="130" y="0"/>
                </a:cxn>
                <a:cxn ang="0">
                  <a:pos x="115" y="3"/>
                </a:cxn>
                <a:cxn ang="0">
                  <a:pos x="102" y="7"/>
                </a:cxn>
                <a:cxn ang="0">
                  <a:pos x="89" y="12"/>
                </a:cxn>
                <a:cxn ang="0">
                  <a:pos x="76" y="19"/>
                </a:cxn>
                <a:cxn ang="0">
                  <a:pos x="64" y="27"/>
                </a:cxn>
                <a:cxn ang="0">
                  <a:pos x="53" y="38"/>
                </a:cxn>
                <a:cxn ang="0">
                  <a:pos x="43" y="48"/>
                </a:cxn>
                <a:cxn ang="0">
                  <a:pos x="34" y="59"/>
                </a:cxn>
                <a:cxn ang="0">
                  <a:pos x="26" y="72"/>
                </a:cxn>
                <a:cxn ang="0">
                  <a:pos x="19" y="86"/>
                </a:cxn>
                <a:cxn ang="0">
                  <a:pos x="13" y="99"/>
                </a:cxn>
                <a:cxn ang="0">
                  <a:pos x="8" y="114"/>
                </a:cxn>
                <a:cxn ang="0">
                  <a:pos x="4" y="130"/>
                </a:cxn>
                <a:cxn ang="0">
                  <a:pos x="2" y="146"/>
                </a:cxn>
                <a:cxn ang="0">
                  <a:pos x="0" y="163"/>
                </a:cxn>
                <a:cxn ang="0">
                  <a:pos x="10" y="163"/>
                </a:cxn>
              </a:cxnLst>
              <a:rect l="0" t="0" r="r" b="b"/>
              <a:pathLst>
                <a:path w="145" h="163">
                  <a:moveTo>
                    <a:pt x="10" y="163"/>
                  </a:moveTo>
                  <a:lnTo>
                    <a:pt x="11" y="146"/>
                  </a:lnTo>
                  <a:lnTo>
                    <a:pt x="13" y="131"/>
                  </a:lnTo>
                  <a:lnTo>
                    <a:pt x="16" y="116"/>
                  </a:lnTo>
                  <a:lnTo>
                    <a:pt x="20" y="102"/>
                  </a:lnTo>
                  <a:lnTo>
                    <a:pt x="26" y="89"/>
                  </a:lnTo>
                  <a:lnTo>
                    <a:pt x="34" y="77"/>
                  </a:lnTo>
                  <a:lnTo>
                    <a:pt x="41" y="65"/>
                  </a:lnTo>
                  <a:lnTo>
                    <a:pt x="50" y="54"/>
                  </a:lnTo>
                  <a:lnTo>
                    <a:pt x="59" y="44"/>
                  </a:lnTo>
                  <a:lnTo>
                    <a:pt x="70" y="34"/>
                  </a:lnTo>
                  <a:lnTo>
                    <a:pt x="80" y="27"/>
                  </a:lnTo>
                  <a:lnTo>
                    <a:pt x="92" y="21"/>
                  </a:lnTo>
                  <a:lnTo>
                    <a:pt x="105" y="15"/>
                  </a:lnTo>
                  <a:lnTo>
                    <a:pt x="118" y="12"/>
                  </a:lnTo>
                  <a:lnTo>
                    <a:pt x="132" y="9"/>
                  </a:lnTo>
                  <a:lnTo>
                    <a:pt x="145" y="9"/>
                  </a:lnTo>
                  <a:lnTo>
                    <a:pt x="145" y="0"/>
                  </a:lnTo>
                  <a:lnTo>
                    <a:pt x="130" y="0"/>
                  </a:lnTo>
                  <a:lnTo>
                    <a:pt x="115" y="3"/>
                  </a:lnTo>
                  <a:lnTo>
                    <a:pt x="102" y="7"/>
                  </a:lnTo>
                  <a:lnTo>
                    <a:pt x="89" y="12"/>
                  </a:lnTo>
                  <a:lnTo>
                    <a:pt x="76" y="19"/>
                  </a:lnTo>
                  <a:lnTo>
                    <a:pt x="64" y="27"/>
                  </a:lnTo>
                  <a:lnTo>
                    <a:pt x="53" y="38"/>
                  </a:lnTo>
                  <a:lnTo>
                    <a:pt x="43" y="48"/>
                  </a:lnTo>
                  <a:lnTo>
                    <a:pt x="34" y="59"/>
                  </a:lnTo>
                  <a:lnTo>
                    <a:pt x="26" y="72"/>
                  </a:lnTo>
                  <a:lnTo>
                    <a:pt x="19" y="86"/>
                  </a:lnTo>
                  <a:lnTo>
                    <a:pt x="13" y="99"/>
                  </a:lnTo>
                  <a:lnTo>
                    <a:pt x="8" y="114"/>
                  </a:lnTo>
                  <a:lnTo>
                    <a:pt x="4" y="130"/>
                  </a:lnTo>
                  <a:lnTo>
                    <a:pt x="2" y="146"/>
                  </a:lnTo>
                  <a:lnTo>
                    <a:pt x="0" y="163"/>
                  </a:lnTo>
                  <a:lnTo>
                    <a:pt x="10" y="16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7" name="Freeform 61"/>
            <p:cNvSpPr>
              <a:spLocks/>
            </p:cNvSpPr>
            <p:nvPr/>
          </p:nvSpPr>
          <p:spPr bwMode="auto">
            <a:xfrm>
              <a:off x="544" y="1725"/>
              <a:ext cx="53" cy="63"/>
            </a:xfrm>
            <a:custGeom>
              <a:avLst/>
              <a:gdLst/>
              <a:ahLst/>
              <a:cxnLst>
                <a:cxn ang="0">
                  <a:pos x="26" y="63"/>
                </a:cxn>
                <a:cxn ang="0">
                  <a:pos x="53" y="0"/>
                </a:cxn>
                <a:cxn ang="0">
                  <a:pos x="52" y="2"/>
                </a:cxn>
                <a:cxn ang="0">
                  <a:pos x="50" y="2"/>
                </a:cxn>
                <a:cxn ang="0">
                  <a:pos x="49" y="2"/>
                </a:cxn>
                <a:cxn ang="0">
                  <a:pos x="47" y="3"/>
                </a:cxn>
                <a:cxn ang="0">
                  <a:pos x="46" y="3"/>
                </a:cxn>
                <a:cxn ang="0">
                  <a:pos x="44" y="5"/>
                </a:cxn>
                <a:cxn ang="0">
                  <a:pos x="41" y="5"/>
                </a:cxn>
                <a:cxn ang="0">
                  <a:pos x="40" y="5"/>
                </a:cxn>
                <a:cxn ang="0">
                  <a:pos x="38" y="6"/>
                </a:cxn>
                <a:cxn ang="0">
                  <a:pos x="37" y="6"/>
                </a:cxn>
                <a:cxn ang="0">
                  <a:pos x="35" y="6"/>
                </a:cxn>
                <a:cxn ang="0">
                  <a:pos x="34" y="6"/>
                </a:cxn>
                <a:cxn ang="0">
                  <a:pos x="32" y="6"/>
                </a:cxn>
                <a:cxn ang="0">
                  <a:pos x="31" y="6"/>
                </a:cxn>
                <a:cxn ang="0">
                  <a:pos x="29" y="6"/>
                </a:cxn>
                <a:cxn ang="0">
                  <a:pos x="26" y="6"/>
                </a:cxn>
                <a:cxn ang="0">
                  <a:pos x="25" y="6"/>
                </a:cxn>
                <a:cxn ang="0">
                  <a:pos x="23" y="6"/>
                </a:cxn>
                <a:cxn ang="0">
                  <a:pos x="21" y="6"/>
                </a:cxn>
                <a:cxn ang="0">
                  <a:pos x="20" y="6"/>
                </a:cxn>
                <a:cxn ang="0">
                  <a:pos x="18" y="6"/>
                </a:cxn>
                <a:cxn ang="0">
                  <a:pos x="17" y="6"/>
                </a:cxn>
                <a:cxn ang="0">
                  <a:pos x="15" y="6"/>
                </a:cxn>
                <a:cxn ang="0">
                  <a:pos x="14" y="5"/>
                </a:cxn>
                <a:cxn ang="0">
                  <a:pos x="11" y="5"/>
                </a:cxn>
                <a:cxn ang="0">
                  <a:pos x="9" y="5"/>
                </a:cxn>
                <a:cxn ang="0">
                  <a:pos x="8" y="3"/>
                </a:cxn>
                <a:cxn ang="0">
                  <a:pos x="6" y="3"/>
                </a:cxn>
                <a:cxn ang="0">
                  <a:pos x="5" y="2"/>
                </a:cxn>
                <a:cxn ang="0">
                  <a:pos x="3" y="2"/>
                </a:cxn>
                <a:cxn ang="0">
                  <a:pos x="2" y="2"/>
                </a:cxn>
                <a:cxn ang="0">
                  <a:pos x="0" y="0"/>
                </a:cxn>
                <a:cxn ang="0">
                  <a:pos x="26" y="63"/>
                </a:cxn>
              </a:cxnLst>
              <a:rect l="0" t="0" r="r" b="b"/>
              <a:pathLst>
                <a:path w="53" h="63">
                  <a:moveTo>
                    <a:pt x="26" y="63"/>
                  </a:moveTo>
                  <a:lnTo>
                    <a:pt x="53" y="0"/>
                  </a:lnTo>
                  <a:lnTo>
                    <a:pt x="52" y="2"/>
                  </a:lnTo>
                  <a:lnTo>
                    <a:pt x="50" y="2"/>
                  </a:lnTo>
                  <a:lnTo>
                    <a:pt x="49" y="2"/>
                  </a:lnTo>
                  <a:lnTo>
                    <a:pt x="47" y="3"/>
                  </a:lnTo>
                  <a:lnTo>
                    <a:pt x="46" y="3"/>
                  </a:lnTo>
                  <a:lnTo>
                    <a:pt x="44" y="5"/>
                  </a:lnTo>
                  <a:lnTo>
                    <a:pt x="41" y="5"/>
                  </a:lnTo>
                  <a:lnTo>
                    <a:pt x="40" y="5"/>
                  </a:lnTo>
                  <a:lnTo>
                    <a:pt x="38" y="6"/>
                  </a:lnTo>
                  <a:lnTo>
                    <a:pt x="37" y="6"/>
                  </a:lnTo>
                  <a:lnTo>
                    <a:pt x="35" y="6"/>
                  </a:lnTo>
                  <a:lnTo>
                    <a:pt x="34" y="6"/>
                  </a:lnTo>
                  <a:lnTo>
                    <a:pt x="32" y="6"/>
                  </a:lnTo>
                  <a:lnTo>
                    <a:pt x="31" y="6"/>
                  </a:lnTo>
                  <a:lnTo>
                    <a:pt x="29" y="6"/>
                  </a:lnTo>
                  <a:lnTo>
                    <a:pt x="26" y="6"/>
                  </a:lnTo>
                  <a:lnTo>
                    <a:pt x="25" y="6"/>
                  </a:lnTo>
                  <a:lnTo>
                    <a:pt x="23" y="6"/>
                  </a:lnTo>
                  <a:lnTo>
                    <a:pt x="21" y="6"/>
                  </a:lnTo>
                  <a:lnTo>
                    <a:pt x="20" y="6"/>
                  </a:lnTo>
                  <a:lnTo>
                    <a:pt x="18" y="6"/>
                  </a:lnTo>
                  <a:lnTo>
                    <a:pt x="17" y="6"/>
                  </a:lnTo>
                  <a:lnTo>
                    <a:pt x="15" y="6"/>
                  </a:lnTo>
                  <a:lnTo>
                    <a:pt x="14" y="5"/>
                  </a:lnTo>
                  <a:lnTo>
                    <a:pt x="11" y="5"/>
                  </a:lnTo>
                  <a:lnTo>
                    <a:pt x="9" y="5"/>
                  </a:lnTo>
                  <a:lnTo>
                    <a:pt x="8" y="3"/>
                  </a:lnTo>
                  <a:lnTo>
                    <a:pt x="6" y="3"/>
                  </a:lnTo>
                  <a:lnTo>
                    <a:pt x="5" y="2"/>
                  </a:lnTo>
                  <a:lnTo>
                    <a:pt x="3" y="2"/>
                  </a:lnTo>
                  <a:lnTo>
                    <a:pt x="2" y="2"/>
                  </a:lnTo>
                  <a:lnTo>
                    <a:pt x="0" y="0"/>
                  </a:lnTo>
                  <a:lnTo>
                    <a:pt x="26" y="6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8" name="Freeform 62"/>
            <p:cNvSpPr>
              <a:spLocks/>
            </p:cNvSpPr>
            <p:nvPr/>
          </p:nvSpPr>
          <p:spPr bwMode="auto">
            <a:xfrm>
              <a:off x="565" y="1788"/>
              <a:ext cx="10" cy="1579"/>
            </a:xfrm>
            <a:custGeom>
              <a:avLst/>
              <a:gdLst/>
              <a:ahLst/>
              <a:cxnLst>
                <a:cxn ang="0">
                  <a:pos x="5" y="1579"/>
                </a:cxn>
                <a:cxn ang="0">
                  <a:pos x="10" y="1579"/>
                </a:cxn>
                <a:cxn ang="0">
                  <a:pos x="10" y="0"/>
                </a:cxn>
                <a:cxn ang="0">
                  <a:pos x="0" y="0"/>
                </a:cxn>
                <a:cxn ang="0">
                  <a:pos x="0" y="1579"/>
                </a:cxn>
                <a:cxn ang="0">
                  <a:pos x="5" y="1579"/>
                </a:cxn>
              </a:cxnLst>
              <a:rect l="0" t="0" r="r" b="b"/>
              <a:pathLst>
                <a:path w="10" h="1579">
                  <a:moveTo>
                    <a:pt x="5" y="1579"/>
                  </a:moveTo>
                  <a:lnTo>
                    <a:pt x="10" y="1579"/>
                  </a:lnTo>
                  <a:lnTo>
                    <a:pt x="10" y="0"/>
                  </a:lnTo>
                  <a:lnTo>
                    <a:pt x="0" y="0"/>
                  </a:lnTo>
                  <a:lnTo>
                    <a:pt x="0" y="1579"/>
                  </a:lnTo>
                  <a:lnTo>
                    <a:pt x="5" y="157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59" name="Freeform 63"/>
            <p:cNvSpPr>
              <a:spLocks/>
            </p:cNvSpPr>
            <p:nvPr/>
          </p:nvSpPr>
          <p:spPr bwMode="auto">
            <a:xfrm>
              <a:off x="562" y="3370"/>
              <a:ext cx="102" cy="169"/>
            </a:xfrm>
            <a:custGeom>
              <a:avLst/>
              <a:gdLst/>
              <a:ahLst/>
              <a:cxnLst>
                <a:cxn ang="0">
                  <a:pos x="102" y="162"/>
                </a:cxn>
                <a:cxn ang="0">
                  <a:pos x="80" y="148"/>
                </a:cxn>
                <a:cxn ang="0">
                  <a:pos x="64" y="132"/>
                </a:cxn>
                <a:cxn ang="0">
                  <a:pos x="47" y="114"/>
                </a:cxn>
                <a:cxn ang="0">
                  <a:pos x="34" y="94"/>
                </a:cxn>
                <a:cxn ang="0">
                  <a:pos x="23" y="71"/>
                </a:cxn>
                <a:cxn ang="0">
                  <a:pos x="16" y="49"/>
                </a:cxn>
                <a:cxn ang="0">
                  <a:pos x="13" y="37"/>
                </a:cxn>
                <a:cxn ang="0">
                  <a:pos x="11" y="25"/>
                </a:cxn>
                <a:cxn ang="0">
                  <a:pos x="10" y="13"/>
                </a:cxn>
                <a:cxn ang="0">
                  <a:pos x="10" y="0"/>
                </a:cxn>
                <a:cxn ang="0">
                  <a:pos x="0" y="0"/>
                </a:cxn>
                <a:cxn ang="0">
                  <a:pos x="0" y="13"/>
                </a:cxn>
                <a:cxn ang="0">
                  <a:pos x="2" y="26"/>
                </a:cxn>
                <a:cxn ang="0">
                  <a:pos x="5" y="38"/>
                </a:cxn>
                <a:cxn ang="0">
                  <a:pos x="8" y="52"/>
                </a:cxn>
                <a:cxn ang="0">
                  <a:pos x="16" y="76"/>
                </a:cxn>
                <a:cxn ang="0">
                  <a:pos x="26" y="98"/>
                </a:cxn>
                <a:cxn ang="0">
                  <a:pos x="40" y="120"/>
                </a:cxn>
                <a:cxn ang="0">
                  <a:pos x="56" y="138"/>
                </a:cxn>
                <a:cxn ang="0">
                  <a:pos x="76" y="156"/>
                </a:cxn>
                <a:cxn ang="0">
                  <a:pos x="97" y="169"/>
                </a:cxn>
                <a:cxn ang="0">
                  <a:pos x="102" y="162"/>
                </a:cxn>
              </a:cxnLst>
              <a:rect l="0" t="0" r="r" b="b"/>
              <a:pathLst>
                <a:path w="102" h="169">
                  <a:moveTo>
                    <a:pt x="102" y="162"/>
                  </a:moveTo>
                  <a:lnTo>
                    <a:pt x="80" y="148"/>
                  </a:lnTo>
                  <a:lnTo>
                    <a:pt x="64" y="132"/>
                  </a:lnTo>
                  <a:lnTo>
                    <a:pt x="47" y="114"/>
                  </a:lnTo>
                  <a:lnTo>
                    <a:pt x="34" y="94"/>
                  </a:lnTo>
                  <a:lnTo>
                    <a:pt x="23" y="71"/>
                  </a:lnTo>
                  <a:lnTo>
                    <a:pt x="16" y="49"/>
                  </a:lnTo>
                  <a:lnTo>
                    <a:pt x="13" y="37"/>
                  </a:lnTo>
                  <a:lnTo>
                    <a:pt x="11" y="25"/>
                  </a:lnTo>
                  <a:lnTo>
                    <a:pt x="10" y="13"/>
                  </a:lnTo>
                  <a:lnTo>
                    <a:pt x="10" y="0"/>
                  </a:lnTo>
                  <a:lnTo>
                    <a:pt x="0" y="0"/>
                  </a:lnTo>
                  <a:lnTo>
                    <a:pt x="0" y="13"/>
                  </a:lnTo>
                  <a:lnTo>
                    <a:pt x="2" y="26"/>
                  </a:lnTo>
                  <a:lnTo>
                    <a:pt x="5" y="38"/>
                  </a:lnTo>
                  <a:lnTo>
                    <a:pt x="8" y="52"/>
                  </a:lnTo>
                  <a:lnTo>
                    <a:pt x="16" y="76"/>
                  </a:lnTo>
                  <a:lnTo>
                    <a:pt x="26" y="98"/>
                  </a:lnTo>
                  <a:lnTo>
                    <a:pt x="40" y="120"/>
                  </a:lnTo>
                  <a:lnTo>
                    <a:pt x="56" y="138"/>
                  </a:lnTo>
                  <a:lnTo>
                    <a:pt x="76" y="156"/>
                  </a:lnTo>
                  <a:lnTo>
                    <a:pt x="97" y="169"/>
                  </a:lnTo>
                  <a:lnTo>
                    <a:pt x="102" y="16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60" name="Freeform 64"/>
            <p:cNvSpPr>
              <a:spLocks/>
            </p:cNvSpPr>
            <p:nvPr/>
          </p:nvSpPr>
          <p:spPr bwMode="auto">
            <a:xfrm>
              <a:off x="620" y="3497"/>
              <a:ext cx="68" cy="54"/>
            </a:xfrm>
            <a:custGeom>
              <a:avLst/>
              <a:gdLst/>
              <a:ahLst/>
              <a:cxnLst>
                <a:cxn ang="0">
                  <a:pos x="68" y="54"/>
                </a:cxn>
                <a:cxn ang="0">
                  <a:pos x="27" y="0"/>
                </a:cxn>
                <a:cxn ang="0">
                  <a:pos x="27" y="2"/>
                </a:cxn>
                <a:cxn ang="0">
                  <a:pos x="27" y="3"/>
                </a:cxn>
                <a:cxn ang="0">
                  <a:pos x="27" y="5"/>
                </a:cxn>
                <a:cxn ang="0">
                  <a:pos x="27" y="6"/>
                </a:cxn>
                <a:cxn ang="0">
                  <a:pos x="27" y="9"/>
                </a:cxn>
                <a:cxn ang="0">
                  <a:pos x="25" y="11"/>
                </a:cxn>
                <a:cxn ang="0">
                  <a:pos x="25" y="12"/>
                </a:cxn>
                <a:cxn ang="0">
                  <a:pos x="25" y="14"/>
                </a:cxn>
                <a:cxn ang="0">
                  <a:pos x="24" y="15"/>
                </a:cxn>
                <a:cxn ang="0">
                  <a:pos x="24" y="17"/>
                </a:cxn>
                <a:cxn ang="0">
                  <a:pos x="24" y="18"/>
                </a:cxn>
                <a:cxn ang="0">
                  <a:pos x="22" y="20"/>
                </a:cxn>
                <a:cxn ang="0">
                  <a:pos x="22" y="21"/>
                </a:cxn>
                <a:cxn ang="0">
                  <a:pos x="21" y="23"/>
                </a:cxn>
                <a:cxn ang="0">
                  <a:pos x="21" y="24"/>
                </a:cxn>
                <a:cxn ang="0">
                  <a:pos x="19" y="26"/>
                </a:cxn>
                <a:cxn ang="0">
                  <a:pos x="19" y="27"/>
                </a:cxn>
                <a:cxn ang="0">
                  <a:pos x="18" y="29"/>
                </a:cxn>
                <a:cxn ang="0">
                  <a:pos x="16" y="30"/>
                </a:cxn>
                <a:cxn ang="0">
                  <a:pos x="16" y="32"/>
                </a:cxn>
                <a:cxn ang="0">
                  <a:pos x="15" y="33"/>
                </a:cxn>
                <a:cxn ang="0">
                  <a:pos x="13" y="35"/>
                </a:cxn>
                <a:cxn ang="0">
                  <a:pos x="12" y="36"/>
                </a:cxn>
                <a:cxn ang="0">
                  <a:pos x="10" y="38"/>
                </a:cxn>
                <a:cxn ang="0">
                  <a:pos x="9" y="39"/>
                </a:cxn>
                <a:cxn ang="0">
                  <a:pos x="7" y="41"/>
                </a:cxn>
                <a:cxn ang="0">
                  <a:pos x="6" y="41"/>
                </a:cxn>
                <a:cxn ang="0">
                  <a:pos x="4" y="42"/>
                </a:cxn>
                <a:cxn ang="0">
                  <a:pos x="3" y="44"/>
                </a:cxn>
                <a:cxn ang="0">
                  <a:pos x="1" y="45"/>
                </a:cxn>
                <a:cxn ang="0">
                  <a:pos x="0" y="45"/>
                </a:cxn>
                <a:cxn ang="0">
                  <a:pos x="68" y="54"/>
                </a:cxn>
              </a:cxnLst>
              <a:rect l="0" t="0" r="r" b="b"/>
              <a:pathLst>
                <a:path w="68" h="54">
                  <a:moveTo>
                    <a:pt x="68" y="54"/>
                  </a:moveTo>
                  <a:lnTo>
                    <a:pt x="27" y="0"/>
                  </a:lnTo>
                  <a:lnTo>
                    <a:pt x="27" y="2"/>
                  </a:lnTo>
                  <a:lnTo>
                    <a:pt x="27" y="3"/>
                  </a:lnTo>
                  <a:lnTo>
                    <a:pt x="27" y="5"/>
                  </a:lnTo>
                  <a:lnTo>
                    <a:pt x="27" y="6"/>
                  </a:lnTo>
                  <a:lnTo>
                    <a:pt x="27" y="9"/>
                  </a:lnTo>
                  <a:lnTo>
                    <a:pt x="25" y="11"/>
                  </a:lnTo>
                  <a:lnTo>
                    <a:pt x="25" y="12"/>
                  </a:lnTo>
                  <a:lnTo>
                    <a:pt x="25" y="14"/>
                  </a:lnTo>
                  <a:lnTo>
                    <a:pt x="24" y="15"/>
                  </a:lnTo>
                  <a:lnTo>
                    <a:pt x="24" y="17"/>
                  </a:lnTo>
                  <a:lnTo>
                    <a:pt x="24" y="18"/>
                  </a:lnTo>
                  <a:lnTo>
                    <a:pt x="22" y="20"/>
                  </a:lnTo>
                  <a:lnTo>
                    <a:pt x="22" y="21"/>
                  </a:lnTo>
                  <a:lnTo>
                    <a:pt x="21" y="23"/>
                  </a:lnTo>
                  <a:lnTo>
                    <a:pt x="21" y="24"/>
                  </a:lnTo>
                  <a:lnTo>
                    <a:pt x="19" y="26"/>
                  </a:lnTo>
                  <a:lnTo>
                    <a:pt x="19" y="27"/>
                  </a:lnTo>
                  <a:lnTo>
                    <a:pt x="18" y="29"/>
                  </a:lnTo>
                  <a:lnTo>
                    <a:pt x="16" y="30"/>
                  </a:lnTo>
                  <a:lnTo>
                    <a:pt x="16" y="32"/>
                  </a:lnTo>
                  <a:lnTo>
                    <a:pt x="15" y="33"/>
                  </a:lnTo>
                  <a:lnTo>
                    <a:pt x="13" y="35"/>
                  </a:lnTo>
                  <a:lnTo>
                    <a:pt x="12" y="36"/>
                  </a:lnTo>
                  <a:lnTo>
                    <a:pt x="10" y="38"/>
                  </a:lnTo>
                  <a:lnTo>
                    <a:pt x="9" y="39"/>
                  </a:lnTo>
                  <a:lnTo>
                    <a:pt x="7" y="41"/>
                  </a:lnTo>
                  <a:lnTo>
                    <a:pt x="6" y="41"/>
                  </a:lnTo>
                  <a:lnTo>
                    <a:pt x="4" y="42"/>
                  </a:lnTo>
                  <a:lnTo>
                    <a:pt x="3" y="44"/>
                  </a:lnTo>
                  <a:lnTo>
                    <a:pt x="1" y="45"/>
                  </a:lnTo>
                  <a:lnTo>
                    <a:pt x="0" y="45"/>
                  </a:lnTo>
                  <a:lnTo>
                    <a:pt x="68" y="5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61" name="Freeform 65"/>
            <p:cNvSpPr>
              <a:spLocks/>
            </p:cNvSpPr>
            <p:nvPr/>
          </p:nvSpPr>
          <p:spPr bwMode="auto">
            <a:xfrm>
              <a:off x="654" y="3532"/>
              <a:ext cx="237" cy="173"/>
            </a:xfrm>
            <a:custGeom>
              <a:avLst/>
              <a:gdLst/>
              <a:ahLst/>
              <a:cxnLst>
                <a:cxn ang="0">
                  <a:pos x="234" y="170"/>
                </a:cxn>
                <a:cxn ang="0">
                  <a:pos x="237" y="166"/>
                </a:cxn>
                <a:cxn ang="0">
                  <a:pos x="5" y="0"/>
                </a:cxn>
                <a:cxn ang="0">
                  <a:pos x="0" y="6"/>
                </a:cxn>
                <a:cxn ang="0">
                  <a:pos x="233" y="173"/>
                </a:cxn>
                <a:cxn ang="0">
                  <a:pos x="234" y="170"/>
                </a:cxn>
              </a:cxnLst>
              <a:rect l="0" t="0" r="r" b="b"/>
              <a:pathLst>
                <a:path w="237" h="173">
                  <a:moveTo>
                    <a:pt x="234" y="170"/>
                  </a:moveTo>
                  <a:lnTo>
                    <a:pt x="237" y="166"/>
                  </a:lnTo>
                  <a:lnTo>
                    <a:pt x="5" y="0"/>
                  </a:lnTo>
                  <a:lnTo>
                    <a:pt x="0" y="6"/>
                  </a:lnTo>
                  <a:lnTo>
                    <a:pt x="233" y="173"/>
                  </a:lnTo>
                  <a:lnTo>
                    <a:pt x="234" y="17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62" name="Freeform 66"/>
            <p:cNvSpPr>
              <a:spLocks/>
            </p:cNvSpPr>
            <p:nvPr/>
          </p:nvSpPr>
          <p:spPr bwMode="auto">
            <a:xfrm>
              <a:off x="870" y="3678"/>
              <a:ext cx="60" cy="54"/>
            </a:xfrm>
            <a:custGeom>
              <a:avLst/>
              <a:gdLst/>
              <a:ahLst/>
              <a:cxnLst>
                <a:cxn ang="0">
                  <a:pos x="60" y="54"/>
                </a:cxn>
                <a:cxn ang="0">
                  <a:pos x="32" y="0"/>
                </a:cxn>
                <a:cxn ang="0">
                  <a:pos x="0" y="44"/>
                </a:cxn>
                <a:cxn ang="0">
                  <a:pos x="60" y="54"/>
                </a:cxn>
              </a:cxnLst>
              <a:rect l="0" t="0" r="r" b="b"/>
              <a:pathLst>
                <a:path w="60" h="54">
                  <a:moveTo>
                    <a:pt x="60" y="54"/>
                  </a:moveTo>
                  <a:lnTo>
                    <a:pt x="32" y="0"/>
                  </a:lnTo>
                  <a:lnTo>
                    <a:pt x="0" y="44"/>
                  </a:lnTo>
                  <a:lnTo>
                    <a:pt x="60" y="54"/>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763" name="Freeform 67"/>
            <p:cNvSpPr>
              <a:spLocks/>
            </p:cNvSpPr>
            <p:nvPr/>
          </p:nvSpPr>
          <p:spPr bwMode="auto">
            <a:xfrm>
              <a:off x="1843" y="3230"/>
              <a:ext cx="730" cy="9"/>
            </a:xfrm>
            <a:custGeom>
              <a:avLst/>
              <a:gdLst/>
              <a:ahLst/>
              <a:cxnLst>
                <a:cxn ang="0">
                  <a:pos x="730" y="5"/>
                </a:cxn>
                <a:cxn ang="0">
                  <a:pos x="730" y="0"/>
                </a:cxn>
                <a:cxn ang="0">
                  <a:pos x="0" y="0"/>
                </a:cxn>
                <a:cxn ang="0">
                  <a:pos x="0" y="9"/>
                </a:cxn>
                <a:cxn ang="0">
                  <a:pos x="730" y="9"/>
                </a:cxn>
                <a:cxn ang="0">
                  <a:pos x="730" y="5"/>
                </a:cxn>
              </a:cxnLst>
              <a:rect l="0" t="0" r="r" b="b"/>
              <a:pathLst>
                <a:path w="730" h="9">
                  <a:moveTo>
                    <a:pt x="730" y="5"/>
                  </a:moveTo>
                  <a:lnTo>
                    <a:pt x="730" y="0"/>
                  </a:lnTo>
                  <a:lnTo>
                    <a:pt x="0" y="0"/>
                  </a:lnTo>
                  <a:lnTo>
                    <a:pt x="0" y="9"/>
                  </a:lnTo>
                  <a:lnTo>
                    <a:pt x="730" y="9"/>
                  </a:lnTo>
                  <a:lnTo>
                    <a:pt x="73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50825" y="260350"/>
            <a:ext cx="8643938" cy="641350"/>
          </a:xfrm>
        </p:spPr>
        <p:txBody>
          <a:bodyPr lIns="91440" tIns="45720" rIns="91440" bIns="45720"/>
          <a:lstStyle/>
          <a:p>
            <a:pPr algn="ctr" eaLnBrk="1" hangingPunct="1"/>
            <a:r>
              <a:rPr lang="ru-RU" smtClean="0"/>
              <a:t>Описание дистанции в ГИ</a:t>
            </a:r>
            <a:endParaRPr lang="en-GB" smtClean="0"/>
          </a:p>
        </p:txBody>
      </p:sp>
      <p:graphicFrame>
        <p:nvGraphicFramePr>
          <p:cNvPr id="22602" name="Group 74"/>
          <p:cNvGraphicFramePr>
            <a:graphicFrameLocks noGrp="1"/>
          </p:cNvGraphicFramePr>
          <p:nvPr/>
        </p:nvGraphicFramePr>
        <p:xfrm>
          <a:off x="323850" y="1125538"/>
          <a:ext cx="8496300" cy="4154258"/>
        </p:xfrm>
        <a:graphic>
          <a:graphicData uri="http://schemas.openxmlformats.org/drawingml/2006/table">
            <a:tbl>
              <a:tblPr/>
              <a:tblGrid>
                <a:gridCol w="719138"/>
                <a:gridCol w="7777162"/>
              </a:tblGrid>
              <a:tr h="18097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dirty="0" smtClean="0">
                          <a:ln>
                            <a:noFill/>
                          </a:ln>
                          <a:solidFill>
                            <a:srgbClr val="002664"/>
                          </a:solidFill>
                          <a:effectLst/>
                          <a:latin typeface="Arial" pitchFamily="34" charset="0"/>
                        </a:rPr>
                        <a:t>W1</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smtClean="0">
                          <a:ln>
                            <a:noFill/>
                          </a:ln>
                          <a:solidFill>
                            <a:srgbClr val="002664"/>
                          </a:solidFill>
                          <a:effectLst/>
                          <a:latin typeface="Arial" pitchFamily="34" charset="0"/>
                        </a:rPr>
                        <a:t>Старт</a:t>
                      </a:r>
                      <a:r>
                        <a:rPr kumimoji="0" lang="es-ES" sz="2400" b="1" i="0" u="none" strike="noStrike" cap="none" normalizeH="0" baseline="0" smtClean="0">
                          <a:ln>
                            <a:noFill/>
                          </a:ln>
                          <a:solidFill>
                            <a:srgbClr val="002664"/>
                          </a:solidFill>
                          <a:effectLst/>
                          <a:latin typeface="Arial" pitchFamily="34" charset="0"/>
                        </a:rPr>
                        <a:t> – 1 – (1a) – </a:t>
                      </a:r>
                      <a:r>
                        <a:rPr kumimoji="0" lang="ru-RU" sz="2400" b="1" i="0" u="none" strike="noStrike" cap="none" normalizeH="0" baseline="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794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W2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dirty="0" smtClean="0">
                          <a:ln>
                            <a:noFill/>
                          </a:ln>
                          <a:solidFill>
                            <a:srgbClr val="002664"/>
                          </a:solidFill>
                          <a:effectLst/>
                          <a:latin typeface="Arial" pitchFamily="34" charset="0"/>
                        </a:rPr>
                        <a:t>Старт</a:t>
                      </a:r>
                      <a:r>
                        <a:rPr kumimoji="0" lang="es-ES" sz="2400" b="1" i="0" u="none" strike="noStrike" cap="none" normalizeH="0" baseline="0" dirty="0" smtClean="0">
                          <a:ln>
                            <a:noFill/>
                          </a:ln>
                          <a:solidFill>
                            <a:srgbClr val="002664"/>
                          </a:solidFill>
                          <a:effectLst/>
                          <a:latin typeface="Arial" pitchFamily="34" charset="0"/>
                        </a:rPr>
                        <a:t> – 1 – (1a) – 4</a:t>
                      </a:r>
                      <a:r>
                        <a:rPr kumimoji="0" lang="en-US" sz="2400" b="1" i="0" u="none" strike="noStrike" cap="none" normalizeH="0" baseline="0" dirty="0" smtClean="0">
                          <a:ln>
                            <a:noFill/>
                          </a:ln>
                          <a:solidFill>
                            <a:srgbClr val="002664"/>
                          </a:solidFill>
                          <a:effectLst/>
                          <a:latin typeface="Arial" pitchFamily="34" charset="0"/>
                        </a:rPr>
                        <a:t>S</a:t>
                      </a:r>
                      <a:r>
                        <a:rPr kumimoji="0" lang="es-ES" sz="2400" b="1" i="0" u="none" strike="noStrike" cap="none" normalizeH="0" baseline="0" dirty="0" smtClean="0">
                          <a:ln>
                            <a:noFill/>
                          </a:ln>
                          <a:solidFill>
                            <a:srgbClr val="002664"/>
                          </a:solidFill>
                          <a:effectLst/>
                          <a:latin typeface="Arial" pitchFamily="34" charset="0"/>
                        </a:rPr>
                        <a:t>/4P – 1 – (1a)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810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W3</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kumimoji="0" lang="ru-RU" sz="2400" b="1" i="0" u="none" strike="noStrike" cap="none" normalizeH="0" baseline="0" dirty="0" smtClean="0">
                          <a:ln>
                            <a:noFill/>
                          </a:ln>
                          <a:solidFill>
                            <a:srgbClr val="002664"/>
                          </a:solidFill>
                          <a:effectLst/>
                          <a:latin typeface="Arial" pitchFamily="34" charset="0"/>
                        </a:rPr>
                        <a:t>Старт</a:t>
                      </a:r>
                      <a:r>
                        <a:rPr kumimoji="0" lang="es-ES" sz="2400" b="1" i="0" u="none" strike="noStrike" cap="none" normalizeH="0" baseline="0" dirty="0" smtClean="0">
                          <a:ln>
                            <a:noFill/>
                          </a:ln>
                          <a:solidFill>
                            <a:srgbClr val="002664"/>
                          </a:solidFill>
                          <a:effectLst/>
                          <a:latin typeface="Arial" pitchFamily="34" charset="0"/>
                        </a:rPr>
                        <a:t> – 1 – (1a) – 4</a:t>
                      </a:r>
                      <a:r>
                        <a:rPr kumimoji="0" lang="en-US" sz="2400" b="1" i="0" u="none" strike="noStrike" cap="none" normalizeH="0" baseline="0" dirty="0" smtClean="0">
                          <a:ln>
                            <a:noFill/>
                          </a:ln>
                          <a:solidFill>
                            <a:srgbClr val="002664"/>
                          </a:solidFill>
                          <a:effectLst/>
                          <a:latin typeface="Arial" pitchFamily="34" charset="0"/>
                        </a:rPr>
                        <a:t>S</a:t>
                      </a:r>
                      <a:r>
                        <a:rPr kumimoji="0" lang="es-ES" sz="2400" b="1" i="0" u="none" strike="noStrike" cap="none" normalizeH="0" baseline="0" dirty="0" smtClean="0">
                          <a:ln>
                            <a:noFill/>
                          </a:ln>
                          <a:solidFill>
                            <a:srgbClr val="002664"/>
                          </a:solidFill>
                          <a:effectLst/>
                          <a:latin typeface="Arial" pitchFamily="34" charset="0"/>
                        </a:rPr>
                        <a:t>/4P – 1 – (1a) – 4S/4P – 1 – 	(1a)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810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I1</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dirty="0" smtClean="0">
                          <a:ln>
                            <a:noFill/>
                          </a:ln>
                          <a:solidFill>
                            <a:srgbClr val="002664"/>
                          </a:solidFill>
                          <a:effectLst/>
                          <a:latin typeface="Arial" pitchFamily="34" charset="0"/>
                        </a:rPr>
                        <a:t>Старт</a:t>
                      </a:r>
                      <a:r>
                        <a:rPr kumimoji="0" lang="es-ES" sz="2400" b="1" i="0" u="none" strike="noStrike" cap="none" normalizeH="0" baseline="0" dirty="0" smtClean="0">
                          <a:ln>
                            <a:noFill/>
                          </a:ln>
                          <a:solidFill>
                            <a:srgbClr val="002664"/>
                          </a:solidFill>
                          <a:effectLst/>
                          <a:latin typeface="Arial" pitchFamily="34" charset="0"/>
                        </a:rPr>
                        <a:t> – 1 – 4S/4P – 1 – 2 – 3</a:t>
                      </a:r>
                      <a:r>
                        <a:rPr kumimoji="0" lang="ru-RU" sz="2400" b="1" i="0" u="none" strike="noStrike" cap="none" normalizeH="0" baseline="0" dirty="0" smtClean="0">
                          <a:ln>
                            <a:noFill/>
                          </a:ln>
                          <a:solidFill>
                            <a:srgbClr val="002664"/>
                          </a:solidFill>
                          <a:effectLst/>
                          <a:latin typeface="Arial" pitchFamily="34" charset="0"/>
                        </a:rPr>
                        <a:t>л</a:t>
                      </a:r>
                      <a:r>
                        <a:rPr kumimoji="0" lang="es-ES" sz="2400" b="1" i="0" u="none" strike="noStrike" cap="none" normalizeH="0" baseline="0" dirty="0" smtClean="0">
                          <a:ln>
                            <a:noFill/>
                          </a:ln>
                          <a:solidFill>
                            <a:srgbClr val="002664"/>
                          </a:solidFill>
                          <a:effectLst/>
                          <a:latin typeface="Arial" pitchFamily="34" charset="0"/>
                        </a:rPr>
                        <a:t>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810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I2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dirty="0" smtClean="0">
                          <a:ln>
                            <a:noFill/>
                          </a:ln>
                          <a:solidFill>
                            <a:srgbClr val="002664"/>
                          </a:solidFill>
                          <a:effectLst/>
                          <a:latin typeface="Arial" pitchFamily="34" charset="0"/>
                        </a:rPr>
                        <a:t>Старт </a:t>
                      </a:r>
                      <a:r>
                        <a:rPr kumimoji="0" lang="es-ES" sz="2400" b="1" i="0" u="none" strike="noStrike" cap="none" normalizeH="0" baseline="0" dirty="0" smtClean="0">
                          <a:ln>
                            <a:noFill/>
                          </a:ln>
                          <a:solidFill>
                            <a:srgbClr val="002664"/>
                          </a:solidFill>
                          <a:effectLst/>
                          <a:latin typeface="Arial" pitchFamily="34" charset="0"/>
                        </a:rPr>
                        <a:t>– 1 – 4S/4P –</a:t>
                      </a:r>
                      <a:r>
                        <a:rPr kumimoji="0" lang="ru-RU" sz="2400" b="1" i="0" u="none" strike="noStrike" cap="none" normalizeH="0" baseline="0" dirty="0" smtClean="0">
                          <a:ln>
                            <a:noFill/>
                          </a:ln>
                          <a:solidFill>
                            <a:srgbClr val="002664"/>
                          </a:solidFill>
                          <a:effectLst/>
                          <a:latin typeface="Arial" pitchFamily="34" charset="0"/>
                        </a:rPr>
                        <a:t>1-</a:t>
                      </a:r>
                      <a:r>
                        <a:rPr kumimoji="0" lang="es-ES" sz="2400" b="1" i="0" u="none" strike="noStrike" cap="none" normalizeH="0" baseline="0" dirty="0" smtClean="0">
                          <a:ln>
                            <a:noFill/>
                          </a:ln>
                          <a:solidFill>
                            <a:srgbClr val="002664"/>
                          </a:solidFill>
                          <a:effectLst/>
                          <a:latin typeface="Arial" pitchFamily="34" charset="0"/>
                        </a:rPr>
                        <a:t> 4S/4P – 1 – 2 – 3P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794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O1</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dirty="0" smtClean="0">
                          <a:ln>
                            <a:noFill/>
                          </a:ln>
                          <a:solidFill>
                            <a:srgbClr val="002664"/>
                          </a:solidFill>
                          <a:effectLst/>
                          <a:latin typeface="Arial" pitchFamily="34" charset="0"/>
                        </a:rPr>
                        <a:t>Старт</a:t>
                      </a:r>
                      <a:r>
                        <a:rPr kumimoji="0" lang="es-ES" sz="2400" b="1" i="0" u="none" strike="noStrike" cap="none" normalizeH="0" baseline="0" dirty="0" smtClean="0">
                          <a:ln>
                            <a:noFill/>
                          </a:ln>
                          <a:solidFill>
                            <a:srgbClr val="002664"/>
                          </a:solidFill>
                          <a:effectLst/>
                          <a:latin typeface="Arial" pitchFamily="34" charset="0"/>
                        </a:rPr>
                        <a:t> – 1 – 2 – 3S/3P – 2 – 3P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5810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s-ES_tradnl" sz="2400" b="1" i="0" u="none" strike="noStrike" cap="none" normalizeH="0" baseline="0" smtClean="0">
                          <a:ln>
                            <a:noFill/>
                          </a:ln>
                          <a:solidFill>
                            <a:srgbClr val="002664"/>
                          </a:solidFill>
                          <a:effectLst/>
                          <a:latin typeface="Arial" pitchFamily="34" charset="0"/>
                        </a:rPr>
                        <a:t>O2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ct val="0"/>
                        </a:spcBef>
                        <a:spcAft>
                          <a:spcPts val="120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2400" b="1" i="0" u="none" strike="noStrike" cap="none" normalizeH="0" baseline="0" dirty="0" smtClean="0">
                          <a:ln>
                            <a:noFill/>
                          </a:ln>
                          <a:solidFill>
                            <a:srgbClr val="002664"/>
                          </a:solidFill>
                          <a:effectLst/>
                          <a:latin typeface="Arial" pitchFamily="34" charset="0"/>
                        </a:rPr>
                        <a:t>Старт</a:t>
                      </a:r>
                      <a:r>
                        <a:rPr kumimoji="0" lang="es-ES" sz="2400" b="1" i="0" u="none" strike="noStrike" cap="none" normalizeH="0" baseline="0" dirty="0" smtClean="0">
                          <a:ln>
                            <a:noFill/>
                          </a:ln>
                          <a:solidFill>
                            <a:srgbClr val="002664"/>
                          </a:solidFill>
                          <a:effectLst/>
                          <a:latin typeface="Arial" pitchFamily="34" charset="0"/>
                        </a:rPr>
                        <a:t> – 1 – 2 – 3S/3P – 2 – 3S/3P – 2 – 3P – </a:t>
                      </a:r>
                      <a:r>
                        <a:rPr kumimoji="0" lang="ru-RU" sz="2400" b="1" i="0" u="none" strike="noStrike" cap="none" normalizeH="0" baseline="0" dirty="0" smtClean="0">
                          <a:ln>
                            <a:noFill/>
                          </a:ln>
                          <a:solidFill>
                            <a:srgbClr val="002664"/>
                          </a:solidFill>
                          <a:effectLst/>
                          <a:latin typeface="Arial" pitchFamily="34" charset="0"/>
                        </a:rPr>
                        <a:t>Финиш</a:t>
                      </a:r>
                    </a:p>
                  </a:txBody>
                  <a:tcPr marL="90000" marR="90000" marT="67968" marB="46800"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Расположение зоны гонок</a:t>
            </a:r>
          </a:p>
        </p:txBody>
      </p:sp>
      <p:sp>
        <p:nvSpPr>
          <p:cNvPr id="26627" name="Rectangle 3"/>
          <p:cNvSpPr>
            <a:spLocks noGrp="1" noChangeArrowheads="1"/>
          </p:cNvSpPr>
          <p:nvPr>
            <p:ph type="body" idx="4294967295"/>
          </p:nvPr>
        </p:nvSpPr>
        <p:spPr>
          <a:xfrm>
            <a:off x="254000" y="1052513"/>
            <a:ext cx="8613775" cy="3629025"/>
          </a:xfrm>
        </p:spPr>
        <p:txBody>
          <a:bodyPr lIns="91440" tIns="45720" rIns="91440" bIns="45720"/>
          <a:lstStyle/>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Важные факторы влияющие на проведение гонок</a:t>
            </a:r>
          </a:p>
          <a:p>
            <a:pPr lvl="2" eaLnBrk="1" hangingPunct="1">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Чистый ветер</a:t>
            </a:r>
            <a:r>
              <a:rPr lang="en-GB" sz="2400" smtClean="0"/>
              <a:t>; </a:t>
            </a:r>
            <a:r>
              <a:rPr lang="ru-RU" sz="2400" smtClean="0"/>
              <a:t>избегайте скал</a:t>
            </a:r>
            <a:r>
              <a:rPr lang="en-GB" sz="2400" smtClean="0"/>
              <a:t> </a:t>
            </a:r>
            <a:r>
              <a:rPr lang="ru-RU" sz="2400" smtClean="0"/>
              <a:t>и</a:t>
            </a:r>
            <a:r>
              <a:rPr lang="en-GB" sz="2400" smtClean="0"/>
              <a:t> </a:t>
            </a:r>
            <a:r>
              <a:rPr lang="ru-RU" sz="2400" smtClean="0"/>
              <a:t>зон, меняющих  направление ветра </a:t>
            </a:r>
            <a:endParaRPr lang="en-GB" sz="2400" smtClean="0"/>
          </a:p>
          <a:p>
            <a:pPr lvl="2" eaLnBrk="1" hangingPunct="1">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Равномерная глубина</a:t>
            </a:r>
            <a:r>
              <a:rPr lang="en-GB" sz="2400" smtClean="0"/>
              <a:t>; </a:t>
            </a:r>
            <a:r>
              <a:rPr lang="ru-RU" sz="2400" smtClean="0"/>
              <a:t>легкая постановка знаков</a:t>
            </a:r>
          </a:p>
          <a:p>
            <a:pPr lvl="2"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Приливные течения</a:t>
            </a:r>
            <a:r>
              <a:rPr lang="en-GB" sz="2400" smtClean="0"/>
              <a:t>; </a:t>
            </a:r>
            <a:r>
              <a:rPr lang="ru-RU" sz="2400" smtClean="0"/>
              <a:t>их следует избегать если это возможно</a:t>
            </a:r>
          </a:p>
          <a:p>
            <a:pPr lvl="2"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Пространство для более чем одной дистанции</a:t>
            </a:r>
            <a:r>
              <a:rPr lang="en-GB" sz="2400" smtClean="0"/>
              <a:t>; </a:t>
            </a:r>
            <a:r>
              <a:rPr lang="ru-RU" sz="2400" smtClean="0"/>
              <a:t>не накладывайте зоны гонок друг на друга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Лавировка</a:t>
            </a:r>
          </a:p>
        </p:txBody>
      </p:sp>
      <p:sp>
        <p:nvSpPr>
          <p:cNvPr id="27651" name="Rectangle 3"/>
          <p:cNvSpPr>
            <a:spLocks noGrp="1" noChangeArrowheads="1"/>
          </p:cNvSpPr>
          <p:nvPr>
            <p:ph type="body" idx="4294967295"/>
          </p:nvPr>
        </p:nvSpPr>
        <p:spPr>
          <a:xfrm>
            <a:off x="254000" y="1052513"/>
            <a:ext cx="8890000" cy="330358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Три фактора которые необходимо учесть при установке знака  №1</a:t>
            </a:r>
          </a:p>
          <a:p>
            <a:pPr marL="7096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Среднее направление ветра</a:t>
            </a:r>
          </a:p>
          <a:p>
            <a:pPr marL="7096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7096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Расстояние от стартовой линии до знака №1</a:t>
            </a:r>
          </a:p>
          <a:p>
            <a:pPr marL="7096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7096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Влияние любого бокового  течения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Полный курс</a:t>
            </a:r>
          </a:p>
        </p:txBody>
      </p:sp>
      <p:sp>
        <p:nvSpPr>
          <p:cNvPr id="28675" name="Rectangle 3"/>
          <p:cNvSpPr>
            <a:spLocks noGrp="1" noChangeArrowheads="1"/>
          </p:cNvSpPr>
          <p:nvPr>
            <p:ph type="body" idx="4294967295"/>
          </p:nvPr>
        </p:nvSpPr>
        <p:spPr>
          <a:xfrm>
            <a:off x="250825" y="1052513"/>
            <a:ext cx="8613775" cy="404018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Точное выставление этого участка дистанции по отношению к направлению ветра очень важно</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Особенно для ассиметричных яхт</a:t>
            </a:r>
          </a:p>
          <a:p>
            <a:pPr marL="354013" lvl="1" indent="-352425" eaLnBrk="1" hangingPunct="1">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Боковое течение может иметь более неблагоприятное влияние на полном курсе чем на лавировке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Предисловие к четвертому изданию</a:t>
            </a:r>
            <a:endParaRPr lang="en-GB" smtClean="0"/>
          </a:p>
        </p:txBody>
      </p:sp>
      <p:sp>
        <p:nvSpPr>
          <p:cNvPr id="11267" name="Rectangle 1027"/>
          <p:cNvSpPr>
            <a:spLocks noGrp="1" noChangeArrowheads="1"/>
          </p:cNvSpPr>
          <p:nvPr>
            <p:ph type="body" idx="4294967295"/>
          </p:nvPr>
        </p:nvSpPr>
        <p:spPr>
          <a:xfrm>
            <a:off x="254000" y="1052513"/>
            <a:ext cx="8613775" cy="3625850"/>
          </a:xfrm>
        </p:spPr>
        <p:txBody>
          <a:bodyPr lIns="91440" tIns="45720" rIns="91440" bIns="45720"/>
          <a:lstStyle/>
          <a:p>
            <a:pPr marL="0" indent="0" eaLnBrk="1" hangingPunct="1"/>
            <a:endParaRPr lang="pl-PL" sz="3200" smtClean="0"/>
          </a:p>
          <a:p>
            <a:pPr marL="0" indent="0"/>
            <a:r>
              <a:rPr lang="ru-RU" sz="2800" smtClean="0"/>
              <a:t>• Часть 1 – Организация и проведение регаты</a:t>
            </a:r>
          </a:p>
          <a:p>
            <a:pPr marL="0" indent="0"/>
            <a:r>
              <a:rPr lang="en-US" sz="2800" smtClean="0"/>
              <a:t>• </a:t>
            </a:r>
            <a:r>
              <a:rPr lang="ru-RU" sz="2800" smtClean="0"/>
              <a:t>Часть </a:t>
            </a:r>
            <a:r>
              <a:rPr lang="en-US" sz="2800" smtClean="0"/>
              <a:t>2 – </a:t>
            </a:r>
            <a:r>
              <a:rPr lang="ru-RU" sz="2800" smtClean="0"/>
              <a:t>Гонки флота</a:t>
            </a:r>
          </a:p>
          <a:p>
            <a:pPr marL="0" indent="0"/>
            <a:r>
              <a:rPr lang="en-US" sz="2800" smtClean="0"/>
              <a:t>• </a:t>
            </a:r>
            <a:r>
              <a:rPr lang="ru-RU" sz="2800" smtClean="0"/>
              <a:t>Часть </a:t>
            </a:r>
            <a:r>
              <a:rPr lang="en-US" sz="2800" smtClean="0"/>
              <a:t>3 – </a:t>
            </a:r>
            <a:r>
              <a:rPr lang="ru-RU" sz="2800" smtClean="0"/>
              <a:t>Крейсерские (оффшорные) гонки</a:t>
            </a:r>
          </a:p>
          <a:p>
            <a:pPr marL="0" indent="0"/>
            <a:r>
              <a:rPr lang="en-US" sz="2800" smtClean="0"/>
              <a:t>• </a:t>
            </a:r>
            <a:r>
              <a:rPr lang="ru-RU" sz="2800" smtClean="0"/>
              <a:t>Часть </a:t>
            </a:r>
            <a:r>
              <a:rPr lang="en-US" sz="2800" smtClean="0"/>
              <a:t>4 – </a:t>
            </a:r>
            <a:r>
              <a:rPr lang="ru-RU" sz="2800" smtClean="0"/>
              <a:t>Матчевые гонки</a:t>
            </a:r>
          </a:p>
          <a:p>
            <a:pPr marL="0" indent="0"/>
            <a:r>
              <a:rPr lang="en-US" sz="2800" smtClean="0"/>
              <a:t>• </a:t>
            </a:r>
            <a:r>
              <a:rPr lang="ru-RU" sz="2800" smtClean="0"/>
              <a:t>Часть </a:t>
            </a:r>
            <a:r>
              <a:rPr lang="en-US" sz="2800" smtClean="0"/>
              <a:t>5 – </a:t>
            </a:r>
            <a:r>
              <a:rPr lang="ru-RU" sz="2800" smtClean="0"/>
              <a:t>Командные гонки</a:t>
            </a:r>
            <a:endParaRPr lang="en-GB"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Полный курс</a:t>
            </a:r>
          </a:p>
        </p:txBody>
      </p:sp>
      <p:sp>
        <p:nvSpPr>
          <p:cNvPr id="29699" name="Line 4"/>
          <p:cNvSpPr>
            <a:spLocks noChangeShapeType="1"/>
          </p:cNvSpPr>
          <p:nvPr/>
        </p:nvSpPr>
        <p:spPr bwMode="auto">
          <a:xfrm>
            <a:off x="2189163" y="1941513"/>
            <a:ext cx="0" cy="2057400"/>
          </a:xfrm>
          <a:prstGeom prst="line">
            <a:avLst/>
          </a:prstGeom>
          <a:noFill/>
          <a:ln w="9525">
            <a:solidFill>
              <a:schemeClr val="bg1"/>
            </a:solidFill>
            <a:round/>
            <a:headEnd/>
            <a:tailEnd/>
          </a:ln>
        </p:spPr>
        <p:txBody>
          <a:bodyPr/>
          <a:lstStyle/>
          <a:p>
            <a:endParaRPr lang="ru-RU"/>
          </a:p>
        </p:txBody>
      </p:sp>
      <p:sp>
        <p:nvSpPr>
          <p:cNvPr id="29700" name="Line 5"/>
          <p:cNvSpPr>
            <a:spLocks noChangeShapeType="1"/>
          </p:cNvSpPr>
          <p:nvPr/>
        </p:nvSpPr>
        <p:spPr bwMode="auto">
          <a:xfrm flipH="1">
            <a:off x="755650" y="1941513"/>
            <a:ext cx="1447800" cy="914400"/>
          </a:xfrm>
          <a:prstGeom prst="line">
            <a:avLst/>
          </a:prstGeom>
          <a:noFill/>
          <a:ln w="9525">
            <a:solidFill>
              <a:schemeClr val="bg1"/>
            </a:solidFill>
            <a:round/>
            <a:headEnd/>
            <a:tailEnd/>
          </a:ln>
        </p:spPr>
        <p:txBody>
          <a:bodyPr/>
          <a:lstStyle/>
          <a:p>
            <a:endParaRPr lang="ru-RU"/>
          </a:p>
        </p:txBody>
      </p:sp>
      <p:sp>
        <p:nvSpPr>
          <p:cNvPr id="29701" name="Line 6"/>
          <p:cNvSpPr>
            <a:spLocks noChangeShapeType="1"/>
          </p:cNvSpPr>
          <p:nvPr/>
        </p:nvSpPr>
        <p:spPr bwMode="auto">
          <a:xfrm>
            <a:off x="771525" y="2878138"/>
            <a:ext cx="1447800" cy="1143000"/>
          </a:xfrm>
          <a:prstGeom prst="line">
            <a:avLst/>
          </a:prstGeom>
          <a:noFill/>
          <a:ln w="9525">
            <a:solidFill>
              <a:schemeClr val="bg1"/>
            </a:solidFill>
            <a:round/>
            <a:headEnd/>
            <a:tailEnd/>
          </a:ln>
        </p:spPr>
        <p:txBody>
          <a:bodyPr/>
          <a:lstStyle/>
          <a:p>
            <a:endParaRPr lang="ru-RU"/>
          </a:p>
        </p:txBody>
      </p:sp>
      <p:sp>
        <p:nvSpPr>
          <p:cNvPr id="29702" name="Line 9"/>
          <p:cNvSpPr>
            <a:spLocks noChangeShapeType="1"/>
          </p:cNvSpPr>
          <p:nvPr/>
        </p:nvSpPr>
        <p:spPr bwMode="auto">
          <a:xfrm>
            <a:off x="4932363" y="1941513"/>
            <a:ext cx="0" cy="2057400"/>
          </a:xfrm>
          <a:prstGeom prst="line">
            <a:avLst/>
          </a:prstGeom>
          <a:noFill/>
          <a:ln w="9525">
            <a:solidFill>
              <a:schemeClr val="bg1"/>
            </a:solidFill>
            <a:round/>
            <a:headEnd/>
            <a:tailEnd/>
          </a:ln>
        </p:spPr>
        <p:txBody>
          <a:bodyPr/>
          <a:lstStyle/>
          <a:p>
            <a:endParaRPr lang="ru-RU"/>
          </a:p>
        </p:txBody>
      </p:sp>
      <p:sp>
        <p:nvSpPr>
          <p:cNvPr id="29703" name="Line 10"/>
          <p:cNvSpPr>
            <a:spLocks noChangeShapeType="1"/>
          </p:cNvSpPr>
          <p:nvPr/>
        </p:nvSpPr>
        <p:spPr bwMode="auto">
          <a:xfrm flipH="1">
            <a:off x="3871913" y="1941513"/>
            <a:ext cx="1066800" cy="990600"/>
          </a:xfrm>
          <a:prstGeom prst="line">
            <a:avLst/>
          </a:prstGeom>
          <a:noFill/>
          <a:ln w="9525">
            <a:solidFill>
              <a:schemeClr val="bg1"/>
            </a:solidFill>
            <a:round/>
            <a:headEnd/>
            <a:tailEnd/>
          </a:ln>
        </p:spPr>
        <p:txBody>
          <a:bodyPr/>
          <a:lstStyle/>
          <a:p>
            <a:endParaRPr lang="ru-RU"/>
          </a:p>
        </p:txBody>
      </p:sp>
      <p:sp>
        <p:nvSpPr>
          <p:cNvPr id="29704" name="Line 11"/>
          <p:cNvSpPr>
            <a:spLocks noChangeShapeType="1"/>
          </p:cNvSpPr>
          <p:nvPr/>
        </p:nvSpPr>
        <p:spPr bwMode="auto">
          <a:xfrm>
            <a:off x="3851275" y="2949575"/>
            <a:ext cx="1066800" cy="1066800"/>
          </a:xfrm>
          <a:prstGeom prst="line">
            <a:avLst/>
          </a:prstGeom>
          <a:noFill/>
          <a:ln w="9525">
            <a:solidFill>
              <a:schemeClr val="bg1"/>
            </a:solidFill>
            <a:round/>
            <a:headEnd/>
            <a:tailEnd/>
          </a:ln>
        </p:spPr>
        <p:txBody>
          <a:bodyPr/>
          <a:lstStyle/>
          <a:p>
            <a:endParaRPr lang="ru-RU"/>
          </a:p>
        </p:txBody>
      </p:sp>
      <p:sp>
        <p:nvSpPr>
          <p:cNvPr id="29705" name="AutoShape 13"/>
          <p:cNvSpPr>
            <a:spLocks noChangeArrowheads="1"/>
          </p:cNvSpPr>
          <p:nvPr/>
        </p:nvSpPr>
        <p:spPr bwMode="auto">
          <a:xfrm>
            <a:off x="3995738" y="1149350"/>
            <a:ext cx="830262" cy="533400"/>
          </a:xfrm>
          <a:prstGeom prst="wedgeRoundRectCallout">
            <a:avLst>
              <a:gd name="adj1" fmla="val 63116"/>
              <a:gd name="adj2" fmla="val 96657"/>
              <a:gd name="adj3" fmla="val 16667"/>
            </a:avLst>
          </a:prstGeom>
          <a:noFill/>
          <a:ln w="9525">
            <a:solidFill>
              <a:schemeClr val="bg1"/>
            </a:solidFill>
            <a:miter lim="800000"/>
            <a:headEnd/>
            <a:tailEnd/>
          </a:ln>
        </p:spPr>
        <p:txBody>
          <a:bodyPr/>
          <a:lstStyle/>
          <a:p>
            <a:pPr algn="ctr"/>
            <a:r>
              <a:rPr lang="en-GB" sz="2400" b="0">
                <a:solidFill>
                  <a:srgbClr val="002664"/>
                </a:solidFill>
              </a:rPr>
              <a:t>45</a:t>
            </a:r>
            <a:r>
              <a:rPr lang="en-GB" sz="2400" b="0" baseline="30000">
                <a:solidFill>
                  <a:srgbClr val="002664"/>
                </a:solidFill>
              </a:rPr>
              <a:t>0</a:t>
            </a:r>
          </a:p>
        </p:txBody>
      </p:sp>
      <p:sp>
        <p:nvSpPr>
          <p:cNvPr id="29706" name="AutoShape 14"/>
          <p:cNvSpPr>
            <a:spLocks noChangeArrowheads="1"/>
          </p:cNvSpPr>
          <p:nvPr/>
        </p:nvSpPr>
        <p:spPr bwMode="auto">
          <a:xfrm>
            <a:off x="3924300" y="4335463"/>
            <a:ext cx="846138" cy="533400"/>
          </a:xfrm>
          <a:prstGeom prst="wedgeRoundRectCallout">
            <a:avLst>
              <a:gd name="adj1" fmla="val 65046"/>
              <a:gd name="adj2" fmla="val -103870"/>
              <a:gd name="adj3" fmla="val 16667"/>
            </a:avLst>
          </a:prstGeom>
          <a:noFill/>
          <a:ln w="9525">
            <a:solidFill>
              <a:schemeClr val="bg1"/>
            </a:solidFill>
            <a:miter lim="800000"/>
            <a:headEnd/>
            <a:tailEnd/>
          </a:ln>
        </p:spPr>
        <p:txBody>
          <a:bodyPr/>
          <a:lstStyle/>
          <a:p>
            <a:pPr algn="ctr"/>
            <a:r>
              <a:rPr lang="en-GB" sz="2400" b="0">
                <a:solidFill>
                  <a:srgbClr val="002664"/>
                </a:solidFill>
              </a:rPr>
              <a:t>45</a:t>
            </a:r>
            <a:r>
              <a:rPr lang="en-GB" sz="2400" b="0" baseline="30000">
                <a:solidFill>
                  <a:srgbClr val="002664"/>
                </a:solidFill>
              </a:rPr>
              <a:t>0</a:t>
            </a:r>
          </a:p>
        </p:txBody>
      </p:sp>
      <p:sp>
        <p:nvSpPr>
          <p:cNvPr id="29707" name="AutoShape 15"/>
          <p:cNvSpPr>
            <a:spLocks noChangeArrowheads="1"/>
          </p:cNvSpPr>
          <p:nvPr/>
        </p:nvSpPr>
        <p:spPr bwMode="auto">
          <a:xfrm>
            <a:off x="2916238" y="2085975"/>
            <a:ext cx="852487" cy="533400"/>
          </a:xfrm>
          <a:prstGeom prst="wedgeRoundRectCallout">
            <a:avLst>
              <a:gd name="adj1" fmla="val 61551"/>
              <a:gd name="adj2" fmla="val 105375"/>
              <a:gd name="adj3" fmla="val 16667"/>
            </a:avLst>
          </a:prstGeom>
          <a:noFill/>
          <a:ln w="9525">
            <a:solidFill>
              <a:schemeClr val="bg1"/>
            </a:solidFill>
            <a:miter lim="800000"/>
            <a:headEnd/>
            <a:tailEnd/>
          </a:ln>
        </p:spPr>
        <p:txBody>
          <a:bodyPr/>
          <a:lstStyle/>
          <a:p>
            <a:pPr algn="ctr"/>
            <a:r>
              <a:rPr lang="en-GB" sz="2400" b="0">
                <a:solidFill>
                  <a:srgbClr val="002664"/>
                </a:solidFill>
              </a:rPr>
              <a:t>90</a:t>
            </a:r>
            <a:r>
              <a:rPr lang="en-GB" sz="2400" b="0" baseline="30000">
                <a:solidFill>
                  <a:srgbClr val="002664"/>
                </a:solidFill>
              </a:rPr>
              <a:t>0</a:t>
            </a:r>
          </a:p>
        </p:txBody>
      </p:sp>
      <p:sp>
        <p:nvSpPr>
          <p:cNvPr id="29708" name="AutoShape 17"/>
          <p:cNvSpPr>
            <a:spLocks noChangeArrowheads="1"/>
          </p:cNvSpPr>
          <p:nvPr/>
        </p:nvSpPr>
        <p:spPr bwMode="auto">
          <a:xfrm>
            <a:off x="539750" y="742950"/>
            <a:ext cx="1676400" cy="838200"/>
          </a:xfrm>
          <a:prstGeom prst="wedgeRoundRectCallout">
            <a:avLst>
              <a:gd name="adj1" fmla="val 23579"/>
              <a:gd name="adj2" fmla="val 118750"/>
              <a:gd name="adj3" fmla="val 16667"/>
            </a:avLst>
          </a:prstGeom>
          <a:noFill/>
          <a:ln w="9525">
            <a:solidFill>
              <a:schemeClr val="bg1"/>
            </a:solidFill>
            <a:miter lim="800000"/>
            <a:headEnd/>
            <a:tailEnd/>
          </a:ln>
        </p:spPr>
        <p:txBody>
          <a:bodyPr/>
          <a:lstStyle/>
          <a:p>
            <a:pPr algn="ctr"/>
            <a:r>
              <a:rPr lang="ru-RU" sz="2400" b="0">
                <a:solidFill>
                  <a:srgbClr val="002664"/>
                </a:solidFill>
              </a:rPr>
              <a:t>Все углы </a:t>
            </a:r>
            <a:r>
              <a:rPr lang="en-GB" sz="2400" b="0">
                <a:solidFill>
                  <a:srgbClr val="002664"/>
                </a:solidFill>
              </a:rPr>
              <a:t>60</a:t>
            </a:r>
            <a:r>
              <a:rPr lang="en-GB" sz="2400" b="0" baseline="30000">
                <a:solidFill>
                  <a:srgbClr val="002664"/>
                </a:solidFill>
              </a:rPr>
              <a:t>0</a:t>
            </a:r>
          </a:p>
        </p:txBody>
      </p:sp>
      <p:sp>
        <p:nvSpPr>
          <p:cNvPr id="29709" name="Line 18"/>
          <p:cNvSpPr>
            <a:spLocks noChangeShapeType="1"/>
          </p:cNvSpPr>
          <p:nvPr/>
        </p:nvSpPr>
        <p:spPr bwMode="auto">
          <a:xfrm>
            <a:off x="8316913" y="1941513"/>
            <a:ext cx="0" cy="2057400"/>
          </a:xfrm>
          <a:prstGeom prst="line">
            <a:avLst/>
          </a:prstGeom>
          <a:noFill/>
          <a:ln w="9525">
            <a:solidFill>
              <a:schemeClr val="bg1"/>
            </a:solidFill>
            <a:round/>
            <a:headEnd/>
            <a:tailEnd/>
          </a:ln>
        </p:spPr>
        <p:txBody>
          <a:bodyPr/>
          <a:lstStyle/>
          <a:p>
            <a:endParaRPr lang="ru-RU"/>
          </a:p>
        </p:txBody>
      </p:sp>
      <p:sp>
        <p:nvSpPr>
          <p:cNvPr id="29710" name="Line 19"/>
          <p:cNvSpPr>
            <a:spLocks noChangeShapeType="1"/>
          </p:cNvSpPr>
          <p:nvPr/>
        </p:nvSpPr>
        <p:spPr bwMode="auto">
          <a:xfrm flipH="1">
            <a:off x="6792913" y="1941513"/>
            <a:ext cx="1524000" cy="457200"/>
          </a:xfrm>
          <a:prstGeom prst="line">
            <a:avLst/>
          </a:prstGeom>
          <a:noFill/>
          <a:ln w="9525">
            <a:solidFill>
              <a:schemeClr val="bg1"/>
            </a:solidFill>
            <a:round/>
            <a:headEnd/>
            <a:tailEnd/>
          </a:ln>
        </p:spPr>
        <p:txBody>
          <a:bodyPr/>
          <a:lstStyle/>
          <a:p>
            <a:endParaRPr lang="ru-RU"/>
          </a:p>
        </p:txBody>
      </p:sp>
      <p:sp>
        <p:nvSpPr>
          <p:cNvPr id="29711" name="Line 20"/>
          <p:cNvSpPr>
            <a:spLocks noChangeShapeType="1"/>
          </p:cNvSpPr>
          <p:nvPr/>
        </p:nvSpPr>
        <p:spPr bwMode="auto">
          <a:xfrm>
            <a:off x="6762750" y="2390775"/>
            <a:ext cx="1524000" cy="1600200"/>
          </a:xfrm>
          <a:prstGeom prst="line">
            <a:avLst/>
          </a:prstGeom>
          <a:noFill/>
          <a:ln w="9525">
            <a:solidFill>
              <a:schemeClr val="bg1"/>
            </a:solidFill>
            <a:round/>
            <a:headEnd/>
            <a:tailEnd/>
          </a:ln>
        </p:spPr>
        <p:txBody>
          <a:bodyPr/>
          <a:lstStyle/>
          <a:p>
            <a:endParaRPr lang="ru-RU"/>
          </a:p>
        </p:txBody>
      </p:sp>
      <p:sp>
        <p:nvSpPr>
          <p:cNvPr id="29712" name="AutoShape 21"/>
          <p:cNvSpPr>
            <a:spLocks noChangeArrowheads="1"/>
          </p:cNvSpPr>
          <p:nvPr/>
        </p:nvSpPr>
        <p:spPr bwMode="auto">
          <a:xfrm>
            <a:off x="7308850" y="1119188"/>
            <a:ext cx="792163" cy="533400"/>
          </a:xfrm>
          <a:prstGeom prst="wedgeRoundRectCallout">
            <a:avLst>
              <a:gd name="adj1" fmla="val 72454"/>
              <a:gd name="adj2" fmla="val 93750"/>
              <a:gd name="adj3" fmla="val 16667"/>
            </a:avLst>
          </a:prstGeom>
          <a:noFill/>
          <a:ln w="9525">
            <a:solidFill>
              <a:schemeClr val="bg1"/>
            </a:solidFill>
            <a:miter lim="800000"/>
            <a:headEnd/>
            <a:tailEnd/>
          </a:ln>
        </p:spPr>
        <p:txBody>
          <a:bodyPr/>
          <a:lstStyle/>
          <a:p>
            <a:pPr algn="ctr"/>
            <a:r>
              <a:rPr lang="en-GB" sz="2400" b="0">
                <a:solidFill>
                  <a:srgbClr val="002664"/>
                </a:solidFill>
              </a:rPr>
              <a:t>75</a:t>
            </a:r>
            <a:r>
              <a:rPr lang="en-GB" sz="2400" b="0" baseline="30000">
                <a:solidFill>
                  <a:srgbClr val="002664"/>
                </a:solidFill>
              </a:rPr>
              <a:t>0</a:t>
            </a:r>
          </a:p>
        </p:txBody>
      </p:sp>
      <p:sp>
        <p:nvSpPr>
          <p:cNvPr id="29713" name="AutoShape 22"/>
          <p:cNvSpPr>
            <a:spLocks noChangeArrowheads="1"/>
          </p:cNvSpPr>
          <p:nvPr/>
        </p:nvSpPr>
        <p:spPr bwMode="auto">
          <a:xfrm>
            <a:off x="5795963" y="1581150"/>
            <a:ext cx="792162" cy="533400"/>
          </a:xfrm>
          <a:prstGeom prst="wedgeRoundRectCallout">
            <a:avLst>
              <a:gd name="adj1" fmla="val 72454"/>
              <a:gd name="adj2" fmla="val 99560"/>
              <a:gd name="adj3" fmla="val 16667"/>
            </a:avLst>
          </a:prstGeom>
          <a:noFill/>
          <a:ln w="9525">
            <a:solidFill>
              <a:schemeClr val="bg1"/>
            </a:solidFill>
            <a:miter lim="800000"/>
            <a:headEnd/>
            <a:tailEnd/>
          </a:ln>
        </p:spPr>
        <p:txBody>
          <a:bodyPr/>
          <a:lstStyle/>
          <a:p>
            <a:pPr algn="ctr"/>
            <a:r>
              <a:rPr lang="en-GB" sz="2400" b="0">
                <a:solidFill>
                  <a:srgbClr val="002664"/>
                </a:solidFill>
              </a:rPr>
              <a:t>60</a:t>
            </a:r>
            <a:r>
              <a:rPr lang="en-GB" sz="2400" b="0" baseline="30000">
                <a:solidFill>
                  <a:srgbClr val="002664"/>
                </a:solidFill>
              </a:rPr>
              <a:t>0</a:t>
            </a:r>
          </a:p>
        </p:txBody>
      </p:sp>
      <p:sp>
        <p:nvSpPr>
          <p:cNvPr id="29714" name="AutoShape 23"/>
          <p:cNvSpPr>
            <a:spLocks noChangeArrowheads="1"/>
          </p:cNvSpPr>
          <p:nvPr/>
        </p:nvSpPr>
        <p:spPr bwMode="auto">
          <a:xfrm>
            <a:off x="7380288" y="4318000"/>
            <a:ext cx="757237" cy="533400"/>
          </a:xfrm>
          <a:prstGeom prst="wedgeRoundRectCallout">
            <a:avLst>
              <a:gd name="adj1" fmla="val 73231"/>
              <a:gd name="adj2" fmla="val -103870"/>
              <a:gd name="adj3" fmla="val 16667"/>
            </a:avLst>
          </a:prstGeom>
          <a:noFill/>
          <a:ln w="9525">
            <a:solidFill>
              <a:schemeClr val="bg1"/>
            </a:solidFill>
            <a:miter lim="800000"/>
            <a:headEnd/>
            <a:tailEnd/>
          </a:ln>
        </p:spPr>
        <p:txBody>
          <a:bodyPr/>
          <a:lstStyle/>
          <a:p>
            <a:pPr algn="ctr"/>
            <a:r>
              <a:rPr lang="en-GB" sz="2400" b="0">
                <a:solidFill>
                  <a:srgbClr val="002664"/>
                </a:solidFill>
              </a:rPr>
              <a:t>45</a:t>
            </a:r>
            <a:r>
              <a:rPr lang="en-GB" sz="2400" b="0" baseline="30000">
                <a:solidFill>
                  <a:srgbClr val="002664"/>
                </a:solidFill>
              </a:rPr>
              <a:t>0</a:t>
            </a:r>
          </a:p>
        </p:txBody>
      </p:sp>
      <p:sp>
        <p:nvSpPr>
          <p:cNvPr id="29715" name="Text Box 24"/>
          <p:cNvSpPr txBox="1">
            <a:spLocks noChangeArrowheads="1"/>
          </p:cNvSpPr>
          <p:nvPr/>
        </p:nvSpPr>
        <p:spPr bwMode="auto">
          <a:xfrm>
            <a:off x="685800" y="4941888"/>
            <a:ext cx="7696200" cy="1200150"/>
          </a:xfrm>
          <a:prstGeom prst="rect">
            <a:avLst/>
          </a:prstGeom>
          <a:noFill/>
          <a:ln w="9525">
            <a:noFill/>
            <a:miter lim="800000"/>
            <a:headEnd/>
            <a:tailEnd/>
          </a:ln>
        </p:spPr>
        <p:txBody>
          <a:bodyPr>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0">
                <a:solidFill>
                  <a:srgbClr val="002664"/>
                </a:solidFill>
              </a:rPr>
              <a:t>Преимущество дистанции в форме треугольника состоит в том, что она позволяет  использовать широкий диапазон  полных  курсов</a:t>
            </a:r>
          </a:p>
        </p:txBody>
      </p:sp>
      <p:sp>
        <p:nvSpPr>
          <p:cNvPr id="29716" name="AutoShape 25"/>
          <p:cNvSpPr>
            <a:spLocks noChangeArrowheads="1"/>
          </p:cNvSpPr>
          <p:nvPr/>
        </p:nvSpPr>
        <p:spPr bwMode="auto">
          <a:xfrm>
            <a:off x="244475" y="3622675"/>
            <a:ext cx="1219200" cy="479425"/>
          </a:xfrm>
          <a:prstGeom prst="wedgeRoundRectCallout">
            <a:avLst>
              <a:gd name="adj1" fmla="val -7551"/>
              <a:gd name="adj2" fmla="val -208593"/>
              <a:gd name="adj3" fmla="val 16667"/>
            </a:avLst>
          </a:prstGeom>
          <a:noFill/>
          <a:ln w="9525">
            <a:solidFill>
              <a:schemeClr val="bg1"/>
            </a:solidFill>
            <a:miter lim="800000"/>
            <a:headEnd/>
            <a:tailEnd/>
          </a:ln>
        </p:spPr>
        <p:txBody>
          <a:bodyPr/>
          <a:lstStyle/>
          <a:p>
            <a:pPr algn="ctr"/>
            <a:r>
              <a:rPr lang="ru-RU" sz="2400" b="0">
                <a:solidFill>
                  <a:srgbClr val="002664"/>
                </a:solidFill>
              </a:rPr>
              <a:t>Знак</a:t>
            </a:r>
            <a:r>
              <a:rPr lang="en-GB" sz="2400" b="0">
                <a:solidFill>
                  <a:srgbClr val="002664"/>
                </a:solidFill>
              </a:rPr>
              <a:t> 2</a:t>
            </a:r>
          </a:p>
        </p:txBody>
      </p:sp>
      <p:sp>
        <p:nvSpPr>
          <p:cNvPr id="29717" name="AutoShape 26"/>
          <p:cNvSpPr>
            <a:spLocks noChangeArrowheads="1"/>
          </p:cNvSpPr>
          <p:nvPr/>
        </p:nvSpPr>
        <p:spPr bwMode="auto">
          <a:xfrm>
            <a:off x="2895600" y="3546475"/>
            <a:ext cx="1219200" cy="482600"/>
          </a:xfrm>
          <a:prstGeom prst="wedgeRoundRectCallout">
            <a:avLst>
              <a:gd name="adj1" fmla="val 27866"/>
              <a:gd name="adj2" fmla="val -166292"/>
              <a:gd name="adj3" fmla="val 16667"/>
            </a:avLst>
          </a:prstGeom>
          <a:noFill/>
          <a:ln w="9525">
            <a:solidFill>
              <a:schemeClr val="bg1"/>
            </a:solidFill>
            <a:miter lim="800000"/>
            <a:headEnd/>
            <a:tailEnd/>
          </a:ln>
        </p:spPr>
        <p:txBody>
          <a:bodyPr/>
          <a:lstStyle/>
          <a:p>
            <a:pPr algn="ctr"/>
            <a:r>
              <a:rPr lang="ru-RU" sz="2400" b="0">
                <a:solidFill>
                  <a:srgbClr val="002664"/>
                </a:solidFill>
              </a:rPr>
              <a:t>Знак</a:t>
            </a:r>
            <a:r>
              <a:rPr lang="en-GB" sz="2400" b="0">
                <a:solidFill>
                  <a:srgbClr val="002664"/>
                </a:solidFill>
              </a:rPr>
              <a:t> 2</a:t>
            </a:r>
          </a:p>
        </p:txBody>
      </p:sp>
      <p:sp>
        <p:nvSpPr>
          <p:cNvPr id="29718" name="AutoShape 27"/>
          <p:cNvSpPr>
            <a:spLocks noChangeArrowheads="1"/>
          </p:cNvSpPr>
          <p:nvPr/>
        </p:nvSpPr>
        <p:spPr bwMode="auto">
          <a:xfrm>
            <a:off x="5873750" y="3144838"/>
            <a:ext cx="1219200" cy="452437"/>
          </a:xfrm>
          <a:prstGeom prst="wedgeRoundRectCallout">
            <a:avLst>
              <a:gd name="adj1" fmla="val 24847"/>
              <a:gd name="adj2" fmla="val -211269"/>
              <a:gd name="adj3" fmla="val 16667"/>
            </a:avLst>
          </a:prstGeom>
          <a:noFill/>
          <a:ln w="9525">
            <a:solidFill>
              <a:schemeClr val="bg1"/>
            </a:solidFill>
            <a:miter lim="800000"/>
            <a:headEnd/>
            <a:tailEnd/>
          </a:ln>
        </p:spPr>
        <p:txBody>
          <a:bodyPr/>
          <a:lstStyle/>
          <a:p>
            <a:pPr algn="ctr"/>
            <a:r>
              <a:rPr lang="ru-RU" sz="2400" b="0">
                <a:solidFill>
                  <a:srgbClr val="002664"/>
                </a:solidFill>
              </a:rPr>
              <a:t>Знак</a:t>
            </a:r>
            <a:r>
              <a:rPr lang="en-GB" sz="2400" b="0">
                <a:solidFill>
                  <a:srgbClr val="002664"/>
                </a:solidFill>
              </a:rPr>
              <a:t>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Оттяжной знак</a:t>
            </a:r>
          </a:p>
        </p:txBody>
      </p:sp>
      <p:sp>
        <p:nvSpPr>
          <p:cNvPr id="30723" name="Rectangle 1027"/>
          <p:cNvSpPr>
            <a:spLocks noGrp="1" noChangeArrowheads="1"/>
          </p:cNvSpPr>
          <p:nvPr>
            <p:ph type="body" idx="4294967295"/>
          </p:nvPr>
        </p:nvSpPr>
        <p:spPr>
          <a:xfrm>
            <a:off x="3716338" y="1052513"/>
            <a:ext cx="5151437" cy="4632325"/>
          </a:xfrm>
        </p:spPr>
        <p:txBody>
          <a:bodyPr lIns="91440" tIns="45720" rIns="91440" bIns="45720"/>
          <a:lstStyle/>
          <a:p>
            <a:pPr marL="714375"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Расстояние и угол зависят от требований класса</a:t>
            </a:r>
          </a:p>
          <a:p>
            <a:pPr marL="714375" lvl="2" indent="-365125" eaLnBrk="1" hangingPunct="1">
              <a:spcBef>
                <a:spcPts val="1800"/>
              </a:spcBef>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Предназначен для того чтобы яхты, начавшие полный курс под спинакерами, не пересекались с яхтами, лавирующимися на знак №1 </a:t>
            </a:r>
            <a:endParaRPr lang="ru-RU" sz="3200" smtClean="0"/>
          </a:p>
        </p:txBody>
      </p:sp>
      <p:sp>
        <p:nvSpPr>
          <p:cNvPr id="30724" name="Oval 1028"/>
          <p:cNvSpPr>
            <a:spLocks noChangeArrowheads="1"/>
          </p:cNvSpPr>
          <p:nvPr/>
        </p:nvSpPr>
        <p:spPr bwMode="auto">
          <a:xfrm>
            <a:off x="2590800" y="1752600"/>
            <a:ext cx="228600" cy="228600"/>
          </a:xfrm>
          <a:prstGeom prst="ellipse">
            <a:avLst/>
          </a:prstGeom>
          <a:solidFill>
            <a:srgbClr val="FF3607"/>
          </a:solidFill>
          <a:ln w="9525">
            <a:solidFill>
              <a:schemeClr val="tx1"/>
            </a:solidFill>
            <a:round/>
            <a:headEnd/>
            <a:tailEnd/>
          </a:ln>
        </p:spPr>
        <p:txBody>
          <a:bodyPr wrap="none" anchor="ctr"/>
          <a:lstStyle/>
          <a:p>
            <a:endParaRPr lang="pl-PL" sz="2400" b="0">
              <a:solidFill>
                <a:schemeClr val="tx1"/>
              </a:solidFill>
            </a:endParaRPr>
          </a:p>
        </p:txBody>
      </p:sp>
      <p:sp>
        <p:nvSpPr>
          <p:cNvPr id="30725" name="Oval 1029"/>
          <p:cNvSpPr>
            <a:spLocks noChangeArrowheads="1"/>
          </p:cNvSpPr>
          <p:nvPr/>
        </p:nvSpPr>
        <p:spPr bwMode="auto">
          <a:xfrm>
            <a:off x="1828800" y="1447800"/>
            <a:ext cx="76200" cy="76200"/>
          </a:xfrm>
          <a:prstGeom prst="ellipse">
            <a:avLst/>
          </a:prstGeom>
          <a:solidFill>
            <a:srgbClr val="FF3607"/>
          </a:solidFill>
          <a:ln w="9525">
            <a:solidFill>
              <a:schemeClr val="tx1"/>
            </a:solidFill>
            <a:round/>
            <a:headEnd/>
            <a:tailEnd/>
          </a:ln>
        </p:spPr>
        <p:txBody>
          <a:bodyPr wrap="none" anchor="ctr"/>
          <a:lstStyle/>
          <a:p>
            <a:endParaRPr lang="pl-PL" sz="2400" b="0">
              <a:solidFill>
                <a:schemeClr val="tx1"/>
              </a:solidFill>
            </a:endParaRPr>
          </a:p>
        </p:txBody>
      </p:sp>
      <p:sp>
        <p:nvSpPr>
          <p:cNvPr id="30726" name="Oval 1030"/>
          <p:cNvSpPr>
            <a:spLocks noChangeArrowheads="1"/>
          </p:cNvSpPr>
          <p:nvPr/>
        </p:nvSpPr>
        <p:spPr bwMode="auto">
          <a:xfrm>
            <a:off x="1828800" y="1828800"/>
            <a:ext cx="76200" cy="76200"/>
          </a:xfrm>
          <a:prstGeom prst="ellipse">
            <a:avLst/>
          </a:prstGeom>
          <a:solidFill>
            <a:srgbClr val="FF3607"/>
          </a:solidFill>
          <a:ln w="9525">
            <a:solidFill>
              <a:schemeClr val="tx1"/>
            </a:solidFill>
            <a:round/>
            <a:headEnd/>
            <a:tailEnd/>
          </a:ln>
        </p:spPr>
        <p:txBody>
          <a:bodyPr wrap="none" anchor="ctr"/>
          <a:lstStyle/>
          <a:p>
            <a:endParaRPr lang="pl-PL" sz="2400" b="0">
              <a:solidFill>
                <a:schemeClr val="tx1"/>
              </a:solidFill>
            </a:endParaRPr>
          </a:p>
        </p:txBody>
      </p:sp>
      <p:sp>
        <p:nvSpPr>
          <p:cNvPr id="30727" name="AutoShape 1032"/>
          <p:cNvSpPr>
            <a:spLocks noChangeArrowheads="1"/>
          </p:cNvSpPr>
          <p:nvPr/>
        </p:nvSpPr>
        <p:spPr bwMode="auto">
          <a:xfrm>
            <a:off x="2438400" y="1052513"/>
            <a:ext cx="1295400" cy="466725"/>
          </a:xfrm>
          <a:prstGeom prst="wedgeRoundRectCallout">
            <a:avLst>
              <a:gd name="adj1" fmla="val -27949"/>
              <a:gd name="adj2" fmla="val 96088"/>
              <a:gd name="adj3" fmla="val 16667"/>
            </a:avLst>
          </a:prstGeom>
          <a:noFill/>
          <a:ln w="9525">
            <a:solidFill>
              <a:schemeClr val="bg1"/>
            </a:solidFill>
            <a:miter lim="800000"/>
            <a:headEnd/>
            <a:tailEnd/>
          </a:ln>
        </p:spPr>
        <p:txBody>
          <a:bodyPr/>
          <a:lstStyle/>
          <a:p>
            <a:pPr algn="ctr"/>
            <a:r>
              <a:rPr lang="ru-RU" sz="2400" b="0">
                <a:solidFill>
                  <a:srgbClr val="002664"/>
                </a:solidFill>
              </a:rPr>
              <a:t>Знак</a:t>
            </a:r>
            <a:r>
              <a:rPr lang="en-GB" sz="2400" b="0">
                <a:solidFill>
                  <a:srgbClr val="002664"/>
                </a:solidFill>
              </a:rPr>
              <a:t> 1</a:t>
            </a:r>
          </a:p>
        </p:txBody>
      </p:sp>
      <p:sp>
        <p:nvSpPr>
          <p:cNvPr id="30728" name="AutoShape 1033"/>
          <p:cNvSpPr>
            <a:spLocks noChangeArrowheads="1"/>
          </p:cNvSpPr>
          <p:nvPr/>
        </p:nvSpPr>
        <p:spPr bwMode="auto">
          <a:xfrm>
            <a:off x="395288" y="3716338"/>
            <a:ext cx="2160587" cy="1512887"/>
          </a:xfrm>
          <a:prstGeom prst="wedgeRoundRectCallout">
            <a:avLst>
              <a:gd name="adj1" fmla="val -16722"/>
              <a:gd name="adj2" fmla="val -129676"/>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0">
                <a:solidFill>
                  <a:srgbClr val="002664"/>
                </a:solidFill>
              </a:rPr>
              <a:t>Варианты расположения оттяжного знака</a:t>
            </a:r>
          </a:p>
        </p:txBody>
      </p:sp>
      <p:sp>
        <p:nvSpPr>
          <p:cNvPr id="30729" name="AutoShape 1034"/>
          <p:cNvSpPr>
            <a:spLocks noChangeArrowheads="1"/>
          </p:cNvSpPr>
          <p:nvPr/>
        </p:nvSpPr>
        <p:spPr bwMode="auto">
          <a:xfrm>
            <a:off x="179388" y="981075"/>
            <a:ext cx="1511300" cy="304800"/>
          </a:xfrm>
          <a:prstGeom prst="wedgeRoundRectCallout">
            <a:avLst>
              <a:gd name="adj1" fmla="val 59421"/>
              <a:gd name="adj2" fmla="val 108069"/>
              <a:gd name="adj3" fmla="val 16667"/>
            </a:avLst>
          </a:prstGeom>
          <a:noFill/>
          <a:ln w="9525">
            <a:solidFill>
              <a:schemeClr val="bg1"/>
            </a:solidFill>
            <a:miter lim="800000"/>
            <a:headEnd/>
            <a:tailEnd/>
          </a:ln>
        </p:spPr>
        <p:txBody>
          <a:bodyPr/>
          <a:lstStyle/>
          <a:p>
            <a:pPr algn="ctr"/>
            <a:r>
              <a:rPr lang="ru-RU" sz="1600" b="0">
                <a:solidFill>
                  <a:srgbClr val="002664"/>
                </a:solidFill>
              </a:rPr>
              <a:t>Положение</a:t>
            </a:r>
            <a:r>
              <a:rPr lang="en-GB" sz="1600" b="0">
                <a:solidFill>
                  <a:srgbClr val="002664"/>
                </a:solidFill>
              </a:rPr>
              <a:t> 1</a:t>
            </a:r>
          </a:p>
        </p:txBody>
      </p:sp>
      <p:sp>
        <p:nvSpPr>
          <p:cNvPr id="30730" name="AutoShape 1035"/>
          <p:cNvSpPr>
            <a:spLocks noChangeArrowheads="1"/>
          </p:cNvSpPr>
          <p:nvPr/>
        </p:nvSpPr>
        <p:spPr bwMode="auto">
          <a:xfrm>
            <a:off x="179388" y="2060575"/>
            <a:ext cx="1511300" cy="304800"/>
          </a:xfrm>
          <a:prstGeom prst="wedgeRoundRectCallout">
            <a:avLst>
              <a:gd name="adj1" fmla="val 58352"/>
              <a:gd name="adj2" fmla="val -107329"/>
              <a:gd name="adj3" fmla="val 16667"/>
            </a:avLst>
          </a:prstGeom>
          <a:noFill/>
          <a:ln w="9525">
            <a:solidFill>
              <a:schemeClr val="bg1"/>
            </a:solidFill>
            <a:miter lim="800000"/>
            <a:headEnd/>
            <a:tailEnd/>
          </a:ln>
        </p:spPr>
        <p:txBody>
          <a:bodyPr/>
          <a:lstStyle/>
          <a:p>
            <a:pPr algn="ctr"/>
            <a:r>
              <a:rPr lang="ru-RU" sz="1600" b="0">
                <a:solidFill>
                  <a:srgbClr val="002664"/>
                </a:solidFill>
              </a:rPr>
              <a:t>Положение</a:t>
            </a:r>
            <a:r>
              <a:rPr lang="en-GB" sz="1600" b="0">
                <a:solidFill>
                  <a:srgbClr val="002664"/>
                </a:solidFill>
              </a:rPr>
              <a:t> 2</a:t>
            </a:r>
          </a:p>
        </p:txBody>
      </p:sp>
      <p:sp>
        <p:nvSpPr>
          <p:cNvPr id="30731" name="Line 1037"/>
          <p:cNvSpPr>
            <a:spLocks noChangeShapeType="1"/>
          </p:cNvSpPr>
          <p:nvPr/>
        </p:nvSpPr>
        <p:spPr bwMode="auto">
          <a:xfrm>
            <a:off x="2746375" y="2420938"/>
            <a:ext cx="0" cy="914400"/>
          </a:xfrm>
          <a:prstGeom prst="line">
            <a:avLst/>
          </a:prstGeom>
          <a:noFill/>
          <a:ln w="76200">
            <a:solidFill>
              <a:schemeClr val="accent2"/>
            </a:solidFill>
            <a:round/>
            <a:headEnd/>
            <a:tailEnd type="triangle" w="med" len="med"/>
          </a:ln>
        </p:spPr>
        <p:txBody>
          <a:bodyPr/>
          <a:lstStyle/>
          <a:p>
            <a:endParaRPr lang="ru-RU"/>
          </a:p>
        </p:txBody>
      </p:sp>
      <p:sp>
        <p:nvSpPr>
          <p:cNvPr id="30732" name="AutoShape 1038"/>
          <p:cNvSpPr>
            <a:spLocks noChangeArrowheads="1"/>
          </p:cNvSpPr>
          <p:nvPr/>
        </p:nvSpPr>
        <p:spPr bwMode="auto">
          <a:xfrm>
            <a:off x="3059113" y="2133600"/>
            <a:ext cx="865187" cy="304800"/>
          </a:xfrm>
          <a:prstGeom prst="wedgeRoundRectCallout">
            <a:avLst>
              <a:gd name="adj1" fmla="val -79903"/>
              <a:gd name="adj2" fmla="val 182222"/>
              <a:gd name="adj3" fmla="val 16667"/>
            </a:avLst>
          </a:prstGeom>
          <a:noFill/>
          <a:ln w="9525">
            <a:solidFill>
              <a:schemeClr val="bg1"/>
            </a:solidFill>
            <a:miter lim="800000"/>
            <a:headEnd/>
            <a:tailEnd/>
          </a:ln>
        </p:spPr>
        <p:txBody>
          <a:bodyPr/>
          <a:lstStyle/>
          <a:p>
            <a:pPr algn="ctr"/>
            <a:r>
              <a:rPr lang="ru-RU" sz="1600" b="0">
                <a:solidFill>
                  <a:srgbClr val="002664"/>
                </a:solidFill>
              </a:rPr>
              <a:t>Ветер</a:t>
            </a:r>
            <a:endParaRPr lang="en-GB" sz="1600" b="0">
              <a:solidFill>
                <a:srgbClr val="002664"/>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Ворота</a:t>
            </a:r>
            <a:endParaRPr lang="en-GB" smtClean="0"/>
          </a:p>
        </p:txBody>
      </p:sp>
      <p:sp>
        <p:nvSpPr>
          <p:cNvPr id="31747" name="Rectangle 1027"/>
          <p:cNvSpPr>
            <a:spLocks noGrp="1" noChangeArrowheads="1"/>
          </p:cNvSpPr>
          <p:nvPr>
            <p:ph type="body" idx="4294967295"/>
          </p:nvPr>
        </p:nvSpPr>
        <p:spPr>
          <a:xfrm>
            <a:off x="254000" y="1052513"/>
            <a:ext cx="8613775" cy="4878387"/>
          </a:xfrm>
        </p:spPr>
        <p:txBody>
          <a:bodyPr lIns="91440" tIns="45720" rIns="91440" bIns="45720"/>
          <a:lstStyle/>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Чаще всего на  дистанции </a:t>
            </a:r>
            <a:r>
              <a:rPr lang="en-GB" sz="2800" smtClean="0"/>
              <a:t> </a:t>
            </a:r>
            <a:r>
              <a:rPr lang="ru-RU" sz="2800" smtClean="0"/>
              <a:t>лавировка-полный курс в качестве подветренного знака используются ворота</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При установке ворот требуется зона в три длины корпуса яхты вокруг каждого из знаков ворот  и пространство между зонами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Исходя из этого минимальная ширина ворот – семь длин корпуса яхты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Обычно ширина ворот составляет 9-10 длин корпуса яхты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Трапециевидная дистанция</a:t>
            </a:r>
            <a:endParaRPr lang="en-GB" smtClean="0"/>
          </a:p>
        </p:txBody>
      </p:sp>
      <p:sp>
        <p:nvSpPr>
          <p:cNvPr id="32771" name="Rectangle 1027"/>
          <p:cNvSpPr>
            <a:spLocks noGrp="1" noChangeArrowheads="1"/>
          </p:cNvSpPr>
          <p:nvPr>
            <p:ph type="body" idx="4294967295"/>
          </p:nvPr>
        </p:nvSpPr>
        <p:spPr>
          <a:xfrm>
            <a:off x="254000" y="1052513"/>
            <a:ext cx="8613775" cy="458628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Трапецию стали использовать, чтобы разместить на одной дистанции два класса, задействуя при этом:</a:t>
            </a:r>
            <a:endParaRPr lang="en-GB" smtClean="0"/>
          </a:p>
          <a:p>
            <a:pPr marL="9001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Одну стартовую линию</a:t>
            </a:r>
          </a:p>
          <a:p>
            <a:pPr marL="354013" lvl="1" indent="-352425" eaLnBrk="1" hangingPunct="1">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Одну финишную линию</a:t>
            </a:r>
          </a:p>
          <a:p>
            <a:pPr marL="354013" lvl="1" indent="-352425" eaLnBrk="1" hangingPunct="1">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smtClean="0"/>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Имея две практически разные дистанции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daty 3"/>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pPr eaLnBrk="0" hangingPunct="0"/>
            <a:r>
              <a:rPr lang="en-GB" sz="1400" b="0">
                <a:solidFill>
                  <a:schemeClr val="tx1"/>
                </a:solidFill>
              </a:rPr>
              <a:t>February 2006</a:t>
            </a:r>
          </a:p>
        </p:txBody>
      </p:sp>
      <p:sp>
        <p:nvSpPr>
          <p:cNvPr id="33795" name="Symbol zastępczy stopki 4"/>
          <p:cNvSpPr>
            <a:spLocks noGrp="1"/>
          </p:cNvSpPr>
          <p:nvPr>
            <p:ph type="ftr" sz="quarter" idx="4294967295"/>
          </p:nvPr>
        </p:nvSpPr>
        <p:spPr bwMode="auto">
          <a:xfrm>
            <a:off x="3124200" y="6400800"/>
            <a:ext cx="2895600" cy="304800"/>
          </a:xfrm>
          <a:prstGeom prst="rect">
            <a:avLst/>
          </a:prstGeom>
          <a:noFill/>
          <a:ln>
            <a:miter lim="800000"/>
            <a:headEnd/>
            <a:tailEnd/>
          </a:ln>
        </p:spPr>
        <p:txBody>
          <a:bodyPr/>
          <a:lstStyle/>
          <a:p>
            <a:pPr algn="ctr" eaLnBrk="0" hangingPunct="0"/>
            <a:r>
              <a:rPr lang="en-GB" sz="1400" b="0">
                <a:solidFill>
                  <a:schemeClr val="tx1"/>
                </a:solidFill>
              </a:rPr>
              <a:t>ISAF</a:t>
            </a:r>
          </a:p>
        </p:txBody>
      </p:sp>
      <p:sp>
        <p:nvSpPr>
          <p:cNvPr id="33796" name="Rectangle 2"/>
          <p:cNvSpPr>
            <a:spLocks noGrp="1" noChangeArrowheads="1"/>
          </p:cNvSpPr>
          <p:nvPr>
            <p:ph type="title" idx="4294967295"/>
          </p:nvPr>
        </p:nvSpPr>
        <p:spPr>
          <a:xfrm>
            <a:off x="323850" y="53975"/>
            <a:ext cx="8382000" cy="1200150"/>
          </a:xfrm>
        </p:spPr>
        <p:txBody>
          <a:bodyPr lIns="91440" tIns="45720" rIns="91440" bIns="45720"/>
          <a:lstStyle/>
          <a:p>
            <a:pPr eaLnBrk="1" hangingPunct="1"/>
            <a:r>
              <a:rPr lang="ru-RU" smtClean="0"/>
              <a:t>Компенсация течения </a:t>
            </a:r>
            <a:r>
              <a:rPr lang="en-GB" smtClean="0"/>
              <a:t>– </a:t>
            </a:r>
            <a:r>
              <a:rPr lang="ru-RU" smtClean="0"/>
              <a:t/>
            </a:r>
            <a:br>
              <a:rPr lang="ru-RU" smtClean="0"/>
            </a:br>
            <a:r>
              <a:rPr lang="ru-RU" smtClean="0"/>
              <a:t>участок дистанции против ветра</a:t>
            </a:r>
            <a:endParaRPr lang="en-GB" smtClean="0"/>
          </a:p>
        </p:txBody>
      </p:sp>
      <p:sp>
        <p:nvSpPr>
          <p:cNvPr id="33797" name="Rectangle 3"/>
          <p:cNvSpPr>
            <a:spLocks noGrp="1" noChangeArrowheads="1"/>
          </p:cNvSpPr>
          <p:nvPr>
            <p:ph type="body" idx="4294967295"/>
          </p:nvPr>
        </p:nvSpPr>
        <p:spPr>
          <a:xfrm>
            <a:off x="142875" y="1260475"/>
            <a:ext cx="7308850" cy="4684713"/>
          </a:xfrm>
        </p:spPr>
        <p:txBody>
          <a:bodyPr lIns="91440" tIns="45720" rIns="91440" bIns="45720"/>
          <a:lstStyle/>
          <a:p>
            <a:pPr lvl="1" eaLnBrk="1" hangingPunct="1">
              <a:buFontTx/>
              <a:buNone/>
            </a:pPr>
            <a:r>
              <a:rPr lang="ru-RU" smtClean="0"/>
              <a:t>Эмпирическое правило:</a:t>
            </a:r>
            <a:endParaRPr lang="en-GB" baseline="30000" smtClean="0"/>
          </a:p>
          <a:p>
            <a:pPr lvl="1" eaLnBrk="1" hangingPunct="1">
              <a:spcBef>
                <a:spcPts val="1200"/>
              </a:spcBef>
              <a:spcAft>
                <a:spcPts val="1200"/>
              </a:spcAft>
            </a:pPr>
            <a:r>
              <a:rPr lang="ru-RU" sz="3000" smtClean="0"/>
              <a:t>на каждый узел течения </a:t>
            </a:r>
            <a:br>
              <a:rPr lang="ru-RU" sz="3000" smtClean="0"/>
            </a:br>
            <a:r>
              <a:rPr lang="ru-RU" sz="3000" smtClean="0"/>
              <a:t>смещайте верхний знак по течению на</a:t>
            </a:r>
            <a:r>
              <a:rPr lang="en-GB" sz="3000" smtClean="0"/>
              <a:t> 8</a:t>
            </a:r>
            <a:r>
              <a:rPr lang="en-GB" sz="3000" baseline="30000" smtClean="0"/>
              <a:t>0</a:t>
            </a:r>
            <a:endParaRPr lang="ru-RU" sz="3000" smtClean="0"/>
          </a:p>
          <a:p>
            <a:pPr lvl="1" eaLnBrk="1" hangingPunct="1">
              <a:spcBef>
                <a:spcPts val="1200"/>
              </a:spcBef>
              <a:spcAft>
                <a:spcPts val="1200"/>
              </a:spcAft>
            </a:pPr>
            <a:r>
              <a:rPr lang="ru-RU" sz="3000" smtClean="0"/>
              <a:t>при слабом ветре увеличивайте отклонение вдвое</a:t>
            </a:r>
            <a:endParaRPr lang="en-GB" sz="3000" smtClean="0"/>
          </a:p>
          <a:p>
            <a:pPr lvl="1" eaLnBrk="1" hangingPunct="1">
              <a:spcBef>
                <a:spcPts val="1200"/>
              </a:spcBef>
              <a:spcAft>
                <a:spcPts val="1200"/>
              </a:spcAft>
            </a:pPr>
            <a:r>
              <a:rPr lang="ru-RU" sz="3000" smtClean="0"/>
              <a:t>если течение диагонально к ветру, уменьшайте отклонение вдвое</a:t>
            </a:r>
            <a:endParaRPr lang="en-GB" sz="3000" smtClean="0"/>
          </a:p>
        </p:txBody>
      </p:sp>
      <p:sp>
        <p:nvSpPr>
          <p:cNvPr id="33798" name="Line 4"/>
          <p:cNvSpPr>
            <a:spLocks noChangeShapeType="1"/>
          </p:cNvSpPr>
          <p:nvPr/>
        </p:nvSpPr>
        <p:spPr bwMode="auto">
          <a:xfrm flipV="1">
            <a:off x="7667625" y="2060575"/>
            <a:ext cx="0" cy="3581400"/>
          </a:xfrm>
          <a:prstGeom prst="line">
            <a:avLst/>
          </a:prstGeom>
          <a:noFill/>
          <a:ln w="19050">
            <a:solidFill>
              <a:schemeClr val="bg1"/>
            </a:solidFill>
            <a:round/>
            <a:headEnd/>
            <a:tailEnd type="triangle" w="med" len="med"/>
          </a:ln>
        </p:spPr>
        <p:txBody>
          <a:bodyPr wrap="none" anchor="ctr"/>
          <a:lstStyle/>
          <a:p>
            <a:endParaRPr lang="ru-RU"/>
          </a:p>
        </p:txBody>
      </p:sp>
      <p:sp>
        <p:nvSpPr>
          <p:cNvPr id="33799" name="Line 5"/>
          <p:cNvSpPr>
            <a:spLocks noChangeShapeType="1"/>
          </p:cNvSpPr>
          <p:nvPr/>
        </p:nvSpPr>
        <p:spPr bwMode="auto">
          <a:xfrm flipH="1" flipV="1">
            <a:off x="6732588" y="2205038"/>
            <a:ext cx="914400" cy="3429000"/>
          </a:xfrm>
          <a:prstGeom prst="line">
            <a:avLst/>
          </a:prstGeom>
          <a:noFill/>
          <a:ln w="19050">
            <a:solidFill>
              <a:schemeClr val="bg1"/>
            </a:solidFill>
            <a:round/>
            <a:headEnd/>
            <a:tailEnd type="triangle" w="med" len="med"/>
          </a:ln>
        </p:spPr>
        <p:txBody>
          <a:bodyPr wrap="none" anchor="ctr"/>
          <a:lstStyle/>
          <a:p>
            <a:endParaRPr lang="ru-RU"/>
          </a:p>
        </p:txBody>
      </p:sp>
      <p:sp>
        <p:nvSpPr>
          <p:cNvPr id="33800" name="Line 6"/>
          <p:cNvSpPr>
            <a:spLocks noChangeShapeType="1"/>
          </p:cNvSpPr>
          <p:nvPr/>
        </p:nvSpPr>
        <p:spPr bwMode="auto">
          <a:xfrm>
            <a:off x="8388350" y="2565400"/>
            <a:ext cx="0" cy="1295400"/>
          </a:xfrm>
          <a:prstGeom prst="line">
            <a:avLst/>
          </a:prstGeom>
          <a:noFill/>
          <a:ln w="19050">
            <a:solidFill>
              <a:schemeClr val="bg1"/>
            </a:solidFill>
            <a:round/>
            <a:headEnd/>
            <a:tailEnd type="triangle" w="med" len="med"/>
          </a:ln>
        </p:spPr>
        <p:txBody>
          <a:bodyPr wrap="none" anchor="ctr"/>
          <a:lstStyle/>
          <a:p>
            <a:endParaRPr lang="ru-RU"/>
          </a:p>
        </p:txBody>
      </p:sp>
      <p:sp>
        <p:nvSpPr>
          <p:cNvPr id="33801" name="Line 7"/>
          <p:cNvSpPr>
            <a:spLocks noChangeShapeType="1"/>
          </p:cNvSpPr>
          <p:nvPr/>
        </p:nvSpPr>
        <p:spPr bwMode="auto">
          <a:xfrm flipH="1">
            <a:off x="8101013" y="5084763"/>
            <a:ext cx="762000" cy="0"/>
          </a:xfrm>
          <a:prstGeom prst="line">
            <a:avLst/>
          </a:prstGeom>
          <a:noFill/>
          <a:ln w="19050">
            <a:solidFill>
              <a:schemeClr val="bg1"/>
            </a:solidFill>
            <a:round/>
            <a:headEnd/>
            <a:tailEnd type="triangle" w="med" len="med"/>
          </a:ln>
        </p:spPr>
        <p:txBody>
          <a:bodyPr wrap="none" anchor="ctr"/>
          <a:lstStyle/>
          <a:p>
            <a:endParaRPr lang="ru-RU"/>
          </a:p>
        </p:txBody>
      </p:sp>
      <p:sp>
        <p:nvSpPr>
          <p:cNvPr id="33802" name="Text Box 8"/>
          <p:cNvSpPr txBox="1">
            <a:spLocks noChangeArrowheads="1"/>
          </p:cNvSpPr>
          <p:nvPr/>
        </p:nvSpPr>
        <p:spPr bwMode="auto">
          <a:xfrm>
            <a:off x="6443663" y="1773238"/>
            <a:ext cx="6858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W2</a:t>
            </a:r>
          </a:p>
        </p:txBody>
      </p:sp>
      <p:sp>
        <p:nvSpPr>
          <p:cNvPr id="33803" name="Text Box 9"/>
          <p:cNvSpPr txBox="1">
            <a:spLocks noChangeArrowheads="1"/>
          </p:cNvSpPr>
          <p:nvPr/>
        </p:nvSpPr>
        <p:spPr bwMode="auto">
          <a:xfrm>
            <a:off x="7524750" y="1628775"/>
            <a:ext cx="6858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W1</a:t>
            </a:r>
          </a:p>
        </p:txBody>
      </p:sp>
      <p:sp>
        <p:nvSpPr>
          <p:cNvPr id="33804" name="Text Box 10"/>
          <p:cNvSpPr txBox="1">
            <a:spLocks noChangeArrowheads="1"/>
          </p:cNvSpPr>
          <p:nvPr/>
        </p:nvSpPr>
        <p:spPr bwMode="auto">
          <a:xfrm>
            <a:off x="7848600" y="2971800"/>
            <a:ext cx="1066800" cy="584200"/>
          </a:xfrm>
          <a:prstGeom prst="rect">
            <a:avLst/>
          </a:prstGeom>
          <a:noFill/>
          <a:ln w="9525">
            <a:noFill/>
            <a:miter lim="800000"/>
            <a:headEnd/>
            <a:tailEnd/>
          </a:ln>
        </p:spPr>
        <p:txBody>
          <a:bodyPr>
            <a:spAutoFit/>
          </a:bodyPr>
          <a:lstStyle/>
          <a:p>
            <a:pPr algn="ctr" eaLnBrk="0" hangingPunct="0">
              <a:spcBef>
                <a:spcPct val="50000"/>
              </a:spcBef>
            </a:pPr>
            <a:r>
              <a:rPr lang="ru-RU" sz="1600">
                <a:solidFill>
                  <a:schemeClr val="accent2"/>
                </a:solidFill>
              </a:rPr>
              <a:t>Ветер </a:t>
            </a:r>
            <a:br>
              <a:rPr lang="ru-RU" sz="1600">
                <a:solidFill>
                  <a:schemeClr val="accent2"/>
                </a:solidFill>
              </a:rPr>
            </a:br>
            <a:r>
              <a:rPr lang="en-GB" sz="1600">
                <a:solidFill>
                  <a:schemeClr val="accent2"/>
                </a:solidFill>
              </a:rPr>
              <a:t>3 </a:t>
            </a:r>
            <a:r>
              <a:rPr lang="ru-RU" sz="1600">
                <a:solidFill>
                  <a:schemeClr val="accent2"/>
                </a:solidFill>
              </a:rPr>
              <a:t>балла</a:t>
            </a:r>
            <a:endParaRPr lang="en-GB" sz="1600">
              <a:solidFill>
                <a:schemeClr val="accent2"/>
              </a:solidFill>
            </a:endParaRPr>
          </a:p>
        </p:txBody>
      </p:sp>
      <p:sp>
        <p:nvSpPr>
          <p:cNvPr id="33805" name="Text Box 11"/>
          <p:cNvSpPr txBox="1">
            <a:spLocks noChangeArrowheads="1"/>
          </p:cNvSpPr>
          <p:nvPr/>
        </p:nvSpPr>
        <p:spPr bwMode="auto">
          <a:xfrm>
            <a:off x="7858125" y="4724400"/>
            <a:ext cx="1071563" cy="708025"/>
          </a:xfrm>
          <a:prstGeom prst="rect">
            <a:avLst/>
          </a:prstGeom>
          <a:noFill/>
          <a:ln w="9525">
            <a:noFill/>
            <a:miter lim="800000"/>
            <a:headEnd/>
            <a:tailEnd/>
          </a:ln>
        </p:spPr>
        <p:txBody>
          <a:bodyPr>
            <a:spAutoFit/>
          </a:bodyPr>
          <a:lstStyle/>
          <a:p>
            <a:pPr algn="ctr" eaLnBrk="0" hangingPunct="0">
              <a:spcBef>
                <a:spcPct val="50000"/>
              </a:spcBef>
            </a:pPr>
            <a:r>
              <a:rPr lang="en-GB" sz="1600">
                <a:solidFill>
                  <a:schemeClr val="accent2"/>
                </a:solidFill>
              </a:rPr>
              <a:t>1 </a:t>
            </a:r>
            <a:r>
              <a:rPr lang="ru-RU" sz="1600">
                <a:solidFill>
                  <a:schemeClr val="accent2"/>
                </a:solidFill>
              </a:rPr>
              <a:t>узел</a:t>
            </a:r>
            <a:endParaRPr lang="en-GB" sz="1600">
              <a:solidFill>
                <a:schemeClr val="accent2"/>
              </a:solidFill>
            </a:endParaRPr>
          </a:p>
          <a:p>
            <a:pPr algn="ctr" eaLnBrk="0" hangingPunct="0">
              <a:spcBef>
                <a:spcPct val="50000"/>
              </a:spcBef>
            </a:pPr>
            <a:r>
              <a:rPr lang="ru-RU" sz="1600">
                <a:solidFill>
                  <a:schemeClr val="accent2"/>
                </a:solidFill>
              </a:rPr>
              <a:t>течение</a:t>
            </a:r>
            <a:endParaRPr lang="en-GB" sz="1600">
              <a:solidFill>
                <a:schemeClr val="accent2"/>
              </a:solidFill>
            </a:endParaRPr>
          </a:p>
        </p:txBody>
      </p:sp>
      <p:sp>
        <p:nvSpPr>
          <p:cNvPr id="33806" name="Arc 12"/>
          <p:cNvSpPr>
            <a:spLocks/>
          </p:cNvSpPr>
          <p:nvPr/>
        </p:nvSpPr>
        <p:spPr bwMode="auto">
          <a:xfrm rot="11432098" flipV="1">
            <a:off x="7164388" y="3484563"/>
            <a:ext cx="457200" cy="304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ru-RU"/>
          </a:p>
        </p:txBody>
      </p:sp>
      <p:sp>
        <p:nvSpPr>
          <p:cNvPr id="33807" name="Text Box 13"/>
          <p:cNvSpPr txBox="1">
            <a:spLocks noChangeArrowheads="1"/>
          </p:cNvSpPr>
          <p:nvPr/>
        </p:nvSpPr>
        <p:spPr bwMode="auto">
          <a:xfrm>
            <a:off x="7092950" y="2997200"/>
            <a:ext cx="6096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8</a:t>
            </a:r>
            <a:r>
              <a:rPr lang="en-GB" sz="1600" baseline="30000">
                <a:solidFill>
                  <a:schemeClr val="accent2"/>
                </a:solidFill>
              </a:rPr>
              <a:t>0</a:t>
            </a:r>
            <a:endParaRPr lang="en-GB" sz="160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7"/>
          <p:cNvSpPr>
            <a:spLocks noChangeArrowheads="1"/>
          </p:cNvSpPr>
          <p:nvPr/>
        </p:nvSpPr>
        <p:spPr bwMode="auto">
          <a:xfrm>
            <a:off x="250825" y="1557338"/>
            <a:ext cx="5715000" cy="4300537"/>
          </a:xfrm>
          <a:prstGeom prst="rect">
            <a:avLst/>
          </a:prstGeom>
          <a:noFill/>
          <a:ln w="9525">
            <a:noFill/>
            <a:miter lim="800000"/>
            <a:headEnd/>
            <a:tailEnd/>
          </a:ln>
        </p:spPr>
        <p:txBody>
          <a:bodyPr/>
          <a:lstStyle/>
          <a:p>
            <a:pPr marL="342900" indent="-342900" eaLnBrk="0" hangingPunct="0">
              <a:spcBef>
                <a:spcPct val="20000"/>
              </a:spcBef>
              <a:buFontTx/>
              <a:buChar char="•"/>
            </a:pPr>
            <a:r>
              <a:rPr lang="ru-RU" sz="3200">
                <a:solidFill>
                  <a:srgbClr val="002664"/>
                </a:solidFill>
              </a:rPr>
              <a:t>Подстройка полного курса под течение</a:t>
            </a:r>
            <a:br>
              <a:rPr lang="ru-RU" sz="3200">
                <a:solidFill>
                  <a:srgbClr val="002664"/>
                </a:solidFill>
              </a:rPr>
            </a:br>
            <a:r>
              <a:rPr lang="ru-RU" sz="3200">
                <a:solidFill>
                  <a:srgbClr val="002664"/>
                </a:solidFill>
              </a:rPr>
              <a:t>крайне важна для хорошей гонки</a:t>
            </a:r>
            <a:endParaRPr lang="en-GB" sz="3200">
              <a:solidFill>
                <a:srgbClr val="002664"/>
              </a:solidFill>
            </a:endParaRPr>
          </a:p>
          <a:p>
            <a:pPr marL="342900" indent="-342900" eaLnBrk="0" hangingPunct="0">
              <a:spcBef>
                <a:spcPct val="20000"/>
              </a:spcBef>
              <a:buFontTx/>
              <a:buChar char="•"/>
            </a:pPr>
            <a:r>
              <a:rPr lang="ru-RU" sz="3200">
                <a:solidFill>
                  <a:srgbClr val="002664"/>
                </a:solidFill>
              </a:rPr>
              <a:t>Применяется такое же эмпирическое правило, но требуется б</a:t>
            </a:r>
            <a:r>
              <a:rPr lang="el-GR" sz="3200">
                <a:solidFill>
                  <a:srgbClr val="002664"/>
                </a:solidFill>
              </a:rPr>
              <a:t>ό</a:t>
            </a:r>
            <a:r>
              <a:rPr lang="ru-RU" sz="3200">
                <a:solidFill>
                  <a:srgbClr val="002664"/>
                </a:solidFill>
              </a:rPr>
              <a:t>льшая точность</a:t>
            </a:r>
            <a:endParaRPr lang="en-GB" sz="3200">
              <a:solidFill>
                <a:srgbClr val="002664"/>
              </a:solidFill>
            </a:endParaRPr>
          </a:p>
        </p:txBody>
      </p:sp>
      <p:sp>
        <p:nvSpPr>
          <p:cNvPr id="34819" name="Line 1028"/>
          <p:cNvSpPr>
            <a:spLocks noChangeShapeType="1"/>
          </p:cNvSpPr>
          <p:nvPr/>
        </p:nvSpPr>
        <p:spPr bwMode="auto">
          <a:xfrm>
            <a:off x="8388350" y="1701800"/>
            <a:ext cx="0" cy="1295400"/>
          </a:xfrm>
          <a:prstGeom prst="line">
            <a:avLst/>
          </a:prstGeom>
          <a:noFill/>
          <a:ln w="19050">
            <a:solidFill>
              <a:schemeClr val="bg1"/>
            </a:solidFill>
            <a:round/>
            <a:headEnd/>
            <a:tailEnd type="triangle" w="med" len="med"/>
          </a:ln>
        </p:spPr>
        <p:txBody>
          <a:bodyPr wrap="none" anchor="ctr"/>
          <a:lstStyle/>
          <a:p>
            <a:endParaRPr lang="ru-RU"/>
          </a:p>
        </p:txBody>
      </p:sp>
      <p:sp>
        <p:nvSpPr>
          <p:cNvPr id="34820" name="Line 1029"/>
          <p:cNvSpPr>
            <a:spLocks noChangeShapeType="1"/>
          </p:cNvSpPr>
          <p:nvPr/>
        </p:nvSpPr>
        <p:spPr bwMode="auto">
          <a:xfrm flipH="1">
            <a:off x="8027988" y="4076700"/>
            <a:ext cx="762000" cy="0"/>
          </a:xfrm>
          <a:prstGeom prst="line">
            <a:avLst/>
          </a:prstGeom>
          <a:noFill/>
          <a:ln w="19050">
            <a:solidFill>
              <a:schemeClr val="bg1"/>
            </a:solidFill>
            <a:round/>
            <a:headEnd/>
            <a:tailEnd type="triangle" w="med" len="med"/>
          </a:ln>
        </p:spPr>
        <p:txBody>
          <a:bodyPr wrap="none" anchor="ctr"/>
          <a:lstStyle/>
          <a:p>
            <a:endParaRPr lang="ru-RU"/>
          </a:p>
        </p:txBody>
      </p:sp>
      <p:sp>
        <p:nvSpPr>
          <p:cNvPr id="34821" name="Text Box 1030"/>
          <p:cNvSpPr txBox="1">
            <a:spLocks noChangeArrowheads="1"/>
          </p:cNvSpPr>
          <p:nvPr/>
        </p:nvSpPr>
        <p:spPr bwMode="auto">
          <a:xfrm>
            <a:off x="6516688" y="5013325"/>
            <a:ext cx="4572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L2</a:t>
            </a:r>
          </a:p>
        </p:txBody>
      </p:sp>
      <p:sp>
        <p:nvSpPr>
          <p:cNvPr id="34822" name="Text Box 1031"/>
          <p:cNvSpPr txBox="1">
            <a:spLocks noChangeArrowheads="1"/>
          </p:cNvSpPr>
          <p:nvPr/>
        </p:nvSpPr>
        <p:spPr bwMode="auto">
          <a:xfrm>
            <a:off x="7524750" y="5013325"/>
            <a:ext cx="5334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L1</a:t>
            </a:r>
          </a:p>
        </p:txBody>
      </p:sp>
      <p:sp>
        <p:nvSpPr>
          <p:cNvPr id="34823" name="Text Box 1032"/>
          <p:cNvSpPr txBox="1">
            <a:spLocks noChangeArrowheads="1"/>
          </p:cNvSpPr>
          <p:nvPr/>
        </p:nvSpPr>
        <p:spPr bwMode="auto">
          <a:xfrm>
            <a:off x="7885113" y="2133600"/>
            <a:ext cx="1066800" cy="584200"/>
          </a:xfrm>
          <a:prstGeom prst="rect">
            <a:avLst/>
          </a:prstGeom>
          <a:noFill/>
          <a:ln w="9525">
            <a:noFill/>
            <a:miter lim="800000"/>
            <a:headEnd/>
            <a:tailEnd/>
          </a:ln>
        </p:spPr>
        <p:txBody>
          <a:bodyPr>
            <a:spAutoFit/>
          </a:bodyPr>
          <a:lstStyle/>
          <a:p>
            <a:pPr algn="ctr" eaLnBrk="0" hangingPunct="0">
              <a:spcBef>
                <a:spcPct val="50000"/>
              </a:spcBef>
            </a:pPr>
            <a:r>
              <a:rPr lang="ru-RU" sz="1600">
                <a:solidFill>
                  <a:schemeClr val="accent2"/>
                </a:solidFill>
              </a:rPr>
              <a:t>Ветер</a:t>
            </a:r>
            <a:r>
              <a:rPr lang="en-GB" sz="1600">
                <a:solidFill>
                  <a:schemeClr val="accent2"/>
                </a:solidFill>
              </a:rPr>
              <a:t> </a:t>
            </a:r>
            <a:r>
              <a:rPr lang="ru-RU" sz="1600">
                <a:solidFill>
                  <a:schemeClr val="accent2"/>
                </a:solidFill>
              </a:rPr>
              <a:t/>
            </a:r>
            <a:br>
              <a:rPr lang="ru-RU" sz="1600">
                <a:solidFill>
                  <a:schemeClr val="accent2"/>
                </a:solidFill>
              </a:rPr>
            </a:br>
            <a:r>
              <a:rPr lang="en-GB" sz="1600">
                <a:solidFill>
                  <a:schemeClr val="accent2"/>
                </a:solidFill>
              </a:rPr>
              <a:t>3 </a:t>
            </a:r>
            <a:r>
              <a:rPr lang="ru-RU" sz="1600">
                <a:solidFill>
                  <a:schemeClr val="accent2"/>
                </a:solidFill>
              </a:rPr>
              <a:t>балла</a:t>
            </a:r>
            <a:endParaRPr lang="en-GB" sz="1600">
              <a:solidFill>
                <a:schemeClr val="accent2"/>
              </a:solidFill>
            </a:endParaRPr>
          </a:p>
        </p:txBody>
      </p:sp>
      <p:sp>
        <p:nvSpPr>
          <p:cNvPr id="34824" name="Text Box 1033"/>
          <p:cNvSpPr txBox="1">
            <a:spLocks noChangeArrowheads="1"/>
          </p:cNvSpPr>
          <p:nvPr/>
        </p:nvSpPr>
        <p:spPr bwMode="auto">
          <a:xfrm>
            <a:off x="7929563" y="3716338"/>
            <a:ext cx="1000125" cy="708025"/>
          </a:xfrm>
          <a:prstGeom prst="rect">
            <a:avLst/>
          </a:prstGeom>
          <a:noFill/>
          <a:ln w="9525">
            <a:noFill/>
            <a:miter lim="800000"/>
            <a:headEnd/>
            <a:tailEnd/>
          </a:ln>
        </p:spPr>
        <p:txBody>
          <a:bodyPr>
            <a:spAutoFit/>
          </a:bodyPr>
          <a:lstStyle/>
          <a:p>
            <a:pPr algn="ctr" eaLnBrk="0" hangingPunct="0">
              <a:spcBef>
                <a:spcPct val="50000"/>
              </a:spcBef>
            </a:pPr>
            <a:r>
              <a:rPr lang="en-GB" sz="1600">
                <a:solidFill>
                  <a:schemeClr val="accent2"/>
                </a:solidFill>
              </a:rPr>
              <a:t>1 </a:t>
            </a:r>
            <a:r>
              <a:rPr lang="ru-RU" sz="1600">
                <a:solidFill>
                  <a:schemeClr val="accent2"/>
                </a:solidFill>
              </a:rPr>
              <a:t>узел</a:t>
            </a:r>
            <a:endParaRPr lang="en-GB" sz="1600">
              <a:solidFill>
                <a:schemeClr val="accent2"/>
              </a:solidFill>
            </a:endParaRPr>
          </a:p>
          <a:p>
            <a:pPr algn="ctr" eaLnBrk="0" hangingPunct="0">
              <a:spcBef>
                <a:spcPct val="50000"/>
              </a:spcBef>
            </a:pPr>
            <a:r>
              <a:rPr lang="ru-RU" sz="1600">
                <a:solidFill>
                  <a:schemeClr val="accent2"/>
                </a:solidFill>
              </a:rPr>
              <a:t>течение</a:t>
            </a:r>
            <a:endParaRPr lang="en-GB" sz="1600">
              <a:solidFill>
                <a:schemeClr val="accent2"/>
              </a:solidFill>
            </a:endParaRPr>
          </a:p>
        </p:txBody>
      </p:sp>
      <p:sp>
        <p:nvSpPr>
          <p:cNvPr id="34825" name="Text Box 1034"/>
          <p:cNvSpPr txBox="1">
            <a:spLocks noChangeArrowheads="1"/>
          </p:cNvSpPr>
          <p:nvPr/>
        </p:nvSpPr>
        <p:spPr bwMode="auto">
          <a:xfrm>
            <a:off x="7380288" y="4149725"/>
            <a:ext cx="6096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8</a:t>
            </a:r>
            <a:r>
              <a:rPr lang="en-GB" sz="1600" baseline="30000">
                <a:solidFill>
                  <a:schemeClr val="accent2"/>
                </a:solidFill>
              </a:rPr>
              <a:t>0</a:t>
            </a:r>
            <a:endParaRPr lang="en-GB" sz="1600">
              <a:solidFill>
                <a:schemeClr val="accent2"/>
              </a:solidFill>
            </a:endParaRPr>
          </a:p>
        </p:txBody>
      </p:sp>
      <p:sp>
        <p:nvSpPr>
          <p:cNvPr id="34826" name="Line 1035"/>
          <p:cNvSpPr>
            <a:spLocks noChangeShapeType="1"/>
          </p:cNvSpPr>
          <p:nvPr/>
        </p:nvSpPr>
        <p:spPr bwMode="auto">
          <a:xfrm>
            <a:off x="7812088" y="1412875"/>
            <a:ext cx="0" cy="3429000"/>
          </a:xfrm>
          <a:prstGeom prst="line">
            <a:avLst/>
          </a:prstGeom>
          <a:noFill/>
          <a:ln w="9525">
            <a:solidFill>
              <a:schemeClr val="bg1"/>
            </a:solidFill>
            <a:round/>
            <a:headEnd/>
            <a:tailEnd type="triangle" w="med" len="med"/>
          </a:ln>
        </p:spPr>
        <p:txBody>
          <a:bodyPr wrap="none" anchor="ctr"/>
          <a:lstStyle/>
          <a:p>
            <a:endParaRPr lang="ru-RU"/>
          </a:p>
        </p:txBody>
      </p:sp>
      <p:sp>
        <p:nvSpPr>
          <p:cNvPr id="34827" name="Line 1036"/>
          <p:cNvSpPr>
            <a:spLocks noChangeShapeType="1"/>
          </p:cNvSpPr>
          <p:nvPr/>
        </p:nvSpPr>
        <p:spPr bwMode="auto">
          <a:xfrm flipH="1">
            <a:off x="6804025" y="1412875"/>
            <a:ext cx="990600" cy="3429000"/>
          </a:xfrm>
          <a:prstGeom prst="line">
            <a:avLst/>
          </a:prstGeom>
          <a:noFill/>
          <a:ln w="9525">
            <a:solidFill>
              <a:schemeClr val="bg1"/>
            </a:solidFill>
            <a:round/>
            <a:headEnd/>
            <a:tailEnd type="triangle" w="med" len="med"/>
          </a:ln>
        </p:spPr>
        <p:txBody>
          <a:bodyPr wrap="none" anchor="ctr"/>
          <a:lstStyle/>
          <a:p>
            <a:endParaRPr lang="ru-RU"/>
          </a:p>
        </p:txBody>
      </p:sp>
      <p:sp>
        <p:nvSpPr>
          <p:cNvPr id="34828" name="Rectangle 2"/>
          <p:cNvSpPr>
            <a:spLocks noChangeArrowheads="1"/>
          </p:cNvSpPr>
          <p:nvPr/>
        </p:nvSpPr>
        <p:spPr bwMode="auto">
          <a:xfrm>
            <a:off x="285750" y="53975"/>
            <a:ext cx="8501063" cy="1200150"/>
          </a:xfrm>
          <a:prstGeom prst="rect">
            <a:avLst/>
          </a:prstGeom>
          <a:noFill/>
          <a:ln w="9525">
            <a:noFill/>
            <a:miter lim="800000"/>
            <a:headEnd/>
            <a:tailEnd/>
          </a:ln>
        </p:spPr>
        <p:txBody>
          <a:bodyPr anchor="ctr">
            <a:spAutoFit/>
          </a:bodyPr>
          <a:lstStyle/>
          <a:p>
            <a:pPr defTabSz="936625" eaLnBrk="0" hangingPunct="0"/>
            <a:r>
              <a:rPr lang="ru-RU">
                <a:solidFill>
                  <a:srgbClr val="002664"/>
                </a:solidFill>
              </a:rPr>
              <a:t>Компенсация течения </a:t>
            </a:r>
            <a:r>
              <a:rPr lang="en-GB">
                <a:solidFill>
                  <a:srgbClr val="002664"/>
                </a:solidFill>
              </a:rPr>
              <a:t>– </a:t>
            </a:r>
            <a:r>
              <a:rPr lang="ru-RU">
                <a:solidFill>
                  <a:srgbClr val="002664"/>
                </a:solidFill>
              </a:rPr>
              <a:t/>
            </a:r>
            <a:br>
              <a:rPr lang="ru-RU">
                <a:solidFill>
                  <a:srgbClr val="002664"/>
                </a:solidFill>
              </a:rPr>
            </a:br>
            <a:r>
              <a:rPr lang="ru-RU">
                <a:solidFill>
                  <a:srgbClr val="002664"/>
                </a:solidFill>
              </a:rPr>
              <a:t>участок дистанции вниз по ветру</a:t>
            </a:r>
            <a:endParaRPr lang="en-GB">
              <a:solidFill>
                <a:srgbClr val="002664"/>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daty 1"/>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pPr eaLnBrk="0" hangingPunct="0"/>
            <a:r>
              <a:rPr lang="en-GB" sz="1400" b="0">
                <a:solidFill>
                  <a:schemeClr val="tx1"/>
                </a:solidFill>
              </a:rPr>
              <a:t>February 2006</a:t>
            </a:r>
          </a:p>
        </p:txBody>
      </p:sp>
      <p:sp>
        <p:nvSpPr>
          <p:cNvPr id="35843" name="Symbol zastępczy stopki 2"/>
          <p:cNvSpPr>
            <a:spLocks noGrp="1"/>
          </p:cNvSpPr>
          <p:nvPr>
            <p:ph type="ftr" sz="quarter" idx="4294967295"/>
          </p:nvPr>
        </p:nvSpPr>
        <p:spPr bwMode="auto">
          <a:xfrm>
            <a:off x="3124200" y="6400800"/>
            <a:ext cx="2895600" cy="304800"/>
          </a:xfrm>
          <a:prstGeom prst="rect">
            <a:avLst/>
          </a:prstGeom>
          <a:noFill/>
          <a:ln>
            <a:miter lim="800000"/>
            <a:headEnd/>
            <a:tailEnd/>
          </a:ln>
        </p:spPr>
        <p:txBody>
          <a:bodyPr/>
          <a:lstStyle/>
          <a:p>
            <a:pPr algn="ctr" eaLnBrk="0" hangingPunct="0"/>
            <a:r>
              <a:rPr lang="en-GB" sz="1400" b="0">
                <a:solidFill>
                  <a:schemeClr val="tx1"/>
                </a:solidFill>
              </a:rPr>
              <a:t>ISAF</a:t>
            </a:r>
          </a:p>
        </p:txBody>
      </p:sp>
      <p:sp>
        <p:nvSpPr>
          <p:cNvPr id="35844" name="Symbol zastępczy numeru slajdu 3"/>
          <p:cNvSpPr>
            <a:spLocks noGrp="1"/>
          </p:cNvSpPr>
          <p:nvPr>
            <p:ph type="sldNum" sz="quarter" idx="4294967295"/>
          </p:nvPr>
        </p:nvSpPr>
        <p:spPr bwMode="auto">
          <a:xfrm>
            <a:off x="6553200" y="6400800"/>
            <a:ext cx="1905000" cy="304800"/>
          </a:xfrm>
          <a:prstGeom prst="rect">
            <a:avLst/>
          </a:prstGeom>
          <a:noFill/>
          <a:ln>
            <a:miter lim="800000"/>
            <a:headEnd/>
            <a:tailEnd/>
          </a:ln>
        </p:spPr>
        <p:txBody>
          <a:bodyPr/>
          <a:lstStyle/>
          <a:p>
            <a:pPr algn="r" eaLnBrk="0" hangingPunct="0"/>
            <a:fld id="{C6617CAD-8B6F-45B9-87F6-3A2EA1C6F34C}" type="slidenum">
              <a:rPr lang="en-GB" sz="1400" b="0">
                <a:solidFill>
                  <a:schemeClr val="tx1"/>
                </a:solidFill>
              </a:rPr>
              <a:pPr algn="r" eaLnBrk="0" hangingPunct="0"/>
              <a:t>26</a:t>
            </a:fld>
            <a:endParaRPr lang="en-GB" sz="1400" b="0">
              <a:solidFill>
                <a:schemeClr val="tx1"/>
              </a:solidFill>
            </a:endParaRPr>
          </a:p>
        </p:txBody>
      </p:sp>
      <p:sp>
        <p:nvSpPr>
          <p:cNvPr id="67587" name="Rectangle 3"/>
          <p:cNvSpPr>
            <a:spLocks noChangeArrowheads="1"/>
          </p:cNvSpPr>
          <p:nvPr/>
        </p:nvSpPr>
        <p:spPr bwMode="auto">
          <a:xfrm>
            <a:off x="395288" y="1341438"/>
            <a:ext cx="4891087" cy="4248150"/>
          </a:xfrm>
          <a:prstGeom prst="rect">
            <a:avLst/>
          </a:prstGeom>
          <a:noFill/>
          <a:ln w="9525">
            <a:noFill/>
            <a:miter lim="800000"/>
            <a:headEnd/>
            <a:tailEnd/>
          </a:ln>
        </p:spPr>
        <p:txBody>
          <a:bodyPr/>
          <a:lstStyle/>
          <a:p>
            <a:pPr marL="342900" indent="-342900" eaLnBrk="0" hangingPunct="0">
              <a:spcBef>
                <a:spcPct val="20000"/>
              </a:spcBef>
              <a:buFontTx/>
              <a:buChar char="•"/>
            </a:pPr>
            <a:r>
              <a:rPr lang="ru-RU" sz="3000">
                <a:solidFill>
                  <a:srgbClr val="002664"/>
                </a:solidFill>
              </a:rPr>
              <a:t>Поскольку точность выставления участка по ветру важнее, чем участка против ветра</a:t>
            </a:r>
            <a:r>
              <a:rPr lang="en-GB" sz="3000">
                <a:solidFill>
                  <a:srgbClr val="002664"/>
                </a:solidFill>
              </a:rPr>
              <a:t>, </a:t>
            </a:r>
            <a:r>
              <a:rPr lang="ru-RU" sz="3000">
                <a:solidFill>
                  <a:srgbClr val="002664"/>
                </a:solidFill>
              </a:rPr>
              <a:t/>
            </a:r>
            <a:br>
              <a:rPr lang="ru-RU" sz="3000">
                <a:solidFill>
                  <a:srgbClr val="002664"/>
                </a:solidFill>
              </a:rPr>
            </a:br>
            <a:r>
              <a:rPr lang="ru-RU" sz="3000">
                <a:solidFill>
                  <a:srgbClr val="002664"/>
                </a:solidFill>
              </a:rPr>
              <a:t>это хороший компромисс</a:t>
            </a:r>
            <a:endParaRPr lang="en-GB" sz="3000">
              <a:solidFill>
                <a:srgbClr val="002664"/>
              </a:solidFill>
            </a:endParaRPr>
          </a:p>
          <a:p>
            <a:pPr marL="342900" indent="-342900" eaLnBrk="0" hangingPunct="0">
              <a:spcBef>
                <a:spcPts val="3000"/>
              </a:spcBef>
              <a:buFontTx/>
              <a:buChar char="•"/>
            </a:pPr>
            <a:r>
              <a:rPr lang="ru-RU" sz="3000">
                <a:solidFill>
                  <a:srgbClr val="002664"/>
                </a:solidFill>
              </a:rPr>
              <a:t>Но, не переусердствуйте</a:t>
            </a:r>
            <a:endParaRPr lang="en-GB" sz="3000">
              <a:solidFill>
                <a:srgbClr val="002664"/>
              </a:solidFill>
            </a:endParaRPr>
          </a:p>
        </p:txBody>
      </p:sp>
      <p:sp>
        <p:nvSpPr>
          <p:cNvPr id="35846" name="Line 4"/>
          <p:cNvSpPr>
            <a:spLocks noChangeShapeType="1"/>
          </p:cNvSpPr>
          <p:nvPr/>
        </p:nvSpPr>
        <p:spPr bwMode="auto">
          <a:xfrm>
            <a:off x="8027988" y="2205038"/>
            <a:ext cx="0" cy="1295400"/>
          </a:xfrm>
          <a:prstGeom prst="line">
            <a:avLst/>
          </a:prstGeom>
          <a:noFill/>
          <a:ln w="19050">
            <a:solidFill>
              <a:schemeClr val="bg1"/>
            </a:solidFill>
            <a:round/>
            <a:headEnd/>
            <a:tailEnd type="triangle" w="med" len="med"/>
          </a:ln>
        </p:spPr>
        <p:txBody>
          <a:bodyPr wrap="none" anchor="ctr"/>
          <a:lstStyle/>
          <a:p>
            <a:endParaRPr lang="ru-RU"/>
          </a:p>
        </p:txBody>
      </p:sp>
      <p:sp>
        <p:nvSpPr>
          <p:cNvPr id="35847" name="Line 5"/>
          <p:cNvSpPr>
            <a:spLocks noChangeShapeType="1"/>
          </p:cNvSpPr>
          <p:nvPr/>
        </p:nvSpPr>
        <p:spPr bwMode="auto">
          <a:xfrm flipH="1">
            <a:off x="7596188" y="4292600"/>
            <a:ext cx="762000" cy="0"/>
          </a:xfrm>
          <a:prstGeom prst="line">
            <a:avLst/>
          </a:prstGeom>
          <a:noFill/>
          <a:ln w="19050">
            <a:solidFill>
              <a:schemeClr val="bg1"/>
            </a:solidFill>
            <a:round/>
            <a:headEnd/>
            <a:tailEnd type="triangle" w="med" len="med"/>
          </a:ln>
        </p:spPr>
        <p:txBody>
          <a:bodyPr wrap="none" anchor="ctr"/>
          <a:lstStyle/>
          <a:p>
            <a:endParaRPr lang="ru-RU"/>
          </a:p>
        </p:txBody>
      </p:sp>
      <p:sp>
        <p:nvSpPr>
          <p:cNvPr id="35848" name="Text Box 6"/>
          <p:cNvSpPr txBox="1">
            <a:spLocks noChangeArrowheads="1"/>
          </p:cNvSpPr>
          <p:nvPr/>
        </p:nvSpPr>
        <p:spPr bwMode="auto">
          <a:xfrm>
            <a:off x="5724525" y="5373688"/>
            <a:ext cx="6858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2</a:t>
            </a:r>
          </a:p>
        </p:txBody>
      </p:sp>
      <p:sp>
        <p:nvSpPr>
          <p:cNvPr id="35849" name="Text Box 7"/>
          <p:cNvSpPr txBox="1">
            <a:spLocks noChangeArrowheads="1"/>
          </p:cNvSpPr>
          <p:nvPr/>
        </p:nvSpPr>
        <p:spPr bwMode="auto">
          <a:xfrm>
            <a:off x="7451725" y="2636838"/>
            <a:ext cx="1066800" cy="584200"/>
          </a:xfrm>
          <a:prstGeom prst="rect">
            <a:avLst/>
          </a:prstGeom>
          <a:noFill/>
          <a:ln w="9525">
            <a:noFill/>
            <a:miter lim="800000"/>
            <a:headEnd/>
            <a:tailEnd/>
          </a:ln>
        </p:spPr>
        <p:txBody>
          <a:bodyPr>
            <a:spAutoFit/>
          </a:bodyPr>
          <a:lstStyle/>
          <a:p>
            <a:pPr algn="ctr" eaLnBrk="0" hangingPunct="0">
              <a:spcBef>
                <a:spcPct val="50000"/>
              </a:spcBef>
            </a:pPr>
            <a:r>
              <a:rPr lang="ru-RU" sz="1600">
                <a:solidFill>
                  <a:schemeClr val="accent2"/>
                </a:solidFill>
              </a:rPr>
              <a:t>Ветер </a:t>
            </a:r>
            <a:r>
              <a:rPr lang="en-GB" sz="1600">
                <a:solidFill>
                  <a:schemeClr val="accent2"/>
                </a:solidFill>
              </a:rPr>
              <a:t>3 </a:t>
            </a:r>
            <a:r>
              <a:rPr lang="ru-RU" sz="1600">
                <a:solidFill>
                  <a:schemeClr val="accent2"/>
                </a:solidFill>
              </a:rPr>
              <a:t>балла</a:t>
            </a:r>
            <a:endParaRPr lang="en-GB" sz="1600">
              <a:solidFill>
                <a:schemeClr val="accent2"/>
              </a:solidFill>
            </a:endParaRPr>
          </a:p>
        </p:txBody>
      </p:sp>
      <p:sp>
        <p:nvSpPr>
          <p:cNvPr id="35850" name="Text Box 8"/>
          <p:cNvSpPr txBox="1">
            <a:spLocks noChangeArrowheads="1"/>
          </p:cNvSpPr>
          <p:nvPr/>
        </p:nvSpPr>
        <p:spPr bwMode="auto">
          <a:xfrm>
            <a:off x="7429500" y="3933825"/>
            <a:ext cx="1071563" cy="708025"/>
          </a:xfrm>
          <a:prstGeom prst="rect">
            <a:avLst/>
          </a:prstGeom>
          <a:noFill/>
          <a:ln w="9525">
            <a:noFill/>
            <a:miter lim="800000"/>
            <a:headEnd/>
            <a:tailEnd/>
          </a:ln>
        </p:spPr>
        <p:txBody>
          <a:bodyPr>
            <a:spAutoFit/>
          </a:bodyPr>
          <a:lstStyle/>
          <a:p>
            <a:pPr algn="ctr" eaLnBrk="0" hangingPunct="0">
              <a:spcBef>
                <a:spcPct val="50000"/>
              </a:spcBef>
            </a:pPr>
            <a:r>
              <a:rPr lang="en-GB" sz="1600">
                <a:solidFill>
                  <a:schemeClr val="accent2"/>
                </a:solidFill>
              </a:rPr>
              <a:t>1 </a:t>
            </a:r>
            <a:r>
              <a:rPr lang="ru-RU" sz="1600">
                <a:solidFill>
                  <a:schemeClr val="accent2"/>
                </a:solidFill>
              </a:rPr>
              <a:t>узел</a:t>
            </a:r>
            <a:endParaRPr lang="en-GB" sz="1600">
              <a:solidFill>
                <a:schemeClr val="accent2"/>
              </a:solidFill>
            </a:endParaRPr>
          </a:p>
          <a:p>
            <a:pPr algn="ctr" eaLnBrk="0" hangingPunct="0">
              <a:spcBef>
                <a:spcPct val="50000"/>
              </a:spcBef>
            </a:pPr>
            <a:r>
              <a:rPr lang="ru-RU" sz="1600">
                <a:solidFill>
                  <a:schemeClr val="accent2"/>
                </a:solidFill>
              </a:rPr>
              <a:t>течение</a:t>
            </a:r>
            <a:endParaRPr lang="en-GB" sz="1600">
              <a:solidFill>
                <a:schemeClr val="accent2"/>
              </a:solidFill>
            </a:endParaRPr>
          </a:p>
        </p:txBody>
      </p:sp>
      <p:sp>
        <p:nvSpPr>
          <p:cNvPr id="35851" name="Text Box 9"/>
          <p:cNvSpPr txBox="1">
            <a:spLocks noChangeArrowheads="1"/>
          </p:cNvSpPr>
          <p:nvPr/>
        </p:nvSpPr>
        <p:spPr bwMode="auto">
          <a:xfrm>
            <a:off x="6084888" y="3068638"/>
            <a:ext cx="6096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4</a:t>
            </a:r>
            <a:r>
              <a:rPr lang="en-GB" sz="1600" baseline="30000">
                <a:solidFill>
                  <a:schemeClr val="accent2"/>
                </a:solidFill>
              </a:rPr>
              <a:t>0</a:t>
            </a:r>
            <a:endParaRPr lang="en-GB" sz="1600">
              <a:solidFill>
                <a:schemeClr val="accent2"/>
              </a:solidFill>
            </a:endParaRPr>
          </a:p>
        </p:txBody>
      </p:sp>
      <p:sp>
        <p:nvSpPr>
          <p:cNvPr id="35852" name="Text Box 10"/>
          <p:cNvSpPr txBox="1">
            <a:spLocks noChangeArrowheads="1"/>
          </p:cNvSpPr>
          <p:nvPr/>
        </p:nvSpPr>
        <p:spPr bwMode="auto">
          <a:xfrm>
            <a:off x="7308850" y="1557338"/>
            <a:ext cx="609600" cy="336550"/>
          </a:xfrm>
          <a:prstGeom prst="rect">
            <a:avLst/>
          </a:prstGeom>
          <a:noFill/>
          <a:ln w="9525">
            <a:noFill/>
            <a:miter lim="800000"/>
            <a:headEnd/>
            <a:tailEnd/>
          </a:ln>
        </p:spPr>
        <p:txBody>
          <a:bodyPr>
            <a:spAutoFit/>
          </a:bodyPr>
          <a:lstStyle/>
          <a:p>
            <a:pPr eaLnBrk="0" hangingPunct="0">
              <a:spcBef>
                <a:spcPct val="50000"/>
              </a:spcBef>
            </a:pPr>
            <a:r>
              <a:rPr lang="en-GB" sz="1600">
                <a:solidFill>
                  <a:schemeClr val="accent2"/>
                </a:solidFill>
              </a:rPr>
              <a:t>1</a:t>
            </a:r>
            <a:endParaRPr lang="en-GB" sz="2400" b="0">
              <a:solidFill>
                <a:schemeClr val="tx1"/>
              </a:solidFill>
            </a:endParaRPr>
          </a:p>
        </p:txBody>
      </p:sp>
      <p:sp>
        <p:nvSpPr>
          <p:cNvPr id="35853" name="Line 11"/>
          <p:cNvSpPr>
            <a:spLocks noChangeShapeType="1"/>
          </p:cNvSpPr>
          <p:nvPr/>
        </p:nvSpPr>
        <p:spPr bwMode="auto">
          <a:xfrm flipH="1">
            <a:off x="6011863" y="1895475"/>
            <a:ext cx="1066800" cy="3276600"/>
          </a:xfrm>
          <a:prstGeom prst="line">
            <a:avLst/>
          </a:prstGeom>
          <a:noFill/>
          <a:ln w="9525">
            <a:solidFill>
              <a:schemeClr val="bg1"/>
            </a:solidFill>
            <a:round/>
            <a:headEnd type="triangle" w="med" len="med"/>
            <a:tailEnd type="triangle" w="med" len="med"/>
          </a:ln>
        </p:spPr>
        <p:txBody>
          <a:bodyPr wrap="none" anchor="ctr"/>
          <a:lstStyle/>
          <a:p>
            <a:endParaRPr lang="ru-RU"/>
          </a:p>
        </p:txBody>
      </p:sp>
      <p:sp>
        <p:nvSpPr>
          <p:cNvPr id="35854" name="Line 12"/>
          <p:cNvSpPr>
            <a:spLocks noChangeShapeType="1"/>
          </p:cNvSpPr>
          <p:nvPr/>
        </p:nvSpPr>
        <p:spPr bwMode="auto">
          <a:xfrm flipV="1">
            <a:off x="6011863" y="1844675"/>
            <a:ext cx="0" cy="3276600"/>
          </a:xfrm>
          <a:prstGeom prst="line">
            <a:avLst/>
          </a:prstGeom>
          <a:noFill/>
          <a:ln w="9525" cap="rnd">
            <a:solidFill>
              <a:schemeClr val="bg1"/>
            </a:solidFill>
            <a:prstDash val="sysDot"/>
            <a:round/>
            <a:headEnd/>
            <a:tailEnd/>
          </a:ln>
        </p:spPr>
        <p:txBody>
          <a:bodyPr wrap="none" anchor="ctr"/>
          <a:lstStyle/>
          <a:p>
            <a:endParaRPr lang="ru-RU"/>
          </a:p>
        </p:txBody>
      </p:sp>
      <p:sp>
        <p:nvSpPr>
          <p:cNvPr id="35855" name="Rectangle 2"/>
          <p:cNvSpPr>
            <a:spLocks noChangeArrowheads="1"/>
          </p:cNvSpPr>
          <p:nvPr/>
        </p:nvSpPr>
        <p:spPr bwMode="auto">
          <a:xfrm>
            <a:off x="214313" y="455613"/>
            <a:ext cx="8715375" cy="647700"/>
          </a:xfrm>
          <a:prstGeom prst="rect">
            <a:avLst/>
          </a:prstGeom>
          <a:noFill/>
          <a:ln w="9525">
            <a:noFill/>
            <a:miter lim="800000"/>
            <a:headEnd/>
            <a:tailEnd/>
          </a:ln>
        </p:spPr>
        <p:txBody>
          <a:bodyPr anchor="ctr">
            <a:spAutoFit/>
          </a:bodyPr>
          <a:lstStyle/>
          <a:p>
            <a:pPr defTabSz="936625" eaLnBrk="0" hangingPunct="0"/>
            <a:r>
              <a:rPr lang="ru-RU">
                <a:solidFill>
                  <a:srgbClr val="002664"/>
                </a:solidFill>
              </a:rPr>
              <a:t>Компенсация течения </a:t>
            </a:r>
            <a:r>
              <a:rPr lang="en-GB">
                <a:solidFill>
                  <a:srgbClr val="002664"/>
                </a:solidFill>
              </a:rPr>
              <a:t>– </a:t>
            </a:r>
            <a:r>
              <a:rPr lang="ru-RU">
                <a:solidFill>
                  <a:srgbClr val="002664"/>
                </a:solidFill>
              </a:rPr>
              <a:t>компромисс</a:t>
            </a:r>
            <a:endParaRPr lang="en-GB">
              <a:solidFill>
                <a:srgbClr val="0026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23838" y="-41275"/>
            <a:ext cx="8643937" cy="1200150"/>
          </a:xfrm>
        </p:spPr>
        <p:txBody>
          <a:bodyPr lIns="91440" tIns="45720" rIns="91440" bIns="45720"/>
          <a:lstStyle/>
          <a:p>
            <a:pPr eaLnBrk="1" hangingPunct="1"/>
            <a:r>
              <a:rPr lang="ru-RU" smtClean="0"/>
              <a:t>Компенсация течения </a:t>
            </a:r>
            <a:r>
              <a:rPr lang="en-GB" smtClean="0"/>
              <a:t>– </a:t>
            </a:r>
            <a:r>
              <a:rPr lang="ru-RU" smtClean="0"/>
              <a:t/>
            </a:r>
            <a:br>
              <a:rPr lang="ru-RU" smtClean="0"/>
            </a:br>
            <a:r>
              <a:rPr lang="ru-RU" smtClean="0"/>
              <a:t>другие схемы дистанций</a:t>
            </a:r>
            <a:endParaRPr lang="en-GB" smtClean="0"/>
          </a:p>
        </p:txBody>
      </p:sp>
      <p:sp>
        <p:nvSpPr>
          <p:cNvPr id="36867" name="Rectangle 3"/>
          <p:cNvSpPr>
            <a:spLocks noGrp="1" noChangeArrowheads="1"/>
          </p:cNvSpPr>
          <p:nvPr>
            <p:ph type="body" idx="4294967295"/>
          </p:nvPr>
        </p:nvSpPr>
        <p:spPr>
          <a:xfrm>
            <a:off x="254000" y="1195388"/>
            <a:ext cx="4306888" cy="519112"/>
          </a:xfrm>
        </p:spPr>
        <p:txBody>
          <a:bodyPr lIns="91440" tIns="45720" rIns="91440" bIns="45720"/>
          <a:lstStyle/>
          <a:p>
            <a:pPr marL="0" indent="0" algn="ctr" eaLnBrk="1" hangingPunct="1"/>
            <a:r>
              <a:rPr lang="ru-RU" sz="2800" smtClean="0"/>
              <a:t>дистанция </a:t>
            </a:r>
            <a:r>
              <a:rPr lang="en-GB" sz="2800" smtClean="0"/>
              <a:t>‘X’</a:t>
            </a:r>
          </a:p>
        </p:txBody>
      </p:sp>
      <p:sp>
        <p:nvSpPr>
          <p:cNvPr id="36868" name="Oval 4"/>
          <p:cNvSpPr>
            <a:spLocks noChangeArrowheads="1"/>
          </p:cNvSpPr>
          <p:nvPr/>
        </p:nvSpPr>
        <p:spPr bwMode="auto">
          <a:xfrm>
            <a:off x="1371600" y="19812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69" name="Oval 5"/>
          <p:cNvSpPr>
            <a:spLocks noChangeArrowheads="1"/>
          </p:cNvSpPr>
          <p:nvPr/>
        </p:nvSpPr>
        <p:spPr bwMode="auto">
          <a:xfrm>
            <a:off x="1371600" y="5181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70" name="Oval 6"/>
          <p:cNvSpPr>
            <a:spLocks noChangeArrowheads="1"/>
          </p:cNvSpPr>
          <p:nvPr/>
        </p:nvSpPr>
        <p:spPr bwMode="auto">
          <a:xfrm>
            <a:off x="3200400" y="19812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71" name="Oval 7"/>
          <p:cNvSpPr>
            <a:spLocks noChangeArrowheads="1"/>
          </p:cNvSpPr>
          <p:nvPr/>
        </p:nvSpPr>
        <p:spPr bwMode="auto">
          <a:xfrm>
            <a:off x="3200400" y="5181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72" name="Line 8"/>
          <p:cNvSpPr>
            <a:spLocks noChangeShapeType="1"/>
          </p:cNvSpPr>
          <p:nvPr/>
        </p:nvSpPr>
        <p:spPr bwMode="auto">
          <a:xfrm flipV="1">
            <a:off x="1066800" y="2209800"/>
            <a:ext cx="2438400" cy="3124200"/>
          </a:xfrm>
          <a:prstGeom prst="line">
            <a:avLst/>
          </a:prstGeom>
          <a:noFill/>
          <a:ln w="9525">
            <a:solidFill>
              <a:schemeClr val="tx1"/>
            </a:solidFill>
            <a:round/>
            <a:headEnd/>
            <a:tailEnd type="triangle" w="med" len="med"/>
          </a:ln>
        </p:spPr>
        <p:txBody>
          <a:bodyPr/>
          <a:lstStyle/>
          <a:p>
            <a:endParaRPr lang="ru-RU"/>
          </a:p>
        </p:txBody>
      </p:sp>
      <p:sp>
        <p:nvSpPr>
          <p:cNvPr id="36873" name="Line 10"/>
          <p:cNvSpPr>
            <a:spLocks noChangeShapeType="1"/>
          </p:cNvSpPr>
          <p:nvPr/>
        </p:nvSpPr>
        <p:spPr bwMode="auto">
          <a:xfrm flipH="1">
            <a:off x="1476375" y="1844675"/>
            <a:ext cx="1828800" cy="0"/>
          </a:xfrm>
          <a:prstGeom prst="line">
            <a:avLst/>
          </a:prstGeom>
          <a:noFill/>
          <a:ln w="9525">
            <a:solidFill>
              <a:schemeClr val="tx1"/>
            </a:solidFill>
            <a:round/>
            <a:headEnd/>
            <a:tailEnd type="triangle" w="med" len="med"/>
          </a:ln>
        </p:spPr>
        <p:txBody>
          <a:bodyPr/>
          <a:lstStyle/>
          <a:p>
            <a:endParaRPr lang="ru-RU"/>
          </a:p>
        </p:txBody>
      </p:sp>
      <p:sp>
        <p:nvSpPr>
          <p:cNvPr id="36874" name="Line 11"/>
          <p:cNvSpPr>
            <a:spLocks noChangeShapeType="1"/>
          </p:cNvSpPr>
          <p:nvPr/>
        </p:nvSpPr>
        <p:spPr bwMode="auto">
          <a:xfrm>
            <a:off x="1295400" y="2209800"/>
            <a:ext cx="2362200" cy="3200400"/>
          </a:xfrm>
          <a:prstGeom prst="line">
            <a:avLst/>
          </a:prstGeom>
          <a:noFill/>
          <a:ln w="9525">
            <a:solidFill>
              <a:schemeClr val="tx1"/>
            </a:solidFill>
            <a:round/>
            <a:headEnd/>
            <a:tailEnd type="triangle" w="med" len="med"/>
          </a:ln>
        </p:spPr>
        <p:txBody>
          <a:bodyPr/>
          <a:lstStyle/>
          <a:p>
            <a:endParaRPr lang="ru-RU"/>
          </a:p>
        </p:txBody>
      </p:sp>
      <p:sp>
        <p:nvSpPr>
          <p:cNvPr id="36875" name="Line 12"/>
          <p:cNvSpPr>
            <a:spLocks noChangeShapeType="1"/>
          </p:cNvSpPr>
          <p:nvPr/>
        </p:nvSpPr>
        <p:spPr bwMode="auto">
          <a:xfrm flipH="1">
            <a:off x="1219200" y="5638800"/>
            <a:ext cx="2133600" cy="0"/>
          </a:xfrm>
          <a:prstGeom prst="line">
            <a:avLst/>
          </a:prstGeom>
          <a:noFill/>
          <a:ln w="9525">
            <a:solidFill>
              <a:schemeClr val="tx1"/>
            </a:solidFill>
            <a:round/>
            <a:headEnd/>
            <a:tailEnd type="triangle" w="med" len="med"/>
          </a:ln>
        </p:spPr>
        <p:txBody>
          <a:bodyPr/>
          <a:lstStyle/>
          <a:p>
            <a:endParaRPr lang="ru-RU"/>
          </a:p>
        </p:txBody>
      </p:sp>
      <p:sp>
        <p:nvSpPr>
          <p:cNvPr id="36876" name="Text Box 14"/>
          <p:cNvSpPr txBox="1">
            <a:spLocks noChangeArrowheads="1"/>
          </p:cNvSpPr>
          <p:nvPr/>
        </p:nvSpPr>
        <p:spPr bwMode="auto">
          <a:xfrm>
            <a:off x="4787900" y="1190625"/>
            <a:ext cx="3600450" cy="523875"/>
          </a:xfrm>
          <a:prstGeom prst="rect">
            <a:avLst/>
          </a:prstGeom>
          <a:noFill/>
          <a:ln w="9525">
            <a:noFill/>
            <a:miter lim="800000"/>
            <a:headEnd/>
            <a:tailEnd/>
          </a:ln>
        </p:spPr>
        <p:txBody>
          <a:bodyPr>
            <a:spAutoFit/>
          </a:bodyPr>
          <a:lstStyle/>
          <a:p>
            <a:pPr algn="ctr" eaLnBrk="0" hangingPunct="0">
              <a:spcBef>
                <a:spcPct val="50000"/>
              </a:spcBef>
            </a:pPr>
            <a:r>
              <a:rPr lang="ru-RU" sz="2800">
                <a:solidFill>
                  <a:srgbClr val="002664"/>
                </a:solidFill>
              </a:rPr>
              <a:t>дистанция </a:t>
            </a:r>
            <a:r>
              <a:rPr lang="en-GB" sz="2800">
                <a:solidFill>
                  <a:srgbClr val="002664"/>
                </a:solidFill>
              </a:rPr>
              <a:t>‘</a:t>
            </a:r>
            <a:r>
              <a:rPr lang="ru-RU" sz="2800">
                <a:solidFill>
                  <a:srgbClr val="002664"/>
                </a:solidFill>
              </a:rPr>
              <a:t>Зигзаг</a:t>
            </a:r>
            <a:r>
              <a:rPr lang="en-GB" sz="2800">
                <a:solidFill>
                  <a:srgbClr val="002664"/>
                </a:solidFill>
              </a:rPr>
              <a:t>’</a:t>
            </a:r>
          </a:p>
        </p:txBody>
      </p:sp>
      <p:sp>
        <p:nvSpPr>
          <p:cNvPr id="36877" name="Line 16"/>
          <p:cNvSpPr>
            <a:spLocks noChangeShapeType="1"/>
          </p:cNvSpPr>
          <p:nvPr/>
        </p:nvSpPr>
        <p:spPr bwMode="auto">
          <a:xfrm>
            <a:off x="4495800" y="2209800"/>
            <a:ext cx="0" cy="1143000"/>
          </a:xfrm>
          <a:prstGeom prst="line">
            <a:avLst/>
          </a:prstGeom>
          <a:noFill/>
          <a:ln w="57150">
            <a:solidFill>
              <a:schemeClr val="accent2"/>
            </a:solidFill>
            <a:round/>
            <a:headEnd/>
            <a:tailEnd type="triangle" w="med" len="med"/>
          </a:ln>
        </p:spPr>
        <p:txBody>
          <a:bodyPr/>
          <a:lstStyle/>
          <a:p>
            <a:endParaRPr lang="ru-RU"/>
          </a:p>
        </p:txBody>
      </p:sp>
      <p:sp>
        <p:nvSpPr>
          <p:cNvPr id="36878" name="Line 17"/>
          <p:cNvSpPr>
            <a:spLocks noChangeShapeType="1"/>
          </p:cNvSpPr>
          <p:nvPr/>
        </p:nvSpPr>
        <p:spPr bwMode="auto">
          <a:xfrm>
            <a:off x="4071938" y="3810000"/>
            <a:ext cx="838200" cy="0"/>
          </a:xfrm>
          <a:prstGeom prst="line">
            <a:avLst/>
          </a:prstGeom>
          <a:noFill/>
          <a:ln w="57150">
            <a:solidFill>
              <a:schemeClr val="accent2"/>
            </a:solidFill>
            <a:round/>
            <a:headEnd/>
            <a:tailEnd type="triangle" w="med" len="med"/>
          </a:ln>
        </p:spPr>
        <p:txBody>
          <a:bodyPr/>
          <a:lstStyle/>
          <a:p>
            <a:endParaRPr lang="ru-RU"/>
          </a:p>
        </p:txBody>
      </p:sp>
      <p:sp>
        <p:nvSpPr>
          <p:cNvPr id="36879" name="Oval 18"/>
          <p:cNvSpPr>
            <a:spLocks noChangeArrowheads="1"/>
          </p:cNvSpPr>
          <p:nvPr/>
        </p:nvSpPr>
        <p:spPr bwMode="auto">
          <a:xfrm>
            <a:off x="4800600" y="5181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80" name="Oval 19"/>
          <p:cNvSpPr>
            <a:spLocks noChangeArrowheads="1"/>
          </p:cNvSpPr>
          <p:nvPr/>
        </p:nvSpPr>
        <p:spPr bwMode="auto">
          <a:xfrm>
            <a:off x="5562600" y="19812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81" name="Oval 20"/>
          <p:cNvSpPr>
            <a:spLocks noChangeArrowheads="1"/>
          </p:cNvSpPr>
          <p:nvPr/>
        </p:nvSpPr>
        <p:spPr bwMode="auto">
          <a:xfrm>
            <a:off x="6324600" y="5181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82" name="Oval 21"/>
          <p:cNvSpPr>
            <a:spLocks noChangeArrowheads="1"/>
          </p:cNvSpPr>
          <p:nvPr/>
        </p:nvSpPr>
        <p:spPr bwMode="auto">
          <a:xfrm>
            <a:off x="7010400" y="19812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83" name="Oval 22"/>
          <p:cNvSpPr>
            <a:spLocks noChangeArrowheads="1"/>
          </p:cNvSpPr>
          <p:nvPr/>
        </p:nvSpPr>
        <p:spPr bwMode="auto">
          <a:xfrm>
            <a:off x="7772400" y="5181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36884" name="Line 23"/>
          <p:cNvSpPr>
            <a:spLocks noChangeShapeType="1"/>
          </p:cNvSpPr>
          <p:nvPr/>
        </p:nvSpPr>
        <p:spPr bwMode="auto">
          <a:xfrm flipV="1">
            <a:off x="4676775" y="1989138"/>
            <a:ext cx="838200" cy="3276600"/>
          </a:xfrm>
          <a:prstGeom prst="line">
            <a:avLst/>
          </a:prstGeom>
          <a:noFill/>
          <a:ln w="9525">
            <a:solidFill>
              <a:schemeClr val="bg1"/>
            </a:solidFill>
            <a:round/>
            <a:headEnd/>
            <a:tailEnd type="triangle" w="med" len="med"/>
          </a:ln>
        </p:spPr>
        <p:txBody>
          <a:bodyPr/>
          <a:lstStyle/>
          <a:p>
            <a:endParaRPr lang="ru-RU"/>
          </a:p>
        </p:txBody>
      </p:sp>
      <p:sp>
        <p:nvSpPr>
          <p:cNvPr id="36885" name="Line 24"/>
          <p:cNvSpPr>
            <a:spLocks noChangeShapeType="1"/>
          </p:cNvSpPr>
          <p:nvPr/>
        </p:nvSpPr>
        <p:spPr bwMode="auto">
          <a:xfrm>
            <a:off x="5824538" y="2060575"/>
            <a:ext cx="381000" cy="3200400"/>
          </a:xfrm>
          <a:prstGeom prst="line">
            <a:avLst/>
          </a:prstGeom>
          <a:noFill/>
          <a:ln w="9525">
            <a:solidFill>
              <a:schemeClr val="bg1"/>
            </a:solidFill>
            <a:round/>
            <a:headEnd/>
            <a:tailEnd type="triangle" w="med" len="med"/>
          </a:ln>
        </p:spPr>
        <p:txBody>
          <a:bodyPr/>
          <a:lstStyle/>
          <a:p>
            <a:endParaRPr lang="ru-RU"/>
          </a:p>
        </p:txBody>
      </p:sp>
      <p:sp>
        <p:nvSpPr>
          <p:cNvPr id="36886" name="Line 25"/>
          <p:cNvSpPr>
            <a:spLocks noChangeShapeType="1"/>
          </p:cNvSpPr>
          <p:nvPr/>
        </p:nvSpPr>
        <p:spPr bwMode="auto">
          <a:xfrm flipV="1">
            <a:off x="6581775" y="2060575"/>
            <a:ext cx="304800" cy="3200400"/>
          </a:xfrm>
          <a:prstGeom prst="line">
            <a:avLst/>
          </a:prstGeom>
          <a:noFill/>
          <a:ln w="9525">
            <a:solidFill>
              <a:schemeClr val="bg1"/>
            </a:solidFill>
            <a:round/>
            <a:headEnd/>
            <a:tailEnd type="triangle" w="med" len="med"/>
          </a:ln>
        </p:spPr>
        <p:txBody>
          <a:bodyPr/>
          <a:lstStyle/>
          <a:p>
            <a:endParaRPr lang="ru-RU"/>
          </a:p>
        </p:txBody>
      </p:sp>
      <p:sp>
        <p:nvSpPr>
          <p:cNvPr id="36887" name="Line 26"/>
          <p:cNvSpPr>
            <a:spLocks noChangeShapeType="1"/>
          </p:cNvSpPr>
          <p:nvPr/>
        </p:nvSpPr>
        <p:spPr bwMode="auto">
          <a:xfrm>
            <a:off x="7308850" y="2060575"/>
            <a:ext cx="381000" cy="3124200"/>
          </a:xfrm>
          <a:prstGeom prst="line">
            <a:avLst/>
          </a:prstGeom>
          <a:noFill/>
          <a:ln w="9525">
            <a:solidFill>
              <a:schemeClr val="bg1"/>
            </a:solidFill>
            <a:round/>
            <a:headEnd/>
            <a:tailEnd type="triangle" w="med" len="med"/>
          </a:ln>
        </p:spPr>
        <p:txBody>
          <a:bodyPr/>
          <a:lstStyle/>
          <a:p>
            <a:endParaRPr lang="ru-RU"/>
          </a:p>
        </p:txBody>
      </p:sp>
      <p:sp>
        <p:nvSpPr>
          <p:cNvPr id="36888" name="Text Box 27"/>
          <p:cNvSpPr txBox="1">
            <a:spLocks noChangeArrowheads="1"/>
          </p:cNvSpPr>
          <p:nvPr/>
        </p:nvSpPr>
        <p:spPr bwMode="auto">
          <a:xfrm>
            <a:off x="3929063" y="3956050"/>
            <a:ext cx="1052512" cy="338138"/>
          </a:xfrm>
          <a:prstGeom prst="rect">
            <a:avLst/>
          </a:prstGeom>
          <a:noFill/>
          <a:ln w="9525">
            <a:noFill/>
            <a:miter lim="800000"/>
            <a:headEnd/>
            <a:tailEnd/>
          </a:ln>
        </p:spPr>
        <p:txBody>
          <a:bodyPr>
            <a:spAutoFit/>
          </a:bodyPr>
          <a:lstStyle/>
          <a:p>
            <a:pPr algn="ctr" eaLnBrk="0" hangingPunct="0">
              <a:spcBef>
                <a:spcPct val="50000"/>
              </a:spcBef>
            </a:pPr>
            <a:r>
              <a:rPr lang="ru-RU" sz="1600" b="0">
                <a:solidFill>
                  <a:srgbClr val="002664"/>
                </a:solidFill>
              </a:rPr>
              <a:t>Течение</a:t>
            </a:r>
            <a:endParaRPr lang="en-GB" sz="1600" b="0">
              <a:solidFill>
                <a:srgbClr val="002664"/>
              </a:solidFill>
            </a:endParaRPr>
          </a:p>
        </p:txBody>
      </p:sp>
      <p:sp>
        <p:nvSpPr>
          <p:cNvPr id="36889" name="Text Box 28"/>
          <p:cNvSpPr txBox="1">
            <a:spLocks noChangeArrowheads="1"/>
          </p:cNvSpPr>
          <p:nvPr/>
        </p:nvSpPr>
        <p:spPr bwMode="auto">
          <a:xfrm>
            <a:off x="4095750" y="1828800"/>
            <a:ext cx="762000" cy="336550"/>
          </a:xfrm>
          <a:prstGeom prst="rect">
            <a:avLst/>
          </a:prstGeom>
          <a:noFill/>
          <a:ln w="9525">
            <a:noFill/>
            <a:miter lim="800000"/>
            <a:headEnd/>
            <a:tailEnd/>
          </a:ln>
        </p:spPr>
        <p:txBody>
          <a:bodyPr>
            <a:spAutoFit/>
          </a:bodyPr>
          <a:lstStyle/>
          <a:p>
            <a:pPr algn="ctr" eaLnBrk="0" hangingPunct="0">
              <a:spcBef>
                <a:spcPct val="50000"/>
              </a:spcBef>
            </a:pPr>
            <a:r>
              <a:rPr lang="ru-RU" sz="1600" b="0">
                <a:solidFill>
                  <a:srgbClr val="002664"/>
                </a:solidFill>
              </a:rPr>
              <a:t>Ветер</a:t>
            </a:r>
            <a:endParaRPr lang="en-GB" sz="1600" b="0">
              <a:solidFill>
                <a:srgbClr val="002664"/>
              </a:solidFill>
            </a:endParaRPr>
          </a:p>
        </p:txBody>
      </p:sp>
      <p:sp>
        <p:nvSpPr>
          <p:cNvPr id="36890" name="Line 10"/>
          <p:cNvSpPr>
            <a:spLocks noChangeShapeType="1"/>
          </p:cNvSpPr>
          <p:nvPr/>
        </p:nvSpPr>
        <p:spPr bwMode="auto">
          <a:xfrm flipH="1">
            <a:off x="1439863" y="1839913"/>
            <a:ext cx="1828800" cy="0"/>
          </a:xfrm>
          <a:prstGeom prst="line">
            <a:avLst/>
          </a:prstGeom>
          <a:noFill/>
          <a:ln w="9525">
            <a:solidFill>
              <a:schemeClr val="tx1"/>
            </a:solidFill>
            <a:round/>
            <a:headEnd/>
            <a:tailEnd type="triangle" w="med" len="med"/>
          </a:ln>
        </p:spPr>
        <p:txBody>
          <a:bodyPr/>
          <a:lstStyle/>
          <a:p>
            <a:endParaRPr lang="ru-RU"/>
          </a:p>
        </p:txBody>
      </p:sp>
      <p:sp>
        <p:nvSpPr>
          <p:cNvPr id="36891" name="Line 11"/>
          <p:cNvSpPr>
            <a:spLocks noChangeShapeType="1"/>
          </p:cNvSpPr>
          <p:nvPr/>
        </p:nvSpPr>
        <p:spPr bwMode="auto">
          <a:xfrm>
            <a:off x="1258888" y="2205038"/>
            <a:ext cx="2362200" cy="3200400"/>
          </a:xfrm>
          <a:prstGeom prst="line">
            <a:avLst/>
          </a:prstGeom>
          <a:noFill/>
          <a:ln w="9525">
            <a:solidFill>
              <a:schemeClr val="tx1"/>
            </a:solidFill>
            <a:round/>
            <a:headEnd/>
            <a:tailEnd type="triangle" w="med" len="med"/>
          </a:ln>
        </p:spPr>
        <p:txBody>
          <a:bodyPr/>
          <a:lstStyle/>
          <a:p>
            <a:endParaRPr lang="ru-RU"/>
          </a:p>
        </p:txBody>
      </p:sp>
      <p:sp>
        <p:nvSpPr>
          <p:cNvPr id="36892" name="Line 8"/>
          <p:cNvSpPr>
            <a:spLocks noChangeShapeType="1"/>
          </p:cNvSpPr>
          <p:nvPr/>
        </p:nvSpPr>
        <p:spPr bwMode="auto">
          <a:xfrm flipV="1">
            <a:off x="1042988" y="2205038"/>
            <a:ext cx="2438400" cy="3124200"/>
          </a:xfrm>
          <a:prstGeom prst="line">
            <a:avLst/>
          </a:prstGeom>
          <a:noFill/>
          <a:ln w="9525">
            <a:solidFill>
              <a:schemeClr val="tx1"/>
            </a:solidFill>
            <a:round/>
            <a:headEnd/>
            <a:tailEnd type="triangle" w="med" len="med"/>
          </a:ln>
        </p:spPr>
        <p:txBody>
          <a:bodyPr/>
          <a:lstStyle/>
          <a:p>
            <a:endParaRPr lang="ru-RU"/>
          </a:p>
        </p:txBody>
      </p:sp>
      <p:sp>
        <p:nvSpPr>
          <p:cNvPr id="36893" name="Line 10"/>
          <p:cNvSpPr>
            <a:spLocks noChangeShapeType="1"/>
          </p:cNvSpPr>
          <p:nvPr/>
        </p:nvSpPr>
        <p:spPr bwMode="auto">
          <a:xfrm flipH="1">
            <a:off x="1416050" y="1835150"/>
            <a:ext cx="1828800" cy="0"/>
          </a:xfrm>
          <a:prstGeom prst="line">
            <a:avLst/>
          </a:prstGeom>
          <a:noFill/>
          <a:ln w="9525">
            <a:solidFill>
              <a:schemeClr val="tx1"/>
            </a:solidFill>
            <a:round/>
            <a:headEnd/>
            <a:tailEnd type="triangle" w="med" len="med"/>
          </a:ln>
        </p:spPr>
        <p:txBody>
          <a:bodyPr/>
          <a:lstStyle/>
          <a:p>
            <a:endParaRPr lang="ru-RU"/>
          </a:p>
        </p:txBody>
      </p:sp>
      <p:sp>
        <p:nvSpPr>
          <p:cNvPr id="36894" name="Line 11"/>
          <p:cNvSpPr>
            <a:spLocks noChangeShapeType="1"/>
          </p:cNvSpPr>
          <p:nvPr/>
        </p:nvSpPr>
        <p:spPr bwMode="auto">
          <a:xfrm>
            <a:off x="1235075" y="2200275"/>
            <a:ext cx="2362200" cy="3200400"/>
          </a:xfrm>
          <a:prstGeom prst="line">
            <a:avLst/>
          </a:prstGeom>
          <a:noFill/>
          <a:ln w="9525">
            <a:solidFill>
              <a:schemeClr val="tx1"/>
            </a:solidFill>
            <a:round/>
            <a:headEnd/>
            <a:tailEnd type="triangle" w="med" len="med"/>
          </a:ln>
        </p:spPr>
        <p:txBody>
          <a:bodyPr/>
          <a:lstStyle/>
          <a:p>
            <a:endParaRPr lang="ru-RU"/>
          </a:p>
        </p:txBody>
      </p:sp>
      <p:sp>
        <p:nvSpPr>
          <p:cNvPr id="36895" name="Line 12"/>
          <p:cNvSpPr>
            <a:spLocks noChangeShapeType="1"/>
          </p:cNvSpPr>
          <p:nvPr/>
        </p:nvSpPr>
        <p:spPr bwMode="auto">
          <a:xfrm flipH="1">
            <a:off x="1257300" y="5661025"/>
            <a:ext cx="2133600" cy="0"/>
          </a:xfrm>
          <a:prstGeom prst="line">
            <a:avLst/>
          </a:prstGeom>
          <a:noFill/>
          <a:ln w="9525">
            <a:solidFill>
              <a:schemeClr val="bg1"/>
            </a:solidFill>
            <a:round/>
            <a:headEnd/>
            <a:tailEnd type="triangle" w="med" len="med"/>
          </a:ln>
        </p:spPr>
        <p:txBody>
          <a:bodyPr/>
          <a:lstStyle/>
          <a:p>
            <a:endParaRPr lang="ru-RU"/>
          </a:p>
        </p:txBody>
      </p:sp>
      <p:sp>
        <p:nvSpPr>
          <p:cNvPr id="36896" name="Line 8"/>
          <p:cNvSpPr>
            <a:spLocks noChangeShapeType="1"/>
          </p:cNvSpPr>
          <p:nvPr/>
        </p:nvSpPr>
        <p:spPr bwMode="auto">
          <a:xfrm flipV="1">
            <a:off x="1081088" y="2227263"/>
            <a:ext cx="2438400" cy="3124200"/>
          </a:xfrm>
          <a:prstGeom prst="line">
            <a:avLst/>
          </a:prstGeom>
          <a:noFill/>
          <a:ln w="9525">
            <a:solidFill>
              <a:schemeClr val="bg1"/>
            </a:solidFill>
            <a:round/>
            <a:headEnd/>
            <a:tailEnd type="triangle" w="med" len="med"/>
          </a:ln>
        </p:spPr>
        <p:txBody>
          <a:bodyPr/>
          <a:lstStyle/>
          <a:p>
            <a:endParaRPr lang="ru-RU"/>
          </a:p>
        </p:txBody>
      </p:sp>
      <p:sp>
        <p:nvSpPr>
          <p:cNvPr id="36897" name="Line 10"/>
          <p:cNvSpPr>
            <a:spLocks noChangeShapeType="1"/>
          </p:cNvSpPr>
          <p:nvPr/>
        </p:nvSpPr>
        <p:spPr bwMode="auto">
          <a:xfrm flipH="1">
            <a:off x="1454150" y="1857375"/>
            <a:ext cx="1828800" cy="0"/>
          </a:xfrm>
          <a:prstGeom prst="line">
            <a:avLst/>
          </a:prstGeom>
          <a:noFill/>
          <a:ln w="9525">
            <a:solidFill>
              <a:schemeClr val="bg1"/>
            </a:solidFill>
            <a:round/>
            <a:headEnd/>
            <a:tailEnd type="triangle" w="med" len="med"/>
          </a:ln>
        </p:spPr>
        <p:txBody>
          <a:bodyPr/>
          <a:lstStyle/>
          <a:p>
            <a:endParaRPr lang="ru-RU"/>
          </a:p>
        </p:txBody>
      </p:sp>
      <p:sp>
        <p:nvSpPr>
          <p:cNvPr id="36898" name="Line 11"/>
          <p:cNvSpPr>
            <a:spLocks noChangeShapeType="1"/>
          </p:cNvSpPr>
          <p:nvPr/>
        </p:nvSpPr>
        <p:spPr bwMode="auto">
          <a:xfrm>
            <a:off x="1273175" y="2222500"/>
            <a:ext cx="2362200" cy="3200400"/>
          </a:xfrm>
          <a:prstGeom prst="line">
            <a:avLst/>
          </a:prstGeom>
          <a:noFill/>
          <a:ln w="9525">
            <a:solidFill>
              <a:schemeClr val="bg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Установка стартовой линии</a:t>
            </a:r>
            <a:endParaRPr lang="en-GB" smtClean="0"/>
          </a:p>
        </p:txBody>
      </p:sp>
      <p:sp>
        <p:nvSpPr>
          <p:cNvPr id="37891" name="Rectangle 3"/>
          <p:cNvSpPr>
            <a:spLocks noGrp="1" noChangeArrowheads="1"/>
          </p:cNvSpPr>
          <p:nvPr>
            <p:ph type="body" idx="4294967295"/>
          </p:nvPr>
        </p:nvSpPr>
        <p:spPr>
          <a:xfrm>
            <a:off x="254000" y="1052513"/>
            <a:ext cx="8613775" cy="4714875"/>
          </a:xfrm>
        </p:spPr>
        <p:txBody>
          <a:bodyPr lIns="91440" tIns="45720" rIns="91440" bIns="45720"/>
          <a:lstStyle/>
          <a:p>
            <a:pPr lvl="1" eaLnBrk="1" hangingPunct="1"/>
            <a:r>
              <a:rPr lang="ru-RU" smtClean="0"/>
              <a:t>При установке стартовой линии в зоне дистанции нужно принимать во внимание следующее:</a:t>
            </a:r>
            <a:endParaRPr lang="en-GB" smtClean="0"/>
          </a:p>
          <a:p>
            <a:pPr lvl="2" eaLnBrk="1" hangingPunct="1"/>
            <a:endParaRPr lang="ru-RU" smtClean="0"/>
          </a:p>
          <a:p>
            <a:pPr lvl="2" eaLnBrk="1" hangingPunct="1">
              <a:spcAft>
                <a:spcPts val="1200"/>
              </a:spcAft>
            </a:pPr>
            <a:r>
              <a:rPr lang="ru-RU" smtClean="0"/>
              <a:t>Данные о приливах-отливах </a:t>
            </a:r>
            <a:br>
              <a:rPr lang="ru-RU" smtClean="0"/>
            </a:br>
            <a:r>
              <a:rPr lang="en-GB" smtClean="0"/>
              <a:t>(</a:t>
            </a:r>
            <a:r>
              <a:rPr lang="ru-RU" smtClean="0"/>
              <a:t>время полной и малой воды</a:t>
            </a:r>
            <a:r>
              <a:rPr lang="en-GB" smtClean="0"/>
              <a:t>)</a:t>
            </a:r>
          </a:p>
          <a:p>
            <a:pPr lvl="2" eaLnBrk="1" hangingPunct="1">
              <a:spcAft>
                <a:spcPts val="1200"/>
              </a:spcAft>
            </a:pPr>
            <a:r>
              <a:rPr lang="ru-RU" smtClean="0"/>
              <a:t>Глубина воды</a:t>
            </a:r>
            <a:endParaRPr lang="en-GB" smtClean="0"/>
          </a:p>
          <a:p>
            <a:pPr lvl="2" eaLnBrk="1" hangingPunct="1">
              <a:spcAft>
                <a:spcPts val="1200"/>
              </a:spcAft>
            </a:pPr>
            <a:r>
              <a:rPr lang="ru-RU" smtClean="0"/>
              <a:t>Характер дна</a:t>
            </a:r>
            <a:endParaRPr lang="en-GB" smtClean="0"/>
          </a:p>
          <a:p>
            <a:pPr lvl="2" eaLnBrk="1" hangingPunct="1"/>
            <a:r>
              <a:rPr lang="ru-RU" smtClean="0"/>
              <a:t>Прогноз погоды</a:t>
            </a: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ymbol zastępczy daty 3"/>
          <p:cNvSpPr>
            <a:spLocks noGrp="1"/>
          </p:cNvSpPr>
          <p:nvPr>
            <p:ph type="dt" sz="quarter" idx="4294967295"/>
          </p:nvPr>
        </p:nvSpPr>
        <p:spPr bwMode="auto">
          <a:xfrm>
            <a:off x="684213" y="6381750"/>
            <a:ext cx="1905000" cy="304800"/>
          </a:xfrm>
          <a:prstGeom prst="rect">
            <a:avLst/>
          </a:prstGeom>
          <a:noFill/>
          <a:ln>
            <a:miter lim="800000"/>
            <a:headEnd/>
            <a:tailEnd/>
          </a:ln>
        </p:spPr>
        <p:txBody>
          <a:bodyPr/>
          <a:lstStyle/>
          <a:p>
            <a:pPr eaLnBrk="0" hangingPunct="0"/>
            <a:r>
              <a:rPr lang="en-GB" sz="1400" b="0">
                <a:solidFill>
                  <a:schemeClr val="tx1"/>
                </a:solidFill>
              </a:rPr>
              <a:t>February 2006</a:t>
            </a:r>
          </a:p>
        </p:txBody>
      </p:sp>
      <p:sp>
        <p:nvSpPr>
          <p:cNvPr id="1028"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Стартовая линия </a:t>
            </a:r>
            <a:r>
              <a:rPr lang="ru-RU" smtClean="0">
                <a:latin typeface="Calibri" pitchFamily="34" charset="0"/>
              </a:rPr>
              <a:t>–</a:t>
            </a:r>
            <a:r>
              <a:rPr lang="ru-RU" smtClean="0"/>
              <a:t> длина</a:t>
            </a:r>
            <a:endParaRPr lang="en-GB" smtClean="0"/>
          </a:p>
        </p:txBody>
      </p:sp>
      <p:graphicFrame>
        <p:nvGraphicFramePr>
          <p:cNvPr id="1026" name="Object 6"/>
          <p:cNvGraphicFramePr>
            <a:graphicFrameLocks noChangeAspect="1"/>
          </p:cNvGraphicFramePr>
          <p:nvPr/>
        </p:nvGraphicFramePr>
        <p:xfrm>
          <a:off x="1219200" y="1981200"/>
          <a:ext cx="6705600" cy="1246188"/>
        </p:xfrm>
        <a:graphic>
          <a:graphicData uri="http://schemas.openxmlformats.org/presentationml/2006/ole">
            <p:oleObj spid="_x0000_s1026" name="Bitmap Image" r:id="rId4" imgW="8209524" imgH="1523810" progId="PBrush">
              <p:embed/>
            </p:oleObj>
          </a:graphicData>
        </a:graphic>
      </p:graphicFrame>
      <p:sp>
        <p:nvSpPr>
          <p:cNvPr id="1029" name="Rectangle 8"/>
          <p:cNvSpPr>
            <a:spLocks noGrp="1" noChangeArrowheads="1"/>
          </p:cNvSpPr>
          <p:nvPr>
            <p:ph type="body" idx="4294967295"/>
          </p:nvPr>
        </p:nvSpPr>
        <p:spPr>
          <a:xfrm>
            <a:off x="685800" y="990600"/>
            <a:ext cx="7772400" cy="4894263"/>
          </a:xfrm>
        </p:spPr>
        <p:txBody>
          <a:bodyPr lIns="91440" tIns="45720" rIns="91440" bIns="45720"/>
          <a:lstStyle/>
          <a:p>
            <a:pPr lvl="1" eaLnBrk="1" hangingPunct="1"/>
            <a:r>
              <a:rPr lang="ru-RU" sz="2800" smtClean="0"/>
              <a:t>Формула расчета</a:t>
            </a:r>
            <a:r>
              <a:rPr lang="en-GB" sz="2800" smtClean="0"/>
              <a:t>:</a:t>
            </a:r>
          </a:p>
          <a:p>
            <a:pPr lvl="2" eaLnBrk="1" hangingPunct="1"/>
            <a:r>
              <a:rPr lang="ru-RU" sz="2400" smtClean="0"/>
              <a:t>количество яхт  </a:t>
            </a:r>
            <a:r>
              <a:rPr lang="en-GB" sz="2400" smtClean="0"/>
              <a:t>×</a:t>
            </a:r>
            <a:r>
              <a:rPr lang="ru-RU" sz="2400" smtClean="0"/>
              <a:t> </a:t>
            </a:r>
            <a:r>
              <a:rPr lang="en-GB" sz="2400" smtClean="0"/>
              <a:t> </a:t>
            </a:r>
            <a:r>
              <a:rPr lang="ru-RU" sz="2400" smtClean="0"/>
              <a:t>длина яхты </a:t>
            </a:r>
            <a:br>
              <a:rPr lang="ru-RU" sz="2400" smtClean="0"/>
            </a:br>
            <a:r>
              <a:rPr lang="ru-RU" sz="2400" smtClean="0"/>
              <a:t>+  от </a:t>
            </a:r>
            <a:r>
              <a:rPr lang="en-GB" sz="2400" smtClean="0"/>
              <a:t>10% </a:t>
            </a:r>
            <a:r>
              <a:rPr lang="ru-RU" sz="2400" smtClean="0"/>
              <a:t>до </a:t>
            </a:r>
            <a:r>
              <a:rPr lang="en-GB" sz="2400" smtClean="0"/>
              <a:t>50%</a:t>
            </a:r>
          </a:p>
          <a:p>
            <a:pPr lvl="1" eaLnBrk="1" hangingPunct="1"/>
            <a:endParaRPr lang="en-GB" sz="2800" smtClean="0"/>
          </a:p>
          <a:p>
            <a:pPr lvl="1" eaLnBrk="1" hangingPunct="1"/>
            <a:endParaRPr lang="en-GB" sz="2800" smtClean="0"/>
          </a:p>
          <a:p>
            <a:pPr lvl="1" eaLnBrk="1" hangingPunct="1"/>
            <a:endParaRPr lang="en-GB" sz="2800" smtClean="0"/>
          </a:p>
          <a:p>
            <a:pPr lvl="1" eaLnBrk="1" hangingPunct="1"/>
            <a:r>
              <a:rPr lang="ru-RU" sz="2800" smtClean="0"/>
              <a:t>Другие факторы</a:t>
            </a:r>
            <a:r>
              <a:rPr lang="en-GB" sz="2800" smtClean="0"/>
              <a:t>:</a:t>
            </a:r>
          </a:p>
          <a:p>
            <a:pPr lvl="2" eaLnBrk="1" hangingPunct="1"/>
            <a:r>
              <a:rPr lang="ru-RU" sz="2400" smtClean="0"/>
              <a:t>размер и маневренность яхт</a:t>
            </a:r>
            <a:endParaRPr lang="en-GB" sz="2400" smtClean="0"/>
          </a:p>
          <a:p>
            <a:pPr lvl="2" eaLnBrk="1" hangingPunct="1"/>
            <a:r>
              <a:rPr lang="ru-RU" sz="2400" smtClean="0"/>
              <a:t>состояние моря</a:t>
            </a:r>
            <a:endParaRPr lang="en-GB" sz="2400" smtClean="0"/>
          </a:p>
          <a:p>
            <a:pPr lvl="2" eaLnBrk="1" hangingPunct="1"/>
            <a:r>
              <a:rPr lang="ru-RU" sz="2400" smtClean="0"/>
              <a:t>сила ветра</a:t>
            </a:r>
            <a:endParaRPr lang="en-GB" sz="2400" smtClean="0"/>
          </a:p>
          <a:p>
            <a:pPr lvl="2" eaLnBrk="1" hangingPunct="1"/>
            <a:r>
              <a:rPr lang="ru-RU" sz="2400" smtClean="0"/>
              <a:t>течение</a:t>
            </a:r>
            <a:endParaRPr lang="en-GB"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3838" y="266700"/>
            <a:ext cx="8643937" cy="584200"/>
          </a:xfrm>
        </p:spPr>
        <p:txBody>
          <a:bodyPr lIns="91440" tIns="45720" rIns="91440" bIns="45720"/>
          <a:lstStyle/>
          <a:p>
            <a:pPr algn="ctr" eaLnBrk="1" hangingPunct="1"/>
            <a:r>
              <a:rPr lang="ru-RU" sz="3200" smtClean="0"/>
              <a:t>Как пользоваться этим Руководством</a:t>
            </a:r>
            <a:endParaRPr lang="en-GB" smtClean="0"/>
          </a:p>
        </p:txBody>
      </p:sp>
      <p:sp>
        <p:nvSpPr>
          <p:cNvPr id="12291" name="Rectangle 3"/>
          <p:cNvSpPr>
            <a:spLocks noGrp="1" noChangeArrowheads="1"/>
          </p:cNvSpPr>
          <p:nvPr>
            <p:ph type="body" idx="4294967295"/>
          </p:nvPr>
        </p:nvSpPr>
        <p:spPr>
          <a:xfrm>
            <a:off x="254000" y="1052513"/>
            <a:ext cx="8890000" cy="3736975"/>
          </a:xfrm>
        </p:spPr>
        <p:txBody>
          <a:bodyPr lIns="91440" tIns="45720" rIns="91440" bIns="45720"/>
          <a:lstStyle/>
          <a:p>
            <a:pPr marL="0" indent="0" eaLnBrk="1" hangingPunct="1">
              <a:defRPr/>
            </a:pPr>
            <a:endParaRPr lang="en-GB" sz="1600" dirty="0" smtClean="0"/>
          </a:p>
          <a:p>
            <a:pPr marL="0" indent="0">
              <a:defRPr/>
            </a:pPr>
            <a:r>
              <a:rPr lang="ru-RU" sz="3200" dirty="0" smtClean="0"/>
              <a:t>• Как компьютерной презентацией</a:t>
            </a:r>
          </a:p>
          <a:p>
            <a:pPr marL="274638" indent="-274638">
              <a:defRPr/>
            </a:pPr>
            <a:r>
              <a:rPr lang="ru-RU" sz="2400" dirty="0" smtClean="0"/>
              <a:t>– На персональном компьютере (ноутбуке)</a:t>
            </a:r>
          </a:p>
          <a:p>
            <a:pPr marL="274638" indent="-274638">
              <a:defRPr/>
            </a:pPr>
            <a:r>
              <a:rPr lang="ru-RU" sz="2400" dirty="0" smtClean="0"/>
              <a:t>– С помощью проектора в аудитории</a:t>
            </a:r>
          </a:p>
          <a:p>
            <a:pPr marL="274638" indent="-274638">
              <a:defRPr/>
            </a:pPr>
            <a:endParaRPr lang="ru-RU" sz="2400" dirty="0" smtClean="0"/>
          </a:p>
          <a:p>
            <a:pPr marL="0" indent="0">
              <a:defRPr/>
            </a:pPr>
            <a:r>
              <a:rPr lang="ru-RU" sz="3200" dirty="0" smtClean="0"/>
              <a:t>• Как книгой</a:t>
            </a:r>
          </a:p>
          <a:p>
            <a:pPr marL="0" indent="0">
              <a:defRPr/>
            </a:pPr>
            <a:r>
              <a:rPr lang="ru-RU" sz="2400" dirty="0" smtClean="0"/>
              <a:t>– Распечатав страницы заметок в программе </a:t>
            </a:r>
            <a:r>
              <a:rPr lang="en-US" sz="2400" dirty="0" err="1" smtClean="0"/>
              <a:t>Powerpoint</a:t>
            </a:r>
            <a:endParaRPr lang="en-GB"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923" name="Group 203"/>
          <p:cNvGraphicFramePr>
            <a:graphicFrameLocks noGrp="1"/>
          </p:cNvGraphicFramePr>
          <p:nvPr>
            <p:ph idx="1"/>
          </p:nvPr>
        </p:nvGraphicFramePr>
        <p:xfrm>
          <a:off x="539750" y="1196975"/>
          <a:ext cx="7993063" cy="4480560"/>
        </p:xfrm>
        <a:graphic>
          <a:graphicData uri="http://schemas.openxmlformats.org/drawingml/2006/table">
            <a:tbl>
              <a:tblPr/>
              <a:tblGrid>
                <a:gridCol w="1368425"/>
                <a:gridCol w="1727200"/>
                <a:gridCol w="1657350"/>
                <a:gridCol w="1708167"/>
                <a:gridCol w="1531921"/>
              </a:tblGrid>
              <a:tr h="338138">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ru-RU" sz="2000" b="1" i="0" u="none" strike="noStrike" cap="none" normalizeH="0" baseline="0" dirty="0" smtClean="0">
                          <a:ln>
                            <a:noFill/>
                          </a:ln>
                          <a:solidFill>
                            <a:srgbClr val="002664"/>
                          </a:solidFill>
                          <a:effectLst/>
                          <a:latin typeface="Arial" pitchFamily="34" charset="0"/>
                        </a:rPr>
                        <a:t>Класс</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ru-RU" sz="2000" b="1" i="0" u="none" strike="noStrike" cap="none" normalizeH="0" baseline="0" dirty="0" smtClean="0">
                          <a:ln>
                            <a:noFill/>
                          </a:ln>
                          <a:solidFill>
                            <a:srgbClr val="002664"/>
                          </a:solidFill>
                          <a:effectLst/>
                          <a:latin typeface="Arial" pitchFamily="34" charset="0"/>
                        </a:rPr>
                        <a:t>Длина яхты </a:t>
                      </a:r>
                      <a:r>
                        <a:rPr kumimoji="0" lang="en-GB" sz="2000" b="1" i="0" u="none" strike="noStrike" cap="none" normalizeH="0" baseline="0" dirty="0" smtClean="0">
                          <a:ln>
                            <a:noFill/>
                          </a:ln>
                          <a:solidFill>
                            <a:srgbClr val="002664"/>
                          </a:solidFill>
                          <a:effectLst/>
                          <a:latin typeface="Arial" pitchFamily="34" charset="0"/>
                        </a:rPr>
                        <a:t>(</a:t>
                      </a:r>
                      <a:r>
                        <a:rPr kumimoji="0" lang="ru-RU" sz="2000" b="1" i="0" u="none" strike="noStrike" cap="none" normalizeH="0" baseline="0" dirty="0" smtClean="0">
                          <a:ln>
                            <a:noFill/>
                          </a:ln>
                          <a:solidFill>
                            <a:srgbClr val="002664"/>
                          </a:solidFill>
                          <a:effectLst/>
                          <a:latin typeface="Arial" pitchFamily="34" charset="0"/>
                        </a:rPr>
                        <a:t>метры</a:t>
                      </a:r>
                      <a:r>
                        <a:rPr kumimoji="0" lang="en-GB" sz="2000" b="1" i="0" u="none" strike="noStrike" cap="none" normalizeH="0" baseline="0" dirty="0" smtClean="0">
                          <a:ln>
                            <a:noFill/>
                          </a:ln>
                          <a:solidFill>
                            <a:srgbClr val="002664"/>
                          </a:solidFill>
                          <a:effectLst/>
                          <a:latin typeface="Arial" pitchFamily="34" charset="0"/>
                        </a:rPr>
                        <a:t>)</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ru-RU" sz="2000" b="1" i="0" u="none" strike="noStrike" cap="none" normalizeH="0" baseline="0" dirty="0" smtClean="0">
                          <a:ln>
                            <a:noFill/>
                          </a:ln>
                          <a:solidFill>
                            <a:srgbClr val="002664"/>
                          </a:solidFill>
                          <a:effectLst/>
                          <a:latin typeface="Arial" pitchFamily="34" charset="0"/>
                        </a:rPr>
                        <a:t>Множитель</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ru-RU" sz="2000" b="1" i="0" u="none" strike="noStrike" cap="none" normalizeH="0" baseline="0" dirty="0" smtClean="0">
                          <a:ln>
                            <a:noFill/>
                          </a:ln>
                          <a:solidFill>
                            <a:srgbClr val="002664"/>
                          </a:solidFill>
                          <a:effectLst/>
                          <a:latin typeface="Arial" pitchFamily="34" charset="0"/>
                        </a:rPr>
                        <a:t>Количество яхт</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ru-RU" sz="2000" b="1" i="0" u="none" strike="noStrike" cap="none" normalizeH="0" baseline="0" dirty="0" smtClean="0">
                          <a:ln>
                            <a:noFill/>
                          </a:ln>
                          <a:solidFill>
                            <a:srgbClr val="002664"/>
                          </a:solidFill>
                          <a:effectLst/>
                          <a:latin typeface="Arial" pitchFamily="34" charset="0"/>
                        </a:rPr>
                        <a:t>Длина стартовой линии</a:t>
                      </a:r>
                      <a:br>
                        <a:rPr kumimoji="0" lang="ru-RU" sz="2000" b="1" i="0" u="none" strike="noStrike" cap="none" normalizeH="0" baseline="0" dirty="0" smtClean="0">
                          <a:ln>
                            <a:noFill/>
                          </a:ln>
                          <a:solidFill>
                            <a:srgbClr val="002664"/>
                          </a:solidFill>
                          <a:effectLst/>
                          <a:latin typeface="Arial" pitchFamily="34" charset="0"/>
                        </a:rPr>
                      </a:br>
                      <a:r>
                        <a:rPr kumimoji="0" lang="ru-RU" sz="2000" b="1" i="0" u="none" strike="noStrike" cap="none" normalizeH="0" baseline="0" dirty="0" smtClean="0">
                          <a:ln>
                            <a:noFill/>
                          </a:ln>
                          <a:solidFill>
                            <a:srgbClr val="002664"/>
                          </a:solidFill>
                          <a:effectLst/>
                          <a:latin typeface="Arial" pitchFamily="34" charset="0"/>
                        </a:rPr>
                        <a:t>(метры)</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97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RS:X</a:t>
                      </a:r>
                      <a:r>
                        <a:rPr kumimoji="0" lang="ru-RU" sz="2000" b="1" i="0" u="none" strike="noStrike" cap="none" normalizeH="0" baseline="0" dirty="0" smtClean="0">
                          <a:ln>
                            <a:noFill/>
                          </a:ln>
                          <a:solidFill>
                            <a:srgbClr val="002664"/>
                          </a:solidFill>
                          <a:effectLst/>
                          <a:latin typeface="Arial" pitchFamily="34" charset="0"/>
                        </a:rPr>
                        <a:t> м.</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2,86</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35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200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81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Finn</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4,54</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1,5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26</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180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81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Laser</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4,24</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250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97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470 </a:t>
                      </a:r>
                      <a:r>
                        <a:rPr kumimoji="0" lang="ru-RU" sz="2000" b="1" i="0" u="none" strike="noStrike" cap="none" normalizeH="0" baseline="0" dirty="0" smtClean="0">
                          <a:ln>
                            <a:noFill/>
                          </a:ln>
                          <a:solidFill>
                            <a:srgbClr val="002664"/>
                          </a:solidFill>
                          <a:effectLst/>
                          <a:latin typeface="Arial" pitchFamily="34" charset="0"/>
                        </a:rPr>
                        <a:t>м.</a:t>
                      </a:r>
                      <a:endParaRPr kumimoji="0" lang="en-GB" sz="2000" b="1" i="0" u="none" strike="noStrike" cap="none" normalizeH="0" baseline="0" dirty="0" smtClean="0">
                        <a:ln>
                          <a:noFill/>
                        </a:ln>
                        <a:solidFill>
                          <a:srgbClr val="002664"/>
                        </a:solidFill>
                        <a:effectLst/>
                        <a:latin typeface="Arial" pitchFamily="34" charset="0"/>
                      </a:endParaRP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4,7</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30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210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81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49er</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4,9</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19</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190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81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Tornado</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6,09</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16</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190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9725">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Star</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9,92</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1,7</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16</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190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r h="338138">
                <a:tc>
                  <a:txBody>
                    <a:bodyPr/>
                    <a:lstStyle/>
                    <a:p>
                      <a:pPr marL="0" marR="0" lvl="0" indent="0" algn="l"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Yngling</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6,35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1,7</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smtClean="0">
                          <a:ln>
                            <a:noFill/>
                          </a:ln>
                          <a:solidFill>
                            <a:srgbClr val="002664"/>
                          </a:solidFill>
                          <a:effectLst/>
                          <a:latin typeface="Arial" pitchFamily="34" charset="0"/>
                        </a:rPr>
                        <a:t>15</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c>
                  <a:txBody>
                    <a:bodyPr/>
                    <a:lstStyle/>
                    <a:p>
                      <a:pPr marL="0" marR="0" lvl="0" indent="0" algn="ctr" defTabSz="936625" rtl="0" eaLnBrk="0" fontAlgn="base" latinLnBrk="0" hangingPunct="0">
                        <a:lnSpc>
                          <a:spcPct val="100000"/>
                        </a:lnSpc>
                        <a:spcBef>
                          <a:spcPct val="0"/>
                        </a:spcBef>
                        <a:spcAft>
                          <a:spcPct val="40000"/>
                        </a:spcAft>
                        <a:buClrTx/>
                        <a:buSzTx/>
                        <a:buFontTx/>
                        <a:buNone/>
                        <a:tabLst/>
                      </a:pPr>
                      <a:r>
                        <a:rPr kumimoji="0" lang="en-GB" sz="2000" b="1" i="0" u="none" strike="noStrike" cap="none" normalizeH="0" baseline="0" dirty="0" smtClean="0">
                          <a:ln>
                            <a:noFill/>
                          </a:ln>
                          <a:solidFill>
                            <a:srgbClr val="002664"/>
                          </a:solidFill>
                          <a:effectLst/>
                          <a:latin typeface="Arial" pitchFamily="34" charset="0"/>
                        </a:rPr>
                        <a:t>160</a:t>
                      </a:r>
                    </a:p>
                  </a:txBody>
                  <a:tcPr horzOverflow="overflow">
                    <a:lnL w="12700" cap="flat" cmpd="sng" algn="ctr">
                      <a:solidFill>
                        <a:srgbClr val="00004C"/>
                      </a:solidFill>
                      <a:prstDash val="solid"/>
                      <a:round/>
                      <a:headEnd type="none" w="med" len="med"/>
                      <a:tailEnd type="none" w="med" len="med"/>
                    </a:lnL>
                    <a:lnR w="12700" cap="flat" cmpd="sng" algn="ctr">
                      <a:solidFill>
                        <a:srgbClr val="00004C"/>
                      </a:solidFill>
                      <a:prstDash val="solid"/>
                      <a:round/>
                      <a:headEnd type="none" w="med" len="med"/>
                      <a:tailEnd type="none" w="med" len="med"/>
                    </a:lnR>
                    <a:lnT w="12700" cap="flat" cmpd="sng" algn="ctr">
                      <a:solidFill>
                        <a:srgbClr val="00004C"/>
                      </a:solidFill>
                      <a:prstDash val="solid"/>
                      <a:round/>
                      <a:headEnd type="none" w="med" len="med"/>
                      <a:tailEnd type="none" w="med" len="med"/>
                    </a:lnT>
                    <a:lnB w="12700" cap="flat" cmpd="sng" algn="ctr">
                      <a:solidFill>
                        <a:srgbClr val="00004C"/>
                      </a:solidFill>
                      <a:prstDash val="solid"/>
                      <a:round/>
                      <a:headEnd type="none" w="med" len="med"/>
                      <a:tailEnd type="none" w="med" len="med"/>
                    </a:lnB>
                    <a:lnTlToBr>
                      <a:noFill/>
                    </a:lnTlToBr>
                    <a:lnBlToTr>
                      <a:noFill/>
                    </a:lnBlToTr>
                    <a:noFill/>
                  </a:tcPr>
                </a:tc>
              </a:tr>
            </a:tbl>
          </a:graphicData>
        </a:graphic>
      </p:graphicFrame>
      <p:sp>
        <p:nvSpPr>
          <p:cNvPr id="38976" name="Rectangle 2"/>
          <p:cNvSpPr>
            <a:spLocks noChangeArrowheads="1"/>
          </p:cNvSpPr>
          <p:nvPr/>
        </p:nvSpPr>
        <p:spPr bwMode="auto">
          <a:xfrm>
            <a:off x="685800" y="304800"/>
            <a:ext cx="7620000" cy="685800"/>
          </a:xfrm>
          <a:prstGeom prst="rect">
            <a:avLst/>
          </a:prstGeom>
          <a:noFill/>
          <a:ln w="9525">
            <a:noFill/>
            <a:miter lim="800000"/>
            <a:headEnd/>
            <a:tailEnd/>
          </a:ln>
        </p:spPr>
        <p:txBody>
          <a:bodyPr anchor="ctr"/>
          <a:lstStyle/>
          <a:p>
            <a:pPr defTabSz="936625" eaLnBrk="0" hangingPunct="0"/>
            <a:r>
              <a:rPr lang="ru-RU">
                <a:solidFill>
                  <a:srgbClr val="002664"/>
                </a:solidFill>
              </a:rPr>
              <a:t>Олимпийская регата </a:t>
            </a:r>
            <a:r>
              <a:rPr lang="en-GB">
                <a:solidFill>
                  <a:srgbClr val="002664"/>
                </a:solidFill>
              </a:rPr>
              <a:t>2008</a:t>
            </a:r>
          </a:p>
        </p:txBody>
      </p:sp>
      <p:sp>
        <p:nvSpPr>
          <p:cNvPr id="38977" name="Symbol zastępczy daty 3"/>
          <p:cNvSpPr txBox="1">
            <a:spLocks noGrp="1"/>
          </p:cNvSpPr>
          <p:nvPr/>
        </p:nvSpPr>
        <p:spPr bwMode="auto">
          <a:xfrm>
            <a:off x="685800" y="6400800"/>
            <a:ext cx="1905000" cy="304800"/>
          </a:xfrm>
          <a:prstGeom prst="rect">
            <a:avLst/>
          </a:prstGeom>
          <a:noFill/>
          <a:ln w="9525">
            <a:noFill/>
            <a:miter lim="800000"/>
            <a:headEnd/>
            <a:tailEnd/>
          </a:ln>
        </p:spPr>
        <p:txBody>
          <a:bodyPr/>
          <a:lstStyle/>
          <a:p>
            <a:pPr eaLnBrk="0" hangingPunct="0"/>
            <a:r>
              <a:rPr lang="en-GB" sz="1400" b="0">
                <a:solidFill>
                  <a:schemeClr val="tx1"/>
                </a:solidFill>
              </a:rPr>
              <a:t>February 2006</a:t>
            </a:r>
          </a:p>
        </p:txBody>
      </p:sp>
      <p:sp>
        <p:nvSpPr>
          <p:cNvPr id="38978" name="Symbol zastępczy stopki 2"/>
          <p:cNvSpPr txBox="1">
            <a:spLocks noGrp="1"/>
          </p:cNvSpPr>
          <p:nvPr/>
        </p:nvSpPr>
        <p:spPr bwMode="auto">
          <a:xfrm>
            <a:off x="3124200" y="6400800"/>
            <a:ext cx="2895600" cy="304800"/>
          </a:xfrm>
          <a:prstGeom prst="rect">
            <a:avLst/>
          </a:prstGeom>
          <a:noFill/>
          <a:ln w="9525">
            <a:noFill/>
            <a:miter lim="800000"/>
            <a:headEnd/>
            <a:tailEnd/>
          </a:ln>
        </p:spPr>
        <p:txBody>
          <a:bodyPr/>
          <a:lstStyle/>
          <a:p>
            <a:pPr algn="ctr" eaLnBrk="0" hangingPunct="0"/>
            <a:r>
              <a:rPr lang="en-GB" sz="1400" b="0">
                <a:solidFill>
                  <a:schemeClr val="tx1"/>
                </a:solidFill>
              </a:rPr>
              <a:t>ISAF</a:t>
            </a:r>
          </a:p>
        </p:txBody>
      </p:sp>
      <p:sp>
        <p:nvSpPr>
          <p:cNvPr id="38979" name="Symbol zastępczy numeru slajdu 3"/>
          <p:cNvSpPr txBox="1">
            <a:spLocks noGrp="1"/>
          </p:cNvSpPr>
          <p:nvPr/>
        </p:nvSpPr>
        <p:spPr bwMode="auto">
          <a:xfrm>
            <a:off x="6553200" y="6400800"/>
            <a:ext cx="1905000" cy="304800"/>
          </a:xfrm>
          <a:prstGeom prst="rect">
            <a:avLst/>
          </a:prstGeom>
          <a:noFill/>
          <a:ln w="9525">
            <a:noFill/>
            <a:miter lim="800000"/>
            <a:headEnd/>
            <a:tailEnd/>
          </a:ln>
        </p:spPr>
        <p:txBody>
          <a:bodyPr/>
          <a:lstStyle/>
          <a:p>
            <a:pPr algn="r" eaLnBrk="0" hangingPunct="0"/>
            <a:fld id="{09708670-9DBE-4A8F-846C-9625503C27CB}" type="slidenum">
              <a:rPr lang="en-GB" sz="1400" b="0">
                <a:solidFill>
                  <a:schemeClr val="tx1"/>
                </a:solidFill>
              </a:rPr>
              <a:pPr algn="r" eaLnBrk="0" hangingPunct="0"/>
              <a:t>30</a:t>
            </a:fld>
            <a:endParaRPr lang="en-GB" sz="1400" b="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250825" y="260350"/>
            <a:ext cx="8643938" cy="641350"/>
          </a:xfrm>
        </p:spPr>
        <p:txBody>
          <a:bodyPr lIns="91440" tIns="45720" rIns="91440" bIns="45720"/>
          <a:lstStyle/>
          <a:p>
            <a:pPr eaLnBrk="1" hangingPunct="1"/>
            <a:r>
              <a:rPr lang="ru-RU" smtClean="0"/>
              <a:t>Стартовая линия</a:t>
            </a:r>
            <a:r>
              <a:rPr lang="en-GB" smtClean="0"/>
              <a:t> –</a:t>
            </a:r>
            <a:r>
              <a:rPr lang="ru-RU" smtClean="0">
                <a:latin typeface="Calibri" pitchFamily="34" charset="0"/>
              </a:rPr>
              <a:t> </a:t>
            </a:r>
            <a:r>
              <a:rPr lang="ru-RU" smtClean="0"/>
              <a:t>наклон</a:t>
            </a:r>
            <a:endParaRPr lang="en-GB" smtClean="0"/>
          </a:p>
        </p:txBody>
      </p:sp>
      <p:sp>
        <p:nvSpPr>
          <p:cNvPr id="2052" name="Rectangle 3"/>
          <p:cNvSpPr>
            <a:spLocks noGrp="1" noChangeArrowheads="1"/>
          </p:cNvSpPr>
          <p:nvPr>
            <p:ph type="body" idx="4294967295"/>
          </p:nvPr>
        </p:nvSpPr>
        <p:spPr>
          <a:xfrm>
            <a:off x="179388" y="3429000"/>
            <a:ext cx="8613775" cy="2579688"/>
          </a:xfrm>
        </p:spPr>
        <p:txBody>
          <a:bodyPr lIns="91440" tIns="45720" rIns="91440" bIns="45720"/>
          <a:lstStyle/>
          <a:p>
            <a:pPr lvl="1" eaLnBrk="1" hangingPunct="1"/>
            <a:r>
              <a:rPr lang="ru-RU" sz="2800" smtClean="0"/>
              <a:t>Наклон используется, чтобы дать некоторое преимущество стартующим у левого конца </a:t>
            </a:r>
            <a:endParaRPr lang="en-GB" sz="2800" smtClean="0"/>
          </a:p>
          <a:p>
            <a:pPr lvl="2" eaLnBrk="1" hangingPunct="1"/>
            <a:r>
              <a:rPr lang="ru-RU" sz="2200" smtClean="0"/>
              <a:t>Чем длиннее линия, тем меньший наклон требуется</a:t>
            </a:r>
            <a:endParaRPr lang="en-GB" sz="2200" smtClean="0"/>
          </a:p>
          <a:p>
            <a:pPr lvl="2" eaLnBrk="1" hangingPunct="1"/>
            <a:r>
              <a:rPr lang="ru-RU" sz="2200" smtClean="0"/>
              <a:t>Чем короче линия тем больший наклон требуется</a:t>
            </a:r>
            <a:endParaRPr lang="en-GB" sz="2200" smtClean="0"/>
          </a:p>
          <a:p>
            <a:pPr lvl="1" eaLnBrk="1" hangingPunct="1"/>
            <a:r>
              <a:rPr lang="ru-RU" sz="2800" smtClean="0"/>
              <a:t>Лучше начать с установки линии под</a:t>
            </a:r>
            <a:r>
              <a:rPr lang="en-GB" sz="2800" smtClean="0"/>
              <a:t> 90</a:t>
            </a:r>
            <a:r>
              <a:rPr lang="en-GB" sz="2800" baseline="30000" smtClean="0"/>
              <a:t>0</a:t>
            </a:r>
            <a:r>
              <a:rPr lang="en-GB" sz="2800" smtClean="0"/>
              <a:t> </a:t>
            </a:r>
            <a:r>
              <a:rPr lang="ru-RU" sz="2800" smtClean="0"/>
              <a:t>к ветру и потом точнее подстроить её </a:t>
            </a:r>
            <a:endParaRPr lang="en-GB" sz="2800" smtClean="0"/>
          </a:p>
        </p:txBody>
      </p:sp>
      <p:graphicFrame>
        <p:nvGraphicFramePr>
          <p:cNvPr id="2050" name="Object 1024"/>
          <p:cNvGraphicFramePr>
            <a:graphicFrameLocks noChangeAspect="1"/>
          </p:cNvGraphicFramePr>
          <p:nvPr/>
        </p:nvGraphicFramePr>
        <p:xfrm>
          <a:off x="1187450" y="1916113"/>
          <a:ext cx="6553200" cy="1303337"/>
        </p:xfrm>
        <a:graphic>
          <a:graphicData uri="http://schemas.openxmlformats.org/presentationml/2006/ole">
            <p:oleObj spid="_x0000_s2050" name="Bitmap Image" r:id="rId4" imgW="8190476" imgH="1628571" progId="PBrush">
              <p:embed/>
            </p:oleObj>
          </a:graphicData>
        </a:graphic>
      </p:graphicFrame>
      <p:sp>
        <p:nvSpPr>
          <p:cNvPr id="2053" name="Line 7"/>
          <p:cNvSpPr>
            <a:spLocks noChangeShapeType="1"/>
          </p:cNvSpPr>
          <p:nvPr/>
        </p:nvSpPr>
        <p:spPr bwMode="auto">
          <a:xfrm flipH="1" flipV="1">
            <a:off x="1874838" y="1924050"/>
            <a:ext cx="5257800" cy="762000"/>
          </a:xfrm>
          <a:prstGeom prst="line">
            <a:avLst/>
          </a:prstGeom>
          <a:noFill/>
          <a:ln w="9525">
            <a:solidFill>
              <a:schemeClr val="accent2"/>
            </a:solidFill>
            <a:round/>
            <a:headEnd/>
            <a:tailEnd/>
          </a:ln>
        </p:spPr>
        <p:txBody>
          <a:bodyPr/>
          <a:lstStyle/>
          <a:p>
            <a:endParaRPr lang="ru-RU"/>
          </a:p>
        </p:txBody>
      </p:sp>
      <p:sp>
        <p:nvSpPr>
          <p:cNvPr id="2054" name="Line 8"/>
          <p:cNvSpPr>
            <a:spLocks noChangeShapeType="1"/>
          </p:cNvSpPr>
          <p:nvPr/>
        </p:nvSpPr>
        <p:spPr bwMode="auto">
          <a:xfrm flipH="1" flipV="1">
            <a:off x="4322763" y="1814513"/>
            <a:ext cx="2895600" cy="838200"/>
          </a:xfrm>
          <a:prstGeom prst="line">
            <a:avLst/>
          </a:prstGeom>
          <a:noFill/>
          <a:ln w="9525">
            <a:solidFill>
              <a:schemeClr val="accent1"/>
            </a:solidFill>
            <a:round/>
            <a:headEnd/>
            <a:tailEnd/>
          </a:ln>
        </p:spPr>
        <p:txBody>
          <a:bodyPr/>
          <a:lstStyle/>
          <a:p>
            <a:endParaRPr lang="ru-RU"/>
          </a:p>
        </p:txBody>
      </p:sp>
      <p:sp>
        <p:nvSpPr>
          <p:cNvPr id="2055" name="Oval 9"/>
          <p:cNvSpPr>
            <a:spLocks noChangeArrowheads="1"/>
          </p:cNvSpPr>
          <p:nvPr/>
        </p:nvSpPr>
        <p:spPr bwMode="auto">
          <a:xfrm>
            <a:off x="1719263" y="1879600"/>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2056" name="Oval 10"/>
          <p:cNvSpPr>
            <a:spLocks noChangeArrowheads="1"/>
          </p:cNvSpPr>
          <p:nvPr/>
        </p:nvSpPr>
        <p:spPr bwMode="auto">
          <a:xfrm>
            <a:off x="4178300" y="1773238"/>
            <a:ext cx="152400" cy="152400"/>
          </a:xfrm>
          <a:prstGeom prst="ellipse">
            <a:avLst/>
          </a:prstGeom>
          <a:solidFill>
            <a:srgbClr val="FF3607"/>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2057" name="AutoShape 12"/>
          <p:cNvSpPr>
            <a:spLocks noChangeArrowheads="1"/>
          </p:cNvSpPr>
          <p:nvPr/>
        </p:nvSpPr>
        <p:spPr bwMode="auto">
          <a:xfrm>
            <a:off x="3244850" y="3009900"/>
            <a:ext cx="1066800" cy="419100"/>
          </a:xfrm>
          <a:prstGeom prst="wedgeRoundRectCallout">
            <a:avLst>
              <a:gd name="adj1" fmla="val -104463"/>
              <a:gd name="adj2" fmla="val -118458"/>
              <a:gd name="adj3" fmla="val 16667"/>
            </a:avLst>
          </a:prstGeom>
          <a:noFill/>
          <a:ln w="9525">
            <a:solidFill>
              <a:srgbClr val="33CC33"/>
            </a:solidFill>
            <a:miter lim="800000"/>
            <a:headEnd/>
            <a:tailEnd/>
          </a:ln>
        </p:spPr>
        <p:txBody>
          <a:bodyPr/>
          <a:lstStyle/>
          <a:p>
            <a:pPr algn="ctr" eaLnBrk="0" hangingPunct="0"/>
            <a:r>
              <a:rPr lang="ru-RU" sz="1800" b="0">
                <a:solidFill>
                  <a:srgbClr val="33CC33"/>
                </a:solidFill>
              </a:rPr>
              <a:t>Хорошо</a:t>
            </a:r>
            <a:endParaRPr lang="en-GB" sz="1800" b="0">
              <a:solidFill>
                <a:srgbClr val="33CC33"/>
              </a:solidFill>
            </a:endParaRPr>
          </a:p>
        </p:txBody>
      </p:sp>
      <p:sp>
        <p:nvSpPr>
          <p:cNvPr id="2058" name="AutoShape 13"/>
          <p:cNvSpPr>
            <a:spLocks noChangeArrowheads="1"/>
          </p:cNvSpPr>
          <p:nvPr/>
        </p:nvSpPr>
        <p:spPr bwMode="auto">
          <a:xfrm>
            <a:off x="5867400" y="1500188"/>
            <a:ext cx="990600" cy="381000"/>
          </a:xfrm>
          <a:prstGeom prst="wedgeRoundRectCallout">
            <a:avLst>
              <a:gd name="adj1" fmla="val -41829"/>
              <a:gd name="adj2" fmla="val 150833"/>
              <a:gd name="adj3" fmla="val 16667"/>
            </a:avLst>
          </a:prstGeom>
          <a:noFill/>
          <a:ln w="9525">
            <a:solidFill>
              <a:srgbClr val="FF0000"/>
            </a:solidFill>
            <a:miter lim="800000"/>
            <a:headEnd/>
            <a:tailEnd/>
          </a:ln>
        </p:spPr>
        <p:txBody>
          <a:bodyPr/>
          <a:lstStyle/>
          <a:p>
            <a:pPr algn="ctr" eaLnBrk="0" hangingPunct="0"/>
            <a:r>
              <a:rPr lang="ru-RU" sz="1800" b="0">
                <a:solidFill>
                  <a:srgbClr val="FF3607"/>
                </a:solidFill>
              </a:rPr>
              <a:t>Плохо</a:t>
            </a:r>
            <a:endParaRPr lang="en-GB" sz="1800" b="0">
              <a:solidFill>
                <a:srgbClr val="FF3607"/>
              </a:solidFill>
            </a:endParaRPr>
          </a:p>
        </p:txBody>
      </p:sp>
      <p:sp>
        <p:nvSpPr>
          <p:cNvPr id="2059" name="AutoShape 14"/>
          <p:cNvSpPr>
            <a:spLocks noChangeArrowheads="1"/>
          </p:cNvSpPr>
          <p:nvPr/>
        </p:nvSpPr>
        <p:spPr bwMode="auto">
          <a:xfrm>
            <a:off x="2667000" y="1381125"/>
            <a:ext cx="990600" cy="381000"/>
          </a:xfrm>
          <a:prstGeom prst="wedgeRoundRectCallout">
            <a:avLst>
              <a:gd name="adj1" fmla="val 54329"/>
              <a:gd name="adj2" fmla="val 160833"/>
              <a:gd name="adj3" fmla="val 16667"/>
            </a:avLst>
          </a:prstGeom>
          <a:noFill/>
          <a:ln w="9525">
            <a:solidFill>
              <a:srgbClr val="FF0000"/>
            </a:solidFill>
            <a:miter lim="800000"/>
            <a:headEnd/>
            <a:tailEnd/>
          </a:ln>
        </p:spPr>
        <p:txBody>
          <a:bodyPr/>
          <a:lstStyle/>
          <a:p>
            <a:pPr algn="ctr" eaLnBrk="0" hangingPunct="0"/>
            <a:r>
              <a:rPr lang="ru-RU" sz="1800" b="0">
                <a:solidFill>
                  <a:srgbClr val="FF3607"/>
                </a:solidFill>
              </a:rPr>
              <a:t>Плохо</a:t>
            </a:r>
            <a:endParaRPr lang="en-GB" sz="1800" b="0">
              <a:solidFill>
                <a:srgbClr val="FF3607"/>
              </a:solidFill>
            </a:endParaRPr>
          </a:p>
        </p:txBody>
      </p:sp>
      <p:sp>
        <p:nvSpPr>
          <p:cNvPr id="2060" name="Line 15"/>
          <p:cNvSpPr>
            <a:spLocks noChangeShapeType="1"/>
          </p:cNvSpPr>
          <p:nvPr/>
        </p:nvSpPr>
        <p:spPr bwMode="auto">
          <a:xfrm>
            <a:off x="1143000" y="1143000"/>
            <a:ext cx="0" cy="914400"/>
          </a:xfrm>
          <a:prstGeom prst="line">
            <a:avLst/>
          </a:prstGeom>
          <a:noFill/>
          <a:ln w="57150">
            <a:solidFill>
              <a:schemeClr val="accent2"/>
            </a:solidFill>
            <a:round/>
            <a:headEnd/>
            <a:tailEnd type="triangle" w="med" len="med"/>
          </a:ln>
        </p:spPr>
        <p:txBody>
          <a:bodyPr/>
          <a:lstStyle/>
          <a:p>
            <a:endParaRPr lang="ru-RU"/>
          </a:p>
        </p:txBody>
      </p:sp>
      <p:sp>
        <p:nvSpPr>
          <p:cNvPr id="2061" name="AutoShape 16"/>
          <p:cNvSpPr>
            <a:spLocks noChangeArrowheads="1"/>
          </p:cNvSpPr>
          <p:nvPr/>
        </p:nvSpPr>
        <p:spPr bwMode="auto">
          <a:xfrm>
            <a:off x="1285875" y="857250"/>
            <a:ext cx="874713" cy="357188"/>
          </a:xfrm>
          <a:prstGeom prst="wedgeRoundRectCallout">
            <a:avLst>
              <a:gd name="adj1" fmla="val -61162"/>
              <a:gd name="adj2" fmla="val 136241"/>
              <a:gd name="adj3" fmla="val 16667"/>
            </a:avLst>
          </a:prstGeom>
          <a:noFill/>
          <a:ln w="9525">
            <a:solidFill>
              <a:schemeClr val="accent2"/>
            </a:solidFill>
            <a:miter lim="800000"/>
            <a:headEnd/>
            <a:tailEnd/>
          </a:ln>
        </p:spPr>
        <p:txBody>
          <a:bodyPr/>
          <a:lstStyle/>
          <a:p>
            <a:pPr algn="ctr" eaLnBrk="0" hangingPunct="0"/>
            <a:r>
              <a:rPr lang="ru-RU" sz="1800" b="0">
                <a:solidFill>
                  <a:schemeClr val="accent2"/>
                </a:solidFill>
              </a:rPr>
              <a:t>Ветер</a:t>
            </a:r>
            <a:endParaRPr lang="en-GB" sz="1800" b="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BIAS-CUR"/>
          <p:cNvPicPr>
            <a:picLocks noChangeAspect="1" noChangeArrowheads="1"/>
          </p:cNvPicPr>
          <p:nvPr/>
        </p:nvPicPr>
        <p:blipFill>
          <a:blip r:embed="rId3" cstate="print"/>
          <a:srcRect/>
          <a:stretch>
            <a:fillRect/>
          </a:stretch>
        </p:blipFill>
        <p:spPr bwMode="auto">
          <a:xfrm>
            <a:off x="1219200" y="1295400"/>
            <a:ext cx="6715125" cy="2028825"/>
          </a:xfrm>
          <a:prstGeom prst="rect">
            <a:avLst/>
          </a:prstGeom>
          <a:noFill/>
          <a:ln w="9525">
            <a:noFill/>
            <a:miter lim="800000"/>
            <a:headEnd/>
            <a:tailEnd/>
          </a:ln>
        </p:spPr>
      </p:pic>
      <p:sp>
        <p:nvSpPr>
          <p:cNvPr id="39939"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Настройка наклона на течении</a:t>
            </a:r>
            <a:endParaRPr lang="en-GB" smtClean="0"/>
          </a:p>
        </p:txBody>
      </p:sp>
      <p:cxnSp>
        <p:nvCxnSpPr>
          <p:cNvPr id="17" name="Прямая соединительная линия 16"/>
          <p:cNvCxnSpPr/>
          <p:nvPr/>
        </p:nvCxnSpPr>
        <p:spPr bwMode="auto">
          <a:xfrm flipV="1">
            <a:off x="1500188" y="1981200"/>
            <a:ext cx="5815012" cy="19050"/>
          </a:xfrm>
          <a:prstGeom prst="line">
            <a:avLst/>
          </a:prstGeom>
          <a:noFill/>
          <a:ln w="9525" cap="flat" cmpd="sng" algn="ctr">
            <a:solidFill>
              <a:schemeClr val="accent6"/>
            </a:solidFill>
            <a:prstDash val="lgDash"/>
            <a:round/>
            <a:headEnd type="none" w="med" len="med"/>
            <a:tailEnd type="none" w="med" len="med"/>
          </a:ln>
          <a:effectLst/>
        </p:spPr>
      </p:cxnSp>
      <p:sp>
        <p:nvSpPr>
          <p:cNvPr id="39941" name="Line 16"/>
          <p:cNvSpPr>
            <a:spLocks noChangeShapeType="1"/>
          </p:cNvSpPr>
          <p:nvPr/>
        </p:nvSpPr>
        <p:spPr bwMode="auto">
          <a:xfrm>
            <a:off x="838200" y="1143000"/>
            <a:ext cx="0" cy="914400"/>
          </a:xfrm>
          <a:prstGeom prst="line">
            <a:avLst/>
          </a:prstGeom>
          <a:noFill/>
          <a:ln w="57150">
            <a:solidFill>
              <a:schemeClr val="accent2"/>
            </a:solidFill>
            <a:round/>
            <a:headEnd/>
            <a:tailEnd type="triangle" w="med" len="med"/>
          </a:ln>
        </p:spPr>
        <p:txBody>
          <a:bodyPr/>
          <a:lstStyle/>
          <a:p>
            <a:endParaRPr lang="ru-RU"/>
          </a:p>
        </p:txBody>
      </p:sp>
      <p:sp>
        <p:nvSpPr>
          <p:cNvPr id="39942" name="AutoShape 17"/>
          <p:cNvSpPr>
            <a:spLocks noChangeArrowheads="1"/>
          </p:cNvSpPr>
          <p:nvPr/>
        </p:nvSpPr>
        <p:spPr bwMode="auto">
          <a:xfrm>
            <a:off x="1447800" y="1066800"/>
            <a:ext cx="909638" cy="361950"/>
          </a:xfrm>
          <a:prstGeom prst="wedgeRoundRectCallout">
            <a:avLst>
              <a:gd name="adj1" fmla="val -116222"/>
              <a:gd name="adj2" fmla="val 19944"/>
              <a:gd name="adj3" fmla="val 16667"/>
            </a:avLst>
          </a:prstGeom>
          <a:noFill/>
          <a:ln w="9525">
            <a:solidFill>
              <a:schemeClr val="accent2"/>
            </a:solidFill>
            <a:miter lim="800000"/>
            <a:headEnd/>
            <a:tailEnd/>
          </a:ln>
        </p:spPr>
        <p:txBody>
          <a:bodyPr/>
          <a:lstStyle/>
          <a:p>
            <a:pPr algn="ctr" eaLnBrk="0" hangingPunct="0"/>
            <a:r>
              <a:rPr lang="ru-RU" sz="1800" b="0">
                <a:solidFill>
                  <a:schemeClr val="accent2"/>
                </a:solidFill>
              </a:rPr>
              <a:t>Ветер</a:t>
            </a:r>
            <a:endParaRPr lang="en-GB" sz="1800" b="0">
              <a:solidFill>
                <a:schemeClr val="accent2"/>
              </a:solidFill>
            </a:endParaRPr>
          </a:p>
        </p:txBody>
      </p:sp>
      <p:sp>
        <p:nvSpPr>
          <p:cNvPr id="39943" name="AutoShape 18"/>
          <p:cNvSpPr>
            <a:spLocks noChangeArrowheads="1"/>
          </p:cNvSpPr>
          <p:nvPr/>
        </p:nvSpPr>
        <p:spPr bwMode="auto">
          <a:xfrm>
            <a:off x="2667000" y="1143000"/>
            <a:ext cx="990600" cy="381000"/>
          </a:xfrm>
          <a:prstGeom prst="wedgeRoundRectCallout">
            <a:avLst>
              <a:gd name="adj1" fmla="val 65866"/>
              <a:gd name="adj2" fmla="val 170833"/>
              <a:gd name="adj3" fmla="val 16667"/>
            </a:avLst>
          </a:prstGeom>
          <a:noFill/>
          <a:ln w="9525">
            <a:solidFill>
              <a:srgbClr val="FF0000"/>
            </a:solidFill>
            <a:miter lim="800000"/>
            <a:headEnd/>
            <a:tailEnd/>
          </a:ln>
        </p:spPr>
        <p:txBody>
          <a:bodyPr/>
          <a:lstStyle/>
          <a:p>
            <a:pPr algn="ctr" eaLnBrk="0" hangingPunct="0"/>
            <a:r>
              <a:rPr lang="ru-RU" sz="1800" b="0">
                <a:solidFill>
                  <a:srgbClr val="FF3607"/>
                </a:solidFill>
              </a:rPr>
              <a:t>Плохо</a:t>
            </a:r>
            <a:endParaRPr lang="en-GB" sz="1800" b="0">
              <a:solidFill>
                <a:srgbClr val="FF3607"/>
              </a:solidFill>
            </a:endParaRPr>
          </a:p>
        </p:txBody>
      </p:sp>
      <p:sp>
        <p:nvSpPr>
          <p:cNvPr id="39944" name="AutoShape 19"/>
          <p:cNvSpPr>
            <a:spLocks noChangeArrowheads="1"/>
          </p:cNvSpPr>
          <p:nvPr/>
        </p:nvSpPr>
        <p:spPr bwMode="auto">
          <a:xfrm>
            <a:off x="5486400" y="1000125"/>
            <a:ext cx="1295400" cy="361950"/>
          </a:xfrm>
          <a:prstGeom prst="wedgeRoundRectCallout">
            <a:avLst>
              <a:gd name="adj1" fmla="val 3181"/>
              <a:gd name="adj2" fmla="val 147824"/>
              <a:gd name="adj3" fmla="val 16667"/>
            </a:avLst>
          </a:prstGeom>
          <a:noFill/>
          <a:ln w="9525">
            <a:solidFill>
              <a:schemeClr val="accent2"/>
            </a:solidFill>
            <a:miter lim="800000"/>
            <a:headEnd/>
            <a:tailEnd/>
          </a:ln>
        </p:spPr>
        <p:txBody>
          <a:bodyPr/>
          <a:lstStyle/>
          <a:p>
            <a:pPr algn="ctr" eaLnBrk="0" hangingPunct="0"/>
            <a:r>
              <a:rPr lang="ru-RU" sz="1800" b="0">
                <a:solidFill>
                  <a:schemeClr val="accent2"/>
                </a:solidFill>
              </a:rPr>
              <a:t>Течение</a:t>
            </a:r>
            <a:endParaRPr lang="en-GB" sz="1800" b="0">
              <a:solidFill>
                <a:schemeClr val="accent2"/>
              </a:solidFill>
            </a:endParaRPr>
          </a:p>
        </p:txBody>
      </p:sp>
      <p:sp>
        <p:nvSpPr>
          <p:cNvPr id="39945" name="Line 20"/>
          <p:cNvSpPr>
            <a:spLocks noChangeShapeType="1"/>
          </p:cNvSpPr>
          <p:nvPr/>
        </p:nvSpPr>
        <p:spPr bwMode="auto">
          <a:xfrm rot="5400000">
            <a:off x="6095206" y="1294607"/>
            <a:ext cx="1587" cy="914400"/>
          </a:xfrm>
          <a:prstGeom prst="line">
            <a:avLst/>
          </a:prstGeom>
          <a:noFill/>
          <a:ln w="57150">
            <a:solidFill>
              <a:schemeClr val="accent2"/>
            </a:solidFill>
            <a:round/>
            <a:headEnd/>
            <a:tailEnd type="triangle" w="med" len="med"/>
          </a:ln>
        </p:spPr>
        <p:txBody>
          <a:bodyPr/>
          <a:lstStyle/>
          <a:p>
            <a:endParaRPr lang="ru-RU"/>
          </a:p>
        </p:txBody>
      </p:sp>
      <p:sp>
        <p:nvSpPr>
          <p:cNvPr id="39946" name="Text Box 22"/>
          <p:cNvSpPr txBox="1">
            <a:spLocks noChangeArrowheads="1"/>
          </p:cNvSpPr>
          <p:nvPr/>
        </p:nvSpPr>
        <p:spPr bwMode="auto">
          <a:xfrm>
            <a:off x="762000" y="4038600"/>
            <a:ext cx="7543800" cy="2308225"/>
          </a:xfrm>
          <a:prstGeom prst="rect">
            <a:avLst/>
          </a:prstGeom>
          <a:noFill/>
          <a:ln w="9525">
            <a:noFill/>
            <a:miter lim="800000"/>
            <a:headEnd/>
            <a:tailEnd/>
          </a:ln>
        </p:spPr>
        <p:txBody>
          <a:bodyPr>
            <a:spAutoFit/>
          </a:bodyPr>
          <a:lstStyle/>
          <a:p>
            <a:pPr eaLnBrk="0" hangingPunct="0">
              <a:spcBef>
                <a:spcPct val="50000"/>
              </a:spcBef>
            </a:pPr>
            <a:r>
              <a:rPr lang="ru-RU" sz="2400">
                <a:solidFill>
                  <a:srgbClr val="002664"/>
                </a:solidFill>
              </a:rPr>
              <a:t>Яхты сдвигаются течением к левому концу линии</a:t>
            </a:r>
            <a:endParaRPr lang="en-GB" sz="2400">
              <a:solidFill>
                <a:srgbClr val="002664"/>
              </a:solidFill>
            </a:endParaRPr>
          </a:p>
          <a:p>
            <a:pPr eaLnBrk="0" hangingPunct="0">
              <a:spcBef>
                <a:spcPct val="50000"/>
              </a:spcBef>
            </a:pPr>
            <a:r>
              <a:rPr lang="ru-RU" sz="2400">
                <a:solidFill>
                  <a:srgbClr val="002664"/>
                </a:solidFill>
              </a:rPr>
              <a:t>После передвижения знака, как показано, яхты могут свободно пройти левый конец линии</a:t>
            </a:r>
            <a:endParaRPr lang="en-GB" sz="2400">
              <a:solidFill>
                <a:srgbClr val="002664"/>
              </a:solidFill>
            </a:endParaRPr>
          </a:p>
          <a:p>
            <a:pPr eaLnBrk="0" hangingPunct="0">
              <a:spcBef>
                <a:spcPct val="50000"/>
              </a:spcBef>
            </a:pPr>
            <a:endParaRPr lang="en-GB" sz="2400">
              <a:solidFill>
                <a:srgbClr val="002664"/>
              </a:solidFill>
              <a:latin typeface="Times New Roman" pitchFamily="18" charset="0"/>
            </a:endParaRPr>
          </a:p>
        </p:txBody>
      </p:sp>
      <p:sp>
        <p:nvSpPr>
          <p:cNvPr id="39947" name="Text Box 23"/>
          <p:cNvSpPr txBox="1">
            <a:spLocks noChangeArrowheads="1"/>
          </p:cNvSpPr>
          <p:nvPr/>
        </p:nvSpPr>
        <p:spPr bwMode="auto">
          <a:xfrm>
            <a:off x="285750" y="2590800"/>
            <a:ext cx="1928813" cy="923925"/>
          </a:xfrm>
          <a:prstGeom prst="rect">
            <a:avLst/>
          </a:prstGeom>
          <a:noFill/>
          <a:ln w="9525">
            <a:noFill/>
            <a:miter lim="800000"/>
            <a:headEnd/>
            <a:tailEnd/>
          </a:ln>
        </p:spPr>
        <p:txBody>
          <a:bodyPr>
            <a:spAutoFit/>
          </a:bodyPr>
          <a:lstStyle/>
          <a:p>
            <a:pPr eaLnBrk="0" hangingPunct="0">
              <a:spcBef>
                <a:spcPct val="50000"/>
              </a:spcBef>
            </a:pPr>
            <a:r>
              <a:rPr lang="ru-RU" sz="1800" b="0">
                <a:solidFill>
                  <a:srgbClr val="002664"/>
                </a:solidFill>
              </a:rPr>
              <a:t>Передвиньте стартовый знак вниз по ветру</a:t>
            </a:r>
            <a:endParaRPr lang="en-GB" sz="1800" b="0">
              <a:solidFill>
                <a:srgbClr val="002664"/>
              </a:solidFill>
            </a:endParaRPr>
          </a:p>
        </p:txBody>
      </p:sp>
      <p:sp>
        <p:nvSpPr>
          <p:cNvPr id="39948" name="Line 24"/>
          <p:cNvSpPr>
            <a:spLocks noChangeShapeType="1"/>
          </p:cNvSpPr>
          <p:nvPr/>
        </p:nvSpPr>
        <p:spPr bwMode="auto">
          <a:xfrm>
            <a:off x="1042988" y="1916113"/>
            <a:ext cx="152400" cy="533400"/>
          </a:xfrm>
          <a:prstGeom prst="line">
            <a:avLst/>
          </a:prstGeom>
          <a:noFill/>
          <a:ln w="28575">
            <a:solidFill>
              <a:schemeClr val="bg1"/>
            </a:solidFill>
            <a:round/>
            <a:headEnd/>
            <a:tailEnd type="triangle" w="med" len="med"/>
          </a:ln>
        </p:spPr>
        <p:txBody>
          <a:bodyPr/>
          <a:lstStyle/>
          <a:p>
            <a:endParaRPr lang="ru-RU"/>
          </a:p>
        </p:txBody>
      </p:sp>
      <p:sp>
        <p:nvSpPr>
          <p:cNvPr id="39949" name="AutoShape 25"/>
          <p:cNvSpPr>
            <a:spLocks noChangeArrowheads="1"/>
          </p:cNvSpPr>
          <p:nvPr/>
        </p:nvSpPr>
        <p:spPr bwMode="auto">
          <a:xfrm>
            <a:off x="5486400" y="2514600"/>
            <a:ext cx="1066800" cy="342900"/>
          </a:xfrm>
          <a:prstGeom prst="wedgeRoundRectCallout">
            <a:avLst>
              <a:gd name="adj1" fmla="val -98250"/>
              <a:gd name="adj2" fmla="val -141667"/>
              <a:gd name="adj3" fmla="val 16667"/>
            </a:avLst>
          </a:prstGeom>
          <a:noFill/>
          <a:ln w="9525">
            <a:solidFill>
              <a:srgbClr val="33CC33"/>
            </a:solidFill>
            <a:miter lim="800000"/>
            <a:headEnd/>
            <a:tailEnd/>
          </a:ln>
        </p:spPr>
        <p:txBody>
          <a:bodyPr/>
          <a:lstStyle/>
          <a:p>
            <a:pPr algn="ctr" eaLnBrk="0" hangingPunct="0"/>
            <a:r>
              <a:rPr lang="ru-RU" sz="1800" b="0">
                <a:solidFill>
                  <a:srgbClr val="33CC33"/>
                </a:solidFill>
              </a:rPr>
              <a:t>Хорошо</a:t>
            </a:r>
            <a:endParaRPr lang="en-GB" sz="1800" b="0">
              <a:solidFill>
                <a:srgbClr val="33CC33"/>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23838" y="234950"/>
            <a:ext cx="8643937" cy="647700"/>
          </a:xfrm>
        </p:spPr>
        <p:txBody>
          <a:bodyPr lIns="91440" tIns="45720" rIns="91440" bIns="45720"/>
          <a:lstStyle/>
          <a:p>
            <a:pPr eaLnBrk="1" hangingPunct="1"/>
            <a:r>
              <a:rPr lang="ru-RU" smtClean="0"/>
              <a:t>Установка стартовой линии</a:t>
            </a:r>
            <a:endParaRPr lang="en-GB" smtClean="0"/>
          </a:p>
        </p:txBody>
      </p:sp>
      <p:sp>
        <p:nvSpPr>
          <p:cNvPr id="40963" name="Rectangle 3"/>
          <p:cNvSpPr>
            <a:spLocks noGrp="1" noChangeArrowheads="1"/>
          </p:cNvSpPr>
          <p:nvPr>
            <p:ph type="body" idx="4294967295"/>
          </p:nvPr>
        </p:nvSpPr>
        <p:spPr>
          <a:xfrm>
            <a:off x="254000" y="1052513"/>
            <a:ext cx="8613775" cy="4560887"/>
          </a:xfrm>
        </p:spPr>
        <p:txBody>
          <a:bodyPr lIns="91440" tIns="45720" rIns="91440" bIns="45720"/>
          <a:lstStyle/>
          <a:p>
            <a:pPr lvl="1" eaLnBrk="1" hangingPunct="1"/>
            <a:r>
              <a:rPr lang="ru-RU" dirty="0" smtClean="0"/>
              <a:t>Поставьте на якорь судно ГК:</a:t>
            </a:r>
            <a:endParaRPr lang="en-GB" dirty="0" smtClean="0"/>
          </a:p>
          <a:p>
            <a:pPr lvl="2" eaLnBrk="1" hangingPunct="1"/>
            <a:r>
              <a:rPr lang="ru-RU" dirty="0" smtClean="0"/>
              <a:t>Так, чтобы можно было переставить дистанцию под новый ветер, не передвигая судно</a:t>
            </a:r>
            <a:endParaRPr lang="en-GB" dirty="0" smtClean="0"/>
          </a:p>
          <a:p>
            <a:pPr lvl="2" eaLnBrk="1" hangingPunct="1"/>
            <a:r>
              <a:rPr lang="ru-RU" dirty="0" smtClean="0"/>
              <a:t>Используйте длинный якорный конец, чтобы стартовую линию можно было «тонко настроить», подбирая или потравливая его</a:t>
            </a:r>
            <a:endParaRPr lang="en-GB" dirty="0" smtClean="0"/>
          </a:p>
          <a:p>
            <a:pPr lvl="2" eaLnBrk="1" hangingPunct="1"/>
            <a:r>
              <a:rPr lang="ru-RU" dirty="0" smtClean="0"/>
              <a:t>Выставляйте другой конец линии под углом</a:t>
            </a:r>
            <a:r>
              <a:rPr lang="en-GB" dirty="0" smtClean="0"/>
              <a:t> 90</a:t>
            </a:r>
            <a:r>
              <a:rPr lang="en-GB" baseline="30000" dirty="0" smtClean="0"/>
              <a:t>0</a:t>
            </a:r>
            <a:r>
              <a:rPr lang="en-GB" dirty="0" smtClean="0"/>
              <a:t> </a:t>
            </a:r>
            <a:r>
              <a:rPr lang="ru-RU" dirty="0" smtClean="0"/>
              <a:t>к среднему направлению ветра</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79388" y="31750"/>
            <a:ext cx="8643937" cy="1754188"/>
          </a:xfrm>
        </p:spPr>
        <p:txBody>
          <a:bodyPr lIns="91440" tIns="45720" rIns="91440" bIns="45720"/>
          <a:lstStyle/>
          <a:p>
            <a:pPr eaLnBrk="1" hangingPunct="1"/>
            <a:r>
              <a:rPr lang="ru-RU" smtClean="0"/>
              <a:t>Настройка наклона стартовой линии, если одна сторона дистанции выгоднее</a:t>
            </a:r>
            <a:endParaRPr lang="en-GB" smtClean="0"/>
          </a:p>
        </p:txBody>
      </p:sp>
      <p:sp>
        <p:nvSpPr>
          <p:cNvPr id="41987" name="Freeform 3"/>
          <p:cNvSpPr>
            <a:spLocks/>
          </p:cNvSpPr>
          <p:nvPr/>
        </p:nvSpPr>
        <p:spPr bwMode="auto">
          <a:xfrm>
            <a:off x="2555875" y="2060575"/>
            <a:ext cx="1943100" cy="3962400"/>
          </a:xfrm>
          <a:custGeom>
            <a:avLst/>
            <a:gdLst>
              <a:gd name="T0" fmla="*/ 2147483647 w 1224"/>
              <a:gd name="T1" fmla="*/ 0 h 2496"/>
              <a:gd name="T2" fmla="*/ 2147483647 w 1224"/>
              <a:gd name="T3" fmla="*/ 2147483647 h 2496"/>
              <a:gd name="T4" fmla="*/ 2147483647 w 1224"/>
              <a:gd name="T5" fmla="*/ 2147483647 h 2496"/>
              <a:gd name="T6" fmla="*/ 2147483647 w 1224"/>
              <a:gd name="T7" fmla="*/ 2147483647 h 2496"/>
              <a:gd name="T8" fmla="*/ 2147483647 w 1224"/>
              <a:gd name="T9" fmla="*/ 2147483647 h 2496"/>
              <a:gd name="T10" fmla="*/ 2147483647 w 1224"/>
              <a:gd name="T11" fmla="*/ 2147483647 h 2496"/>
              <a:gd name="T12" fmla="*/ 2147483647 w 1224"/>
              <a:gd name="T13" fmla="*/ 2147483647 h 2496"/>
              <a:gd name="T14" fmla="*/ 2147483647 w 1224"/>
              <a:gd name="T15" fmla="*/ 2147483647 h 2496"/>
              <a:gd name="T16" fmla="*/ 2147483647 w 1224"/>
              <a:gd name="T17" fmla="*/ 2147483647 h 2496"/>
              <a:gd name="T18" fmla="*/ 2147483647 w 1224"/>
              <a:gd name="T19" fmla="*/ 2147483647 h 2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2496"/>
              <a:gd name="T32" fmla="*/ 1224 w 1224"/>
              <a:gd name="T33" fmla="*/ 2496 h 24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2496">
                <a:moveTo>
                  <a:pt x="792" y="0"/>
                </a:moveTo>
                <a:cubicBezTo>
                  <a:pt x="692" y="44"/>
                  <a:pt x="592" y="88"/>
                  <a:pt x="504" y="144"/>
                </a:cubicBezTo>
                <a:cubicBezTo>
                  <a:pt x="416" y="200"/>
                  <a:pt x="328" y="248"/>
                  <a:pt x="264" y="336"/>
                </a:cubicBezTo>
                <a:cubicBezTo>
                  <a:pt x="200" y="424"/>
                  <a:pt x="160" y="544"/>
                  <a:pt x="120" y="672"/>
                </a:cubicBezTo>
                <a:cubicBezTo>
                  <a:pt x="80" y="800"/>
                  <a:pt x="40" y="984"/>
                  <a:pt x="24" y="1104"/>
                </a:cubicBezTo>
                <a:cubicBezTo>
                  <a:pt x="8" y="1224"/>
                  <a:pt x="0" y="1280"/>
                  <a:pt x="24" y="1392"/>
                </a:cubicBezTo>
                <a:cubicBezTo>
                  <a:pt x="48" y="1504"/>
                  <a:pt x="96" y="1664"/>
                  <a:pt x="168" y="1776"/>
                </a:cubicBezTo>
                <a:cubicBezTo>
                  <a:pt x="240" y="1888"/>
                  <a:pt x="336" y="1968"/>
                  <a:pt x="456" y="2064"/>
                </a:cubicBezTo>
                <a:cubicBezTo>
                  <a:pt x="576" y="2160"/>
                  <a:pt x="760" y="2280"/>
                  <a:pt x="888" y="2352"/>
                </a:cubicBezTo>
                <a:cubicBezTo>
                  <a:pt x="1016" y="2424"/>
                  <a:pt x="1168" y="2472"/>
                  <a:pt x="1224" y="2496"/>
                </a:cubicBezTo>
              </a:path>
            </a:pathLst>
          </a:custGeom>
          <a:noFill/>
          <a:ln w="9525">
            <a:solidFill>
              <a:schemeClr val="bg1"/>
            </a:solidFill>
            <a:round/>
            <a:headEnd/>
            <a:tailEnd/>
          </a:ln>
        </p:spPr>
        <p:txBody>
          <a:bodyPr wrap="none" anchor="ctr"/>
          <a:lstStyle/>
          <a:p>
            <a:endParaRPr lang="ru-RU"/>
          </a:p>
        </p:txBody>
      </p:sp>
      <p:sp>
        <p:nvSpPr>
          <p:cNvPr id="41988" name="Text Box 4"/>
          <p:cNvSpPr txBox="1">
            <a:spLocks noChangeArrowheads="1"/>
          </p:cNvSpPr>
          <p:nvPr/>
        </p:nvSpPr>
        <p:spPr bwMode="auto">
          <a:xfrm>
            <a:off x="3133725" y="2286000"/>
            <a:ext cx="1295400" cy="830263"/>
          </a:xfrm>
          <a:prstGeom prst="rect">
            <a:avLst/>
          </a:prstGeom>
          <a:noFill/>
          <a:ln w="9525">
            <a:noFill/>
            <a:miter lim="800000"/>
            <a:headEnd/>
            <a:tailEnd/>
          </a:ln>
        </p:spPr>
        <p:txBody>
          <a:bodyPr>
            <a:spAutoFit/>
          </a:bodyPr>
          <a:lstStyle/>
          <a:p>
            <a:pPr algn="ctr" eaLnBrk="0" hangingPunct="0">
              <a:spcBef>
                <a:spcPct val="50000"/>
              </a:spcBef>
            </a:pPr>
            <a:r>
              <a:rPr lang="ru-RU" sz="1600">
                <a:solidFill>
                  <a:srgbClr val="CC0000"/>
                </a:solidFill>
              </a:rPr>
              <a:t>Слабое течение в бухте</a:t>
            </a:r>
            <a:endParaRPr lang="en-GB" sz="1600" b="0">
              <a:solidFill>
                <a:srgbClr val="CC0000"/>
              </a:solidFill>
            </a:endParaRPr>
          </a:p>
        </p:txBody>
      </p:sp>
      <p:sp>
        <p:nvSpPr>
          <p:cNvPr id="41989" name="Text Box 5"/>
          <p:cNvSpPr txBox="1">
            <a:spLocks noChangeArrowheads="1"/>
          </p:cNvSpPr>
          <p:nvPr/>
        </p:nvSpPr>
        <p:spPr bwMode="auto">
          <a:xfrm>
            <a:off x="6215063" y="2514600"/>
            <a:ext cx="2033587" cy="338138"/>
          </a:xfrm>
          <a:prstGeom prst="rect">
            <a:avLst/>
          </a:prstGeom>
          <a:noFill/>
          <a:ln w="9525">
            <a:noFill/>
            <a:miter lim="800000"/>
            <a:headEnd/>
            <a:tailEnd/>
          </a:ln>
        </p:spPr>
        <p:txBody>
          <a:bodyPr>
            <a:spAutoFit/>
          </a:bodyPr>
          <a:lstStyle/>
          <a:p>
            <a:pPr eaLnBrk="0" hangingPunct="0">
              <a:spcBef>
                <a:spcPct val="50000"/>
              </a:spcBef>
            </a:pPr>
            <a:r>
              <a:rPr lang="ru-RU" sz="1600">
                <a:solidFill>
                  <a:srgbClr val="CC0000"/>
                </a:solidFill>
              </a:rPr>
              <a:t>Сильное течение</a:t>
            </a:r>
            <a:endParaRPr lang="en-GB" sz="1600">
              <a:solidFill>
                <a:srgbClr val="CC0000"/>
              </a:solidFill>
            </a:endParaRPr>
          </a:p>
        </p:txBody>
      </p:sp>
      <p:sp>
        <p:nvSpPr>
          <p:cNvPr id="41990" name="Text Box 6"/>
          <p:cNvSpPr txBox="1">
            <a:spLocks noChangeArrowheads="1"/>
          </p:cNvSpPr>
          <p:nvPr/>
        </p:nvSpPr>
        <p:spPr bwMode="auto">
          <a:xfrm>
            <a:off x="4953000" y="2362200"/>
            <a:ext cx="1143000" cy="336550"/>
          </a:xfrm>
          <a:prstGeom prst="rect">
            <a:avLst/>
          </a:prstGeom>
          <a:noFill/>
          <a:ln w="9525">
            <a:noFill/>
            <a:miter lim="800000"/>
            <a:headEnd/>
            <a:tailEnd/>
          </a:ln>
        </p:spPr>
        <p:txBody>
          <a:bodyPr>
            <a:spAutoFit/>
          </a:bodyPr>
          <a:lstStyle/>
          <a:p>
            <a:pPr eaLnBrk="0" hangingPunct="0">
              <a:spcBef>
                <a:spcPct val="50000"/>
              </a:spcBef>
            </a:pPr>
            <a:r>
              <a:rPr lang="ru-RU" sz="1600">
                <a:solidFill>
                  <a:schemeClr val="accent2"/>
                </a:solidFill>
              </a:rPr>
              <a:t>Ветер</a:t>
            </a:r>
            <a:endParaRPr lang="en-GB" sz="1600" b="0">
              <a:solidFill>
                <a:schemeClr val="accent2"/>
              </a:solidFill>
            </a:endParaRPr>
          </a:p>
        </p:txBody>
      </p:sp>
      <p:sp>
        <p:nvSpPr>
          <p:cNvPr id="41991" name="Line 7"/>
          <p:cNvSpPr>
            <a:spLocks noChangeShapeType="1"/>
          </p:cNvSpPr>
          <p:nvPr/>
        </p:nvSpPr>
        <p:spPr bwMode="auto">
          <a:xfrm>
            <a:off x="5257800" y="2819400"/>
            <a:ext cx="0" cy="1371600"/>
          </a:xfrm>
          <a:prstGeom prst="line">
            <a:avLst/>
          </a:prstGeom>
          <a:noFill/>
          <a:ln w="28575">
            <a:solidFill>
              <a:schemeClr val="accent2"/>
            </a:solidFill>
            <a:round/>
            <a:headEnd/>
            <a:tailEnd type="triangle" w="med" len="med"/>
          </a:ln>
        </p:spPr>
        <p:txBody>
          <a:bodyPr wrap="none" anchor="ctr"/>
          <a:lstStyle/>
          <a:p>
            <a:endParaRPr lang="ru-RU"/>
          </a:p>
        </p:txBody>
      </p:sp>
      <p:sp>
        <p:nvSpPr>
          <p:cNvPr id="41992" name="Line 8"/>
          <p:cNvSpPr>
            <a:spLocks noChangeShapeType="1"/>
          </p:cNvSpPr>
          <p:nvPr/>
        </p:nvSpPr>
        <p:spPr bwMode="auto">
          <a:xfrm>
            <a:off x="6804025" y="3068638"/>
            <a:ext cx="0" cy="1219200"/>
          </a:xfrm>
          <a:prstGeom prst="line">
            <a:avLst/>
          </a:prstGeom>
          <a:noFill/>
          <a:ln w="9525">
            <a:solidFill>
              <a:schemeClr val="bg1"/>
            </a:solidFill>
            <a:round/>
            <a:headEnd/>
            <a:tailEnd type="triangle" w="med" len="med"/>
          </a:ln>
        </p:spPr>
        <p:txBody>
          <a:bodyPr wrap="none" anchor="ctr"/>
          <a:lstStyle/>
          <a:p>
            <a:endParaRPr lang="ru-RU"/>
          </a:p>
        </p:txBody>
      </p:sp>
      <p:sp>
        <p:nvSpPr>
          <p:cNvPr id="41993" name="Line 9"/>
          <p:cNvSpPr>
            <a:spLocks noChangeShapeType="1"/>
          </p:cNvSpPr>
          <p:nvPr/>
        </p:nvSpPr>
        <p:spPr bwMode="auto">
          <a:xfrm>
            <a:off x="3810000" y="3068638"/>
            <a:ext cx="0" cy="1371600"/>
          </a:xfrm>
          <a:prstGeom prst="line">
            <a:avLst/>
          </a:prstGeom>
          <a:noFill/>
          <a:ln w="9525">
            <a:solidFill>
              <a:schemeClr val="bg1"/>
            </a:solidFill>
            <a:round/>
            <a:headEnd type="triangle" w="med" len="med"/>
            <a:tailEnd/>
          </a:ln>
        </p:spPr>
        <p:txBody>
          <a:bodyPr wrap="none" anchor="ctr"/>
          <a:lstStyle/>
          <a:p>
            <a:endParaRPr lang="ru-RU"/>
          </a:p>
        </p:txBody>
      </p:sp>
      <p:sp>
        <p:nvSpPr>
          <p:cNvPr id="41994" name="Line 10"/>
          <p:cNvSpPr>
            <a:spLocks noChangeShapeType="1"/>
          </p:cNvSpPr>
          <p:nvPr/>
        </p:nvSpPr>
        <p:spPr bwMode="auto">
          <a:xfrm flipH="1">
            <a:off x="5076825" y="4941888"/>
            <a:ext cx="2286000" cy="762000"/>
          </a:xfrm>
          <a:prstGeom prst="line">
            <a:avLst/>
          </a:prstGeom>
          <a:noFill/>
          <a:ln w="9525">
            <a:solidFill>
              <a:schemeClr val="bg1"/>
            </a:solidFill>
            <a:round/>
            <a:headEnd/>
            <a:tailEnd/>
          </a:ln>
        </p:spPr>
        <p:txBody>
          <a:bodyPr wrap="none" anchor="ctr"/>
          <a:lstStyle/>
          <a:p>
            <a:endParaRPr lang="ru-RU"/>
          </a:p>
        </p:txBody>
      </p:sp>
      <p:sp>
        <p:nvSpPr>
          <p:cNvPr id="41995" name="Oval 11"/>
          <p:cNvSpPr>
            <a:spLocks noChangeArrowheads="1"/>
          </p:cNvSpPr>
          <p:nvPr/>
        </p:nvSpPr>
        <p:spPr bwMode="auto">
          <a:xfrm>
            <a:off x="7315200" y="4800600"/>
            <a:ext cx="152400" cy="304800"/>
          </a:xfrm>
          <a:prstGeom prst="ellipse">
            <a:avLst/>
          </a:prstGeom>
          <a:solidFill>
            <a:schemeClr val="accent1"/>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41996" name="Line 12"/>
          <p:cNvSpPr>
            <a:spLocks noChangeShapeType="1"/>
          </p:cNvSpPr>
          <p:nvPr/>
        </p:nvSpPr>
        <p:spPr bwMode="auto">
          <a:xfrm flipV="1">
            <a:off x="3276600" y="2997200"/>
            <a:ext cx="0" cy="1600200"/>
          </a:xfrm>
          <a:prstGeom prst="line">
            <a:avLst/>
          </a:prstGeom>
          <a:noFill/>
          <a:ln w="9525">
            <a:solidFill>
              <a:schemeClr val="bg1"/>
            </a:solidFill>
            <a:round/>
            <a:headEnd/>
            <a:tailEnd type="triangle" w="med" len="med"/>
          </a:ln>
        </p:spPr>
        <p:txBody>
          <a:bodyPr wrap="none" anchor="ctr"/>
          <a:lstStyle/>
          <a:p>
            <a:endParaRPr lang="ru-RU"/>
          </a:p>
        </p:txBody>
      </p:sp>
      <p:sp>
        <p:nvSpPr>
          <p:cNvPr id="41997" name="Text Box 13"/>
          <p:cNvSpPr txBox="1">
            <a:spLocks noChangeArrowheads="1"/>
          </p:cNvSpPr>
          <p:nvPr/>
        </p:nvSpPr>
        <p:spPr bwMode="auto">
          <a:xfrm>
            <a:off x="4929188" y="5578475"/>
            <a:ext cx="3090862" cy="708025"/>
          </a:xfrm>
          <a:prstGeom prst="rect">
            <a:avLst/>
          </a:prstGeom>
          <a:noFill/>
          <a:ln w="9525">
            <a:noFill/>
            <a:miter lim="800000"/>
            <a:headEnd/>
            <a:tailEnd/>
          </a:ln>
        </p:spPr>
        <p:txBody>
          <a:bodyPr>
            <a:spAutoFit/>
          </a:bodyPr>
          <a:lstStyle/>
          <a:p>
            <a:pPr algn="ctr" eaLnBrk="0" hangingPunct="0">
              <a:spcBef>
                <a:spcPct val="50000"/>
              </a:spcBef>
            </a:pPr>
            <a:r>
              <a:rPr lang="ru-RU" sz="2000" b="0">
                <a:solidFill>
                  <a:srgbClr val="002664"/>
                </a:solidFill>
              </a:rPr>
              <a:t>Наклон для правого галса на старте</a:t>
            </a:r>
            <a:endParaRPr lang="en-GB" sz="2000" b="0">
              <a:solidFill>
                <a:srgbClr val="002664"/>
              </a:solidFill>
            </a:endParaRPr>
          </a:p>
        </p:txBody>
      </p:sp>
      <p:sp>
        <p:nvSpPr>
          <p:cNvPr id="41998" name="AutoShape 14"/>
          <p:cNvSpPr>
            <a:spLocks noChangeArrowheads="1"/>
          </p:cNvSpPr>
          <p:nvPr/>
        </p:nvSpPr>
        <p:spPr bwMode="auto">
          <a:xfrm>
            <a:off x="5105400" y="5562600"/>
            <a:ext cx="76200" cy="152400"/>
          </a:xfrm>
          <a:prstGeom prst="can">
            <a:avLst>
              <a:gd name="adj" fmla="val 50000"/>
            </a:avLst>
          </a:prstGeom>
          <a:solidFill>
            <a:srgbClr val="FF6600"/>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41999" name="AutoShape 15"/>
          <p:cNvSpPr>
            <a:spLocks noChangeArrowheads="1"/>
          </p:cNvSpPr>
          <p:nvPr/>
        </p:nvSpPr>
        <p:spPr bwMode="auto">
          <a:xfrm>
            <a:off x="5791200" y="1905000"/>
            <a:ext cx="79375" cy="228600"/>
          </a:xfrm>
          <a:prstGeom prst="can">
            <a:avLst>
              <a:gd name="adj" fmla="val 72000"/>
            </a:avLst>
          </a:prstGeom>
          <a:solidFill>
            <a:srgbClr val="FF6600"/>
          </a:solidFill>
          <a:ln w="9525">
            <a:solidFill>
              <a:schemeClr val="tx1"/>
            </a:solidFill>
            <a:round/>
            <a:headEnd/>
            <a:tailEnd/>
          </a:ln>
        </p:spPr>
        <p:txBody>
          <a:bodyPr wrap="none" anchor="ctr"/>
          <a:lstStyle/>
          <a:p>
            <a:pPr eaLnBrk="0" hangingPunct="0"/>
            <a:endParaRPr lang="pl-PL" sz="2400" b="0">
              <a:solidFill>
                <a:schemeClr val="tx1"/>
              </a:solidFill>
            </a:endParaRPr>
          </a:p>
        </p:txBody>
      </p:sp>
      <p:sp>
        <p:nvSpPr>
          <p:cNvPr id="42000" name="Text Box 16"/>
          <p:cNvSpPr txBox="1">
            <a:spLocks noChangeArrowheads="1"/>
          </p:cNvSpPr>
          <p:nvPr/>
        </p:nvSpPr>
        <p:spPr bwMode="auto">
          <a:xfrm>
            <a:off x="6019800" y="1828800"/>
            <a:ext cx="1066800" cy="336550"/>
          </a:xfrm>
          <a:prstGeom prst="rect">
            <a:avLst/>
          </a:prstGeom>
          <a:noFill/>
          <a:ln w="9525">
            <a:noFill/>
            <a:miter lim="800000"/>
            <a:headEnd/>
            <a:tailEnd/>
          </a:ln>
        </p:spPr>
        <p:txBody>
          <a:bodyPr>
            <a:spAutoFit/>
          </a:bodyPr>
          <a:lstStyle/>
          <a:p>
            <a:pPr eaLnBrk="0" hangingPunct="0">
              <a:spcBef>
                <a:spcPct val="50000"/>
              </a:spcBef>
            </a:pPr>
            <a:r>
              <a:rPr lang="ru-RU" sz="1600">
                <a:solidFill>
                  <a:srgbClr val="002664"/>
                </a:solidFill>
              </a:rPr>
              <a:t>Знак</a:t>
            </a:r>
            <a:r>
              <a:rPr lang="en-GB" sz="1600">
                <a:solidFill>
                  <a:srgbClr val="002664"/>
                </a:solidFill>
              </a:rPr>
              <a:t>1</a:t>
            </a:r>
          </a:p>
        </p:txBody>
      </p:sp>
      <p:sp>
        <p:nvSpPr>
          <p:cNvPr id="42001" name="Line 17"/>
          <p:cNvSpPr>
            <a:spLocks noChangeShapeType="1"/>
          </p:cNvSpPr>
          <p:nvPr/>
        </p:nvSpPr>
        <p:spPr bwMode="auto">
          <a:xfrm flipV="1">
            <a:off x="7380288" y="4365625"/>
            <a:ext cx="0" cy="609600"/>
          </a:xfrm>
          <a:prstGeom prst="line">
            <a:avLst/>
          </a:prstGeom>
          <a:noFill/>
          <a:ln w="9525">
            <a:solidFill>
              <a:schemeClr val="bg1"/>
            </a:solidFill>
            <a:round/>
            <a:headEnd/>
            <a:tailEnd/>
          </a:ln>
        </p:spPr>
        <p:txBody>
          <a:bodyPr wrap="none" anchor="ctr"/>
          <a:lstStyle/>
          <a:p>
            <a:endParaRPr lang="ru-RU"/>
          </a:p>
        </p:txBody>
      </p:sp>
      <p:sp>
        <p:nvSpPr>
          <p:cNvPr id="42002" name="Rectangle 18"/>
          <p:cNvSpPr>
            <a:spLocks noChangeArrowheads="1"/>
          </p:cNvSpPr>
          <p:nvPr/>
        </p:nvSpPr>
        <p:spPr bwMode="auto">
          <a:xfrm>
            <a:off x="7391400" y="4419600"/>
            <a:ext cx="152400" cy="152400"/>
          </a:xfrm>
          <a:prstGeom prst="rect">
            <a:avLst/>
          </a:prstGeom>
          <a:solidFill>
            <a:srgbClr val="FF6600"/>
          </a:solidFill>
          <a:ln w="9525">
            <a:solidFill>
              <a:schemeClr val="tx1"/>
            </a:solidFill>
            <a:miter lim="800000"/>
            <a:headEnd/>
            <a:tailEnd/>
          </a:ln>
        </p:spPr>
        <p:txBody>
          <a:bodyPr wrap="none" anchor="ctr"/>
          <a:lstStyle/>
          <a:p>
            <a:pPr eaLnBrk="0" hangingPunct="0"/>
            <a:endParaRPr lang="pl-PL" sz="2400" b="0">
              <a:solidFill>
                <a:schemeClr val="tx1"/>
              </a:solidFill>
            </a:endParaRPr>
          </a:p>
        </p:txBody>
      </p:sp>
      <p:sp>
        <p:nvSpPr>
          <p:cNvPr id="42003" name="Text Box 19"/>
          <p:cNvSpPr txBox="1">
            <a:spLocks noChangeArrowheads="1"/>
          </p:cNvSpPr>
          <p:nvPr/>
        </p:nvSpPr>
        <p:spPr bwMode="auto">
          <a:xfrm>
            <a:off x="214313" y="1928813"/>
            <a:ext cx="2357437" cy="3416300"/>
          </a:xfrm>
          <a:prstGeom prst="rect">
            <a:avLst/>
          </a:prstGeom>
          <a:noFill/>
          <a:ln w="9525">
            <a:noFill/>
            <a:miter lim="800000"/>
            <a:headEnd/>
            <a:tailEnd/>
          </a:ln>
        </p:spPr>
        <p:txBody>
          <a:bodyPr>
            <a:spAutoFit/>
          </a:bodyPr>
          <a:lstStyle/>
          <a:p>
            <a:pPr eaLnBrk="0" hangingPunct="0">
              <a:spcBef>
                <a:spcPct val="50000"/>
              </a:spcBef>
            </a:pPr>
            <a:r>
              <a:rPr lang="ru-RU" sz="2400" b="0">
                <a:solidFill>
                  <a:srgbClr val="002664"/>
                </a:solidFill>
              </a:rPr>
              <a:t>Факторы, которые надо учитывать</a:t>
            </a:r>
            <a:r>
              <a:rPr lang="en-GB" sz="2400" b="0">
                <a:solidFill>
                  <a:srgbClr val="002664"/>
                </a:solidFill>
              </a:rPr>
              <a:t>:</a:t>
            </a:r>
          </a:p>
          <a:p>
            <a:pPr eaLnBrk="0" hangingPunct="0">
              <a:spcBef>
                <a:spcPct val="50000"/>
              </a:spcBef>
            </a:pPr>
            <a:r>
              <a:rPr lang="ru-RU" sz="2400" b="0">
                <a:solidFill>
                  <a:srgbClr val="002664"/>
                </a:solidFill>
              </a:rPr>
              <a:t>заход ветра</a:t>
            </a:r>
            <a:endParaRPr lang="en-GB" sz="2400" b="0">
              <a:solidFill>
                <a:srgbClr val="002664"/>
              </a:solidFill>
            </a:endParaRPr>
          </a:p>
          <a:p>
            <a:pPr eaLnBrk="0" hangingPunct="0">
              <a:spcBef>
                <a:spcPct val="50000"/>
              </a:spcBef>
            </a:pPr>
            <a:r>
              <a:rPr lang="ru-RU" sz="2400" b="0">
                <a:solidFill>
                  <a:srgbClr val="002664"/>
                </a:solidFill>
              </a:rPr>
              <a:t>скорость ветра</a:t>
            </a:r>
            <a:endParaRPr lang="en-GB" sz="2400" b="0">
              <a:solidFill>
                <a:srgbClr val="002664"/>
              </a:solidFill>
            </a:endParaRPr>
          </a:p>
          <a:p>
            <a:pPr eaLnBrk="0" hangingPunct="0">
              <a:spcBef>
                <a:spcPct val="50000"/>
              </a:spcBef>
            </a:pPr>
            <a:r>
              <a:rPr lang="ru-RU" sz="2400" b="0">
                <a:solidFill>
                  <a:srgbClr val="002664"/>
                </a:solidFill>
              </a:rPr>
              <a:t>волнение</a:t>
            </a:r>
            <a:endParaRPr lang="en-GB" sz="2400" b="0">
              <a:solidFill>
                <a:srgbClr val="002664"/>
              </a:solidFill>
            </a:endParaRPr>
          </a:p>
          <a:p>
            <a:pPr eaLnBrk="0" hangingPunct="0">
              <a:spcBef>
                <a:spcPct val="50000"/>
              </a:spcBef>
            </a:pPr>
            <a:r>
              <a:rPr lang="ru-RU" sz="2400" b="0">
                <a:solidFill>
                  <a:srgbClr val="002664"/>
                </a:solidFill>
              </a:rPr>
              <a:t>течение</a:t>
            </a:r>
            <a:endParaRPr lang="en-GB" sz="2400" b="0">
              <a:solidFill>
                <a:srgbClr val="002664"/>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3838" y="14288"/>
            <a:ext cx="8643937" cy="1200150"/>
          </a:xfrm>
        </p:spPr>
        <p:txBody>
          <a:bodyPr lIns="91440" tIns="45720" rIns="91440" bIns="45720"/>
          <a:lstStyle/>
          <a:p>
            <a:pPr eaLnBrk="1" hangingPunct="1"/>
            <a:r>
              <a:rPr lang="ru-RU" smtClean="0"/>
              <a:t>Обязанности заместителя </a:t>
            </a:r>
            <a:br>
              <a:rPr lang="ru-RU" smtClean="0"/>
            </a:br>
            <a:r>
              <a:rPr lang="ru-RU" smtClean="0"/>
              <a:t>главного судьи</a:t>
            </a:r>
            <a:endParaRPr lang="en-GB" smtClean="0"/>
          </a:p>
        </p:txBody>
      </p:sp>
      <p:sp>
        <p:nvSpPr>
          <p:cNvPr id="43011" name="Rectangle 3"/>
          <p:cNvSpPr>
            <a:spLocks noGrp="1" noChangeArrowheads="1"/>
          </p:cNvSpPr>
          <p:nvPr>
            <p:ph type="body" idx="4294967295"/>
          </p:nvPr>
        </p:nvSpPr>
        <p:spPr>
          <a:xfrm>
            <a:off x="254000" y="1449388"/>
            <a:ext cx="8613775" cy="4498975"/>
          </a:xfrm>
        </p:spPr>
        <p:txBody>
          <a:bodyPr lIns="91440" tIns="45720" rIns="91440" bIns="45720"/>
          <a:lstStyle/>
          <a:p>
            <a:pPr lvl="1" eaLnBrk="1" hangingPunct="1"/>
            <a:r>
              <a:rPr lang="ru-RU" sz="3000" smtClean="0"/>
              <a:t>Заместителю главного судьи на этой стадии следует</a:t>
            </a:r>
            <a:endParaRPr lang="en-GB" sz="3000" smtClean="0"/>
          </a:p>
          <a:p>
            <a:pPr lvl="2" eaLnBrk="1" hangingPunct="1"/>
            <a:r>
              <a:rPr lang="ru-RU" smtClean="0"/>
              <a:t>Организовать работу персонала судейского судна</a:t>
            </a:r>
            <a:endParaRPr lang="en-GB" smtClean="0"/>
          </a:p>
          <a:p>
            <a:pPr lvl="3" eaLnBrk="1" hangingPunct="1"/>
            <a:r>
              <a:rPr lang="ru-RU" smtClean="0">
                <a:solidFill>
                  <a:srgbClr val="002664"/>
                </a:solidFill>
              </a:rPr>
              <a:t>Все зрительные сигналы готовы</a:t>
            </a:r>
            <a:endParaRPr lang="en-GB" smtClean="0">
              <a:solidFill>
                <a:srgbClr val="002664"/>
              </a:solidFill>
            </a:endParaRPr>
          </a:p>
          <a:p>
            <a:pPr lvl="3" eaLnBrk="1" hangingPunct="1"/>
            <a:r>
              <a:rPr lang="ru-RU" smtClean="0">
                <a:solidFill>
                  <a:srgbClr val="002664"/>
                </a:solidFill>
              </a:rPr>
              <a:t>Все звуковые сигналы готовы</a:t>
            </a:r>
            <a:endParaRPr lang="en-GB" smtClean="0">
              <a:solidFill>
                <a:srgbClr val="002664"/>
              </a:solidFill>
            </a:endParaRPr>
          </a:p>
          <a:p>
            <a:pPr lvl="3" eaLnBrk="1" hangingPunct="1"/>
            <a:r>
              <a:rPr lang="ru-RU" smtClean="0">
                <a:solidFill>
                  <a:srgbClr val="002664"/>
                </a:solidFill>
              </a:rPr>
              <a:t>Все часы проверены и время выставлено точно</a:t>
            </a:r>
            <a:endParaRPr lang="en-GB" smtClean="0">
              <a:solidFill>
                <a:srgbClr val="002664"/>
              </a:solidFill>
            </a:endParaRPr>
          </a:p>
          <a:p>
            <a:pPr lvl="3" eaLnBrk="1" hangingPunct="1"/>
            <a:r>
              <a:rPr lang="ru-RU" smtClean="0">
                <a:solidFill>
                  <a:srgbClr val="002664"/>
                </a:solidFill>
              </a:rPr>
              <a:t>Секретари на местах</a:t>
            </a:r>
            <a:endParaRPr lang="en-GB" smtClean="0">
              <a:solidFill>
                <a:srgbClr val="002664"/>
              </a:solidFill>
            </a:endParaRPr>
          </a:p>
          <a:p>
            <a:pPr lvl="3" eaLnBrk="1" hangingPunct="1"/>
            <a:r>
              <a:rPr lang="ru-RU" smtClean="0">
                <a:solidFill>
                  <a:srgbClr val="002664"/>
                </a:solidFill>
              </a:rPr>
              <a:t>Приготовлено обозначение дистанции</a:t>
            </a:r>
            <a:endParaRPr lang="en-GB" smtClean="0">
              <a:solidFill>
                <a:srgbClr val="002664"/>
              </a:solidFill>
            </a:endParaRPr>
          </a:p>
          <a:p>
            <a:pPr lvl="1" eaLnBrk="1" hangingPunct="1"/>
            <a:r>
              <a:rPr lang="ru-RU" sz="3000" smtClean="0"/>
              <a:t>Это позволит главному судье сконцентрироваться на подготовке гонки</a:t>
            </a:r>
            <a:endParaRPr lang="en-GB" sz="3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Указание дистанции</a:t>
            </a:r>
            <a:endParaRPr lang="en-GB" smtClean="0"/>
          </a:p>
        </p:txBody>
      </p:sp>
      <p:sp>
        <p:nvSpPr>
          <p:cNvPr id="44035" name="Rectangle 3"/>
          <p:cNvSpPr>
            <a:spLocks noGrp="1" noChangeArrowheads="1"/>
          </p:cNvSpPr>
          <p:nvPr>
            <p:ph type="body" idx="4294967295"/>
          </p:nvPr>
        </p:nvSpPr>
        <p:spPr>
          <a:xfrm>
            <a:off x="250825" y="1052513"/>
            <a:ext cx="8613775" cy="4746625"/>
          </a:xfrm>
        </p:spPr>
        <p:txBody>
          <a:bodyPr lIns="91440" tIns="45720" rIns="91440" bIns="45720"/>
          <a:lstStyle/>
          <a:p>
            <a:pPr lvl="1" eaLnBrk="1" hangingPunct="1"/>
            <a:r>
              <a:rPr lang="ru-RU" smtClean="0"/>
              <a:t>Правила требуют, чтобы дистанция, которую следует пройти, была показана не позднее сигнала «Предупреждение»</a:t>
            </a:r>
            <a:r>
              <a:rPr lang="en-GB" smtClean="0"/>
              <a:t>.</a:t>
            </a:r>
          </a:p>
          <a:p>
            <a:pPr lvl="2" eaLnBrk="1" hangingPunct="1"/>
            <a:r>
              <a:rPr lang="ru-RU" smtClean="0"/>
              <a:t>Используйте систему, описанную в гоночной инструкции для указания дистанции.</a:t>
            </a:r>
            <a:endParaRPr lang="en-GB" smtClean="0"/>
          </a:p>
          <a:p>
            <a:pPr lvl="2" eaLnBrk="1" hangingPunct="1"/>
            <a:r>
              <a:rPr lang="ru-RU" smtClean="0"/>
              <a:t>Если требуется указать компасный курс на первый знак – он должен быть показан в это же время.</a:t>
            </a:r>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23838" y="0"/>
            <a:ext cx="8643937" cy="641350"/>
          </a:xfrm>
        </p:spPr>
        <p:txBody>
          <a:bodyPr lIns="91440" tIns="45720" rIns="91440" bIns="45720"/>
          <a:lstStyle/>
          <a:p>
            <a:pPr eaLnBrk="1" hangingPunct="1"/>
            <a:r>
              <a:rPr lang="ru-RU" smtClean="0"/>
              <a:t>Старт</a:t>
            </a:r>
            <a:endParaRPr lang="en-GB" smtClean="0"/>
          </a:p>
        </p:txBody>
      </p:sp>
      <p:sp>
        <p:nvSpPr>
          <p:cNvPr id="45059" name="Rectangle 3"/>
          <p:cNvSpPr>
            <a:spLocks noGrp="1" noChangeArrowheads="1"/>
          </p:cNvSpPr>
          <p:nvPr>
            <p:ph type="body" idx="4294967295"/>
          </p:nvPr>
        </p:nvSpPr>
        <p:spPr>
          <a:xfrm>
            <a:off x="357188" y="642938"/>
            <a:ext cx="8786812" cy="5195887"/>
          </a:xfrm>
        </p:spPr>
        <p:txBody>
          <a:bodyPr lIns="91440" tIns="45720" rIns="91440" bIns="45720"/>
          <a:lstStyle/>
          <a:p>
            <a:pPr lvl="1" eaLnBrk="1" hangingPunct="1"/>
            <a:r>
              <a:rPr lang="ru-RU" sz="2800" dirty="0" smtClean="0"/>
              <a:t>В правилах описана стандартная стартовая процедура </a:t>
            </a:r>
            <a:endParaRPr lang="en-GB" sz="2800" dirty="0" smtClean="0"/>
          </a:p>
          <a:p>
            <a:pPr marL="454025" lvl="2" eaLnBrk="1" hangingPunct="1">
              <a:spcAft>
                <a:spcPts val="600"/>
              </a:spcAft>
            </a:pPr>
            <a:r>
              <a:rPr lang="ru-RU" sz="2500" dirty="0" smtClean="0"/>
              <a:t>Она должна использоваться всегда, когда это возможно</a:t>
            </a:r>
            <a:endParaRPr lang="en-GB" sz="2500" dirty="0" smtClean="0"/>
          </a:p>
          <a:p>
            <a:pPr marL="454025" lvl="2" eaLnBrk="1" hangingPunct="1">
              <a:spcAft>
                <a:spcPts val="600"/>
              </a:spcAft>
            </a:pPr>
            <a:r>
              <a:rPr lang="ru-RU" sz="2500" dirty="0" smtClean="0"/>
              <a:t>Время между сигналами «Предупреждение» </a:t>
            </a:r>
            <a:br>
              <a:rPr lang="ru-RU" sz="2500" dirty="0" smtClean="0"/>
            </a:br>
            <a:r>
              <a:rPr lang="ru-RU" sz="2500" dirty="0" smtClean="0"/>
              <a:t>и «Подготовительный» может быть изменено</a:t>
            </a:r>
            <a:endParaRPr lang="en-GB" sz="2500" dirty="0" smtClean="0"/>
          </a:p>
          <a:p>
            <a:pPr marL="454025" lvl="2" eaLnBrk="1" hangingPunct="1">
              <a:spcAft>
                <a:spcPts val="600"/>
              </a:spcAft>
            </a:pPr>
            <a:r>
              <a:rPr lang="ru-RU" sz="2500" dirty="0" smtClean="0"/>
              <a:t>Когда гонки проводятся друг за другом, гоночная инструкция должна предупреждать участников </a:t>
            </a:r>
            <a:br>
              <a:rPr lang="ru-RU" sz="2500" dirty="0" smtClean="0"/>
            </a:br>
            <a:r>
              <a:rPr lang="ru-RU" sz="2500" dirty="0" smtClean="0"/>
              <a:t>о скором начале очередной процедуры</a:t>
            </a:r>
            <a:endParaRPr lang="pl-PL" sz="2500" dirty="0" smtClean="0"/>
          </a:p>
          <a:p>
            <a:pPr marL="454025" lvl="2" eaLnBrk="1" hangingPunct="1">
              <a:spcAft>
                <a:spcPts val="600"/>
              </a:spcAft>
            </a:pPr>
            <a:r>
              <a:rPr lang="ru-RU" sz="2500" dirty="0" smtClean="0"/>
              <a:t>Решение о проведении гонки </a:t>
            </a:r>
            <a:r>
              <a:rPr lang="pl-PL" sz="2500" dirty="0" smtClean="0">
                <a:latin typeface="Calibri" pitchFamily="34" charset="0"/>
              </a:rPr>
              <a:t>–</a:t>
            </a:r>
            <a:r>
              <a:rPr lang="pl-PL" sz="2500" dirty="0" smtClean="0"/>
              <a:t> </a:t>
            </a:r>
            <a:r>
              <a:rPr lang="ru-RU" sz="2500" dirty="0" smtClean="0"/>
              <a:t>Виндсерфинг</a:t>
            </a:r>
            <a:endParaRPr lang="en-GB" sz="2500" dirty="0" smtClean="0"/>
          </a:p>
          <a:p>
            <a:pPr marL="454025" lvl="2" eaLnBrk="1" hangingPunct="1"/>
            <a:r>
              <a:rPr lang="ru-RU" sz="2500" dirty="0" smtClean="0"/>
              <a:t>Стартовые наказания, используемые в качестве </a:t>
            </a:r>
            <a:br>
              <a:rPr lang="ru-RU" sz="2500" dirty="0" smtClean="0"/>
            </a:br>
            <a:r>
              <a:rPr lang="ru-RU" sz="2500" dirty="0" smtClean="0"/>
              <a:t>сигнала «Подготовительный» </a:t>
            </a:r>
            <a:endParaRPr lang="en-GB" sz="25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daty 3"/>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pPr eaLnBrk="0" hangingPunct="0"/>
            <a:r>
              <a:rPr lang="en-GB" sz="1400" b="0">
                <a:solidFill>
                  <a:schemeClr val="tx1"/>
                </a:solidFill>
              </a:rPr>
              <a:t>February 2006</a:t>
            </a:r>
          </a:p>
        </p:txBody>
      </p:sp>
      <p:sp>
        <p:nvSpPr>
          <p:cNvPr id="46083" name="Symbol zastępczy stopki 4"/>
          <p:cNvSpPr>
            <a:spLocks noGrp="1"/>
          </p:cNvSpPr>
          <p:nvPr>
            <p:ph type="ftr" sz="quarter" idx="4294967295"/>
          </p:nvPr>
        </p:nvSpPr>
        <p:spPr bwMode="auto">
          <a:xfrm>
            <a:off x="3132138" y="6381750"/>
            <a:ext cx="2895600" cy="304800"/>
          </a:xfrm>
          <a:prstGeom prst="rect">
            <a:avLst/>
          </a:prstGeom>
          <a:noFill/>
          <a:ln>
            <a:miter lim="800000"/>
            <a:headEnd/>
            <a:tailEnd/>
          </a:ln>
        </p:spPr>
        <p:txBody>
          <a:bodyPr/>
          <a:lstStyle/>
          <a:p>
            <a:pPr algn="ctr" eaLnBrk="0" hangingPunct="0"/>
            <a:r>
              <a:rPr lang="en-GB" sz="1400" b="0">
                <a:solidFill>
                  <a:schemeClr val="tx1"/>
                </a:solidFill>
              </a:rPr>
              <a:t>ISAF</a:t>
            </a:r>
          </a:p>
        </p:txBody>
      </p:sp>
      <p:sp>
        <p:nvSpPr>
          <p:cNvPr id="46084" name="Symbol zastępczy numeru slajdu 5"/>
          <p:cNvSpPr>
            <a:spLocks noGrp="1"/>
          </p:cNvSpPr>
          <p:nvPr>
            <p:ph type="sldNum" sz="quarter" idx="4294967295"/>
          </p:nvPr>
        </p:nvSpPr>
        <p:spPr bwMode="auto">
          <a:xfrm>
            <a:off x="6553200" y="6400800"/>
            <a:ext cx="1905000" cy="304800"/>
          </a:xfrm>
          <a:prstGeom prst="rect">
            <a:avLst/>
          </a:prstGeom>
          <a:noFill/>
          <a:ln>
            <a:miter lim="800000"/>
            <a:headEnd/>
            <a:tailEnd/>
          </a:ln>
        </p:spPr>
        <p:txBody>
          <a:bodyPr/>
          <a:lstStyle/>
          <a:p>
            <a:pPr algn="r" eaLnBrk="0" hangingPunct="0"/>
            <a:fld id="{2C408C78-3EED-46AB-AF38-9B2043118765}" type="slidenum">
              <a:rPr lang="en-GB" sz="1400" b="0">
                <a:solidFill>
                  <a:schemeClr val="tx1"/>
                </a:solidFill>
              </a:rPr>
              <a:pPr algn="r" eaLnBrk="0" hangingPunct="0"/>
              <a:t>38</a:t>
            </a:fld>
            <a:endParaRPr lang="en-GB" sz="1400" b="0">
              <a:solidFill>
                <a:schemeClr val="tx1"/>
              </a:solidFill>
            </a:endParaRPr>
          </a:p>
        </p:txBody>
      </p:sp>
      <p:sp>
        <p:nvSpPr>
          <p:cNvPr id="46085"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Откладывание</a:t>
            </a:r>
            <a:endParaRPr lang="en-GB" smtClean="0"/>
          </a:p>
        </p:txBody>
      </p:sp>
      <p:sp>
        <p:nvSpPr>
          <p:cNvPr id="46086" name="Rectangle 3"/>
          <p:cNvSpPr>
            <a:spLocks noGrp="1" noChangeArrowheads="1"/>
          </p:cNvSpPr>
          <p:nvPr>
            <p:ph type="body" idx="4294967295"/>
          </p:nvPr>
        </p:nvSpPr>
        <p:spPr>
          <a:xfrm>
            <a:off x="254000" y="1052513"/>
            <a:ext cx="8350250" cy="4448175"/>
          </a:xfrm>
        </p:spPr>
        <p:txBody>
          <a:bodyPr lIns="91440" tIns="45720" rIns="91440" bIns="45720"/>
          <a:lstStyle/>
          <a:p>
            <a:pPr lvl="1" eaLnBrk="1" hangingPunct="1"/>
            <a:r>
              <a:rPr lang="ru-RU" smtClean="0"/>
              <a:t>Существуют 4 сигнала откладывания</a:t>
            </a:r>
            <a:endParaRPr lang="en-GB" smtClean="0"/>
          </a:p>
          <a:p>
            <a:pPr marL="366713" lvl="2" eaLnBrk="1" hangingPunct="1">
              <a:spcAft>
                <a:spcPts val="1200"/>
              </a:spcAft>
            </a:pPr>
            <a:r>
              <a:rPr lang="ru-RU" smtClean="0"/>
              <a:t>Откладывание на неопределенное </a:t>
            </a:r>
            <a:br>
              <a:rPr lang="ru-RU" smtClean="0"/>
            </a:br>
            <a:r>
              <a:rPr lang="ru-RU" smtClean="0"/>
              <a:t>время</a:t>
            </a:r>
          </a:p>
          <a:p>
            <a:pPr marL="366713" lvl="2" eaLnBrk="1" hangingPunct="1"/>
            <a:r>
              <a:rPr lang="ru-RU" smtClean="0"/>
              <a:t>Откладывание на указанное время</a:t>
            </a:r>
            <a:endParaRPr lang="en-GB" smtClean="0"/>
          </a:p>
          <a:p>
            <a:pPr marL="366713" lvl="2" eaLnBrk="1" hangingPunct="1"/>
            <a:endParaRPr lang="en-GB" smtClean="0"/>
          </a:p>
          <a:p>
            <a:pPr marL="366713" lvl="2" eaLnBrk="1" hangingPunct="1"/>
            <a:r>
              <a:rPr lang="ru-RU" smtClean="0"/>
              <a:t>Гонки отложены – дальнейшие </a:t>
            </a:r>
            <a:br>
              <a:rPr lang="ru-RU" smtClean="0"/>
            </a:br>
            <a:r>
              <a:rPr lang="ru-RU" smtClean="0"/>
              <a:t>сигналы будут даны на берегу</a:t>
            </a:r>
            <a:endParaRPr lang="en-GB" smtClean="0"/>
          </a:p>
          <a:p>
            <a:pPr marL="366713" lvl="2" eaLnBrk="1" hangingPunct="1">
              <a:buFontTx/>
              <a:buNone/>
            </a:pPr>
            <a:endParaRPr lang="en-GB" smtClean="0"/>
          </a:p>
          <a:p>
            <a:pPr marL="366713" lvl="2" eaLnBrk="1" hangingPunct="1"/>
            <a:r>
              <a:rPr lang="ru-RU" smtClean="0"/>
              <a:t>Гонки отложены на другой день</a:t>
            </a:r>
            <a:endParaRPr lang="en-GB" smtClean="0"/>
          </a:p>
        </p:txBody>
      </p:sp>
      <p:pic>
        <p:nvPicPr>
          <p:cNvPr id="46087" name="Picture 4" descr="Nflag-AP"/>
          <p:cNvPicPr>
            <a:picLocks noChangeAspect="1" noChangeArrowheads="1"/>
          </p:cNvPicPr>
          <p:nvPr/>
        </p:nvPicPr>
        <p:blipFill>
          <a:blip r:embed="rId3" cstate="print"/>
          <a:srcRect/>
          <a:stretch>
            <a:fillRect/>
          </a:stretch>
        </p:blipFill>
        <p:spPr bwMode="auto">
          <a:xfrm flipV="1">
            <a:off x="7442200" y="1785938"/>
            <a:ext cx="982663" cy="361950"/>
          </a:xfrm>
          <a:prstGeom prst="rect">
            <a:avLst/>
          </a:prstGeom>
          <a:noFill/>
          <a:ln w="9525">
            <a:noFill/>
            <a:miter lim="800000"/>
            <a:headEnd/>
            <a:tailEnd/>
          </a:ln>
        </p:spPr>
      </p:pic>
      <p:pic>
        <p:nvPicPr>
          <p:cNvPr id="46088" name="Picture 5" descr="Nflag-AP"/>
          <p:cNvPicPr>
            <a:picLocks noChangeAspect="1" noChangeArrowheads="1"/>
          </p:cNvPicPr>
          <p:nvPr/>
        </p:nvPicPr>
        <p:blipFill>
          <a:blip r:embed="rId3" cstate="print"/>
          <a:srcRect/>
          <a:stretch>
            <a:fillRect/>
          </a:stretch>
        </p:blipFill>
        <p:spPr bwMode="auto">
          <a:xfrm flipV="1">
            <a:off x="7429500" y="2609850"/>
            <a:ext cx="982663" cy="361950"/>
          </a:xfrm>
          <a:prstGeom prst="rect">
            <a:avLst/>
          </a:prstGeom>
          <a:noFill/>
          <a:ln w="9525">
            <a:noFill/>
            <a:miter lim="800000"/>
            <a:headEnd/>
            <a:tailEnd/>
          </a:ln>
        </p:spPr>
      </p:pic>
      <p:pic>
        <p:nvPicPr>
          <p:cNvPr id="46089" name="Picture 6" descr="Nflag-AP"/>
          <p:cNvPicPr>
            <a:picLocks noChangeAspect="1" noChangeArrowheads="1"/>
          </p:cNvPicPr>
          <p:nvPr/>
        </p:nvPicPr>
        <p:blipFill>
          <a:blip r:embed="rId3" cstate="print"/>
          <a:srcRect/>
          <a:stretch>
            <a:fillRect/>
          </a:stretch>
        </p:blipFill>
        <p:spPr bwMode="auto">
          <a:xfrm flipV="1">
            <a:off x="7429500" y="3714750"/>
            <a:ext cx="982663" cy="361950"/>
          </a:xfrm>
          <a:prstGeom prst="rect">
            <a:avLst/>
          </a:prstGeom>
          <a:noFill/>
          <a:ln w="9525">
            <a:noFill/>
            <a:miter lim="800000"/>
            <a:headEnd/>
            <a:tailEnd/>
          </a:ln>
        </p:spPr>
      </p:pic>
      <p:pic>
        <p:nvPicPr>
          <p:cNvPr id="46090" name="Picture 7" descr="Nflag-AP"/>
          <p:cNvPicPr>
            <a:picLocks noChangeAspect="1" noChangeArrowheads="1"/>
          </p:cNvPicPr>
          <p:nvPr/>
        </p:nvPicPr>
        <p:blipFill>
          <a:blip r:embed="rId3" cstate="print"/>
          <a:srcRect/>
          <a:stretch>
            <a:fillRect/>
          </a:stretch>
        </p:blipFill>
        <p:spPr bwMode="auto">
          <a:xfrm flipV="1">
            <a:off x="7431088" y="4786313"/>
            <a:ext cx="982662" cy="361950"/>
          </a:xfrm>
          <a:prstGeom prst="rect">
            <a:avLst/>
          </a:prstGeom>
          <a:noFill/>
          <a:ln w="9525">
            <a:noFill/>
            <a:miter lim="800000"/>
            <a:headEnd/>
            <a:tailEnd/>
          </a:ln>
        </p:spPr>
      </p:pic>
      <p:pic>
        <p:nvPicPr>
          <p:cNvPr id="46091" name="Picture 8" descr="NFLAG_1"/>
          <p:cNvPicPr>
            <a:picLocks noChangeAspect="1" noChangeArrowheads="1"/>
          </p:cNvPicPr>
          <p:nvPr/>
        </p:nvPicPr>
        <p:blipFill>
          <a:blip r:embed="rId4" cstate="print"/>
          <a:srcRect/>
          <a:stretch>
            <a:fillRect/>
          </a:stretch>
        </p:blipFill>
        <p:spPr bwMode="auto">
          <a:xfrm>
            <a:off x="7429500" y="2992438"/>
            <a:ext cx="979488" cy="360362"/>
          </a:xfrm>
          <a:prstGeom prst="rect">
            <a:avLst/>
          </a:prstGeom>
          <a:noFill/>
          <a:ln w="9525">
            <a:noFill/>
            <a:miter lim="800000"/>
            <a:headEnd/>
            <a:tailEnd/>
          </a:ln>
        </p:spPr>
      </p:pic>
      <p:pic>
        <p:nvPicPr>
          <p:cNvPr id="46092" name="Picture 9" descr="NFLAG_H"/>
          <p:cNvPicPr>
            <a:picLocks noChangeAspect="1" noChangeArrowheads="1"/>
          </p:cNvPicPr>
          <p:nvPr/>
        </p:nvPicPr>
        <p:blipFill>
          <a:blip r:embed="rId5" cstate="print"/>
          <a:srcRect/>
          <a:stretch>
            <a:fillRect/>
          </a:stretch>
        </p:blipFill>
        <p:spPr bwMode="auto">
          <a:xfrm>
            <a:off x="7429500" y="4046538"/>
            <a:ext cx="511175" cy="358775"/>
          </a:xfrm>
          <a:prstGeom prst="rect">
            <a:avLst/>
          </a:prstGeom>
          <a:noFill/>
          <a:ln w="9525">
            <a:noFill/>
            <a:miter lim="800000"/>
            <a:headEnd/>
            <a:tailEnd/>
          </a:ln>
        </p:spPr>
      </p:pic>
      <p:pic>
        <p:nvPicPr>
          <p:cNvPr id="46093" name="Picture 10" descr="NFLAG_A"/>
          <p:cNvPicPr>
            <a:picLocks noChangeAspect="1" noChangeArrowheads="1"/>
          </p:cNvPicPr>
          <p:nvPr/>
        </p:nvPicPr>
        <p:blipFill>
          <a:blip r:embed="rId6" cstate="print"/>
          <a:srcRect/>
          <a:stretch>
            <a:fillRect/>
          </a:stretch>
        </p:blipFill>
        <p:spPr bwMode="auto">
          <a:xfrm>
            <a:off x="7431088" y="5114925"/>
            <a:ext cx="496887"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Сигнал «Предупреждение»</a:t>
            </a:r>
            <a:endParaRPr lang="en-GB" smtClean="0"/>
          </a:p>
        </p:txBody>
      </p:sp>
      <p:sp>
        <p:nvSpPr>
          <p:cNvPr id="47107" name="Rectangle 3"/>
          <p:cNvSpPr>
            <a:spLocks noGrp="1" noChangeArrowheads="1"/>
          </p:cNvSpPr>
          <p:nvPr>
            <p:ph type="body" idx="4294967295"/>
          </p:nvPr>
        </p:nvSpPr>
        <p:spPr>
          <a:xfrm>
            <a:off x="254000" y="1052513"/>
            <a:ext cx="8613775" cy="4992687"/>
          </a:xfrm>
        </p:spPr>
        <p:txBody>
          <a:bodyPr lIns="91440" tIns="45720" rIns="91440" bIns="45720"/>
          <a:lstStyle/>
          <a:p>
            <a:pPr lvl="1" eaLnBrk="1" hangingPunct="1"/>
            <a:r>
              <a:rPr lang="ru-RU" smtClean="0"/>
              <a:t>Первый сигнал стартовой процедуры</a:t>
            </a:r>
            <a:endParaRPr lang="en-GB" smtClean="0"/>
          </a:p>
          <a:p>
            <a:pPr lvl="2" eaLnBrk="1" hangingPunct="1"/>
            <a:endParaRPr lang="en-GB" smtClean="0"/>
          </a:p>
          <a:p>
            <a:pPr lvl="2" eaLnBrk="1" hangingPunct="1"/>
            <a:r>
              <a:rPr lang="ru-RU" smtClean="0"/>
              <a:t>Он должен подаваться точно во время, указанное в гоночной инструкции</a:t>
            </a:r>
            <a:endParaRPr lang="en-GB" smtClean="0"/>
          </a:p>
          <a:p>
            <a:pPr lvl="2" eaLnBrk="1" hangingPunct="1"/>
            <a:r>
              <a:rPr lang="ru-RU" smtClean="0"/>
              <a:t>Участники запускают свои таймеры по этому сигналу</a:t>
            </a:r>
            <a:endParaRPr lang="en-GB" smtClean="0"/>
          </a:p>
          <a:p>
            <a:pPr lvl="2" eaLnBrk="1" hangingPunct="1"/>
            <a:r>
              <a:rPr lang="ru-RU" smtClean="0"/>
              <a:t>Для помощи яхтсменам, многие флаги классов несут обозначения этих </a:t>
            </a:r>
            <a:br>
              <a:rPr lang="ru-RU" smtClean="0"/>
            </a:br>
            <a:r>
              <a:rPr lang="ru-RU" smtClean="0"/>
              <a:t>классов</a:t>
            </a:r>
          </a:p>
          <a:p>
            <a:pPr lvl="2" eaLnBrk="1" hangingPunct="1"/>
            <a:r>
              <a:rPr lang="ru-RU" smtClean="0"/>
              <a:t>Сопровождается одним звуковым сигналом</a:t>
            </a:r>
            <a:endParaRPr lang="en-GB" smtClean="0"/>
          </a:p>
        </p:txBody>
      </p:sp>
      <p:pic>
        <p:nvPicPr>
          <p:cNvPr id="47108" name="Picture 4" descr="Laser1 - white on red"/>
          <p:cNvPicPr>
            <a:picLocks noChangeAspect="1" noChangeArrowheads="1"/>
          </p:cNvPicPr>
          <p:nvPr/>
        </p:nvPicPr>
        <p:blipFill>
          <a:blip r:embed="rId3" cstate="print"/>
          <a:srcRect/>
          <a:stretch>
            <a:fillRect/>
          </a:stretch>
        </p:blipFill>
        <p:spPr bwMode="auto">
          <a:xfrm>
            <a:off x="7308850" y="4292600"/>
            <a:ext cx="1169988" cy="71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3838" y="266700"/>
            <a:ext cx="8643937" cy="585788"/>
          </a:xfrm>
        </p:spPr>
        <p:txBody>
          <a:bodyPr lIns="91440" tIns="45720" rIns="91440" bIns="45720"/>
          <a:lstStyle/>
          <a:p>
            <a:pPr algn="ctr" eaLnBrk="1" hangingPunct="1"/>
            <a:r>
              <a:rPr lang="ru-RU" sz="3200" smtClean="0"/>
              <a:t>Начало регаты</a:t>
            </a:r>
            <a:endParaRPr lang="en-GB" sz="3200" smtClean="0"/>
          </a:p>
        </p:txBody>
      </p:sp>
      <p:sp>
        <p:nvSpPr>
          <p:cNvPr id="13315" name="Rectangle 3"/>
          <p:cNvSpPr>
            <a:spLocks noGrp="1" noChangeArrowheads="1"/>
          </p:cNvSpPr>
          <p:nvPr>
            <p:ph type="body" idx="4294967295"/>
          </p:nvPr>
        </p:nvSpPr>
        <p:spPr>
          <a:xfrm>
            <a:off x="254000" y="1052513"/>
            <a:ext cx="8613775" cy="3317875"/>
          </a:xfrm>
        </p:spPr>
        <p:txBody>
          <a:bodyPr lIns="91440" tIns="45720" rIns="91440" bIns="45720"/>
          <a:lstStyle/>
          <a:p>
            <a:pPr marL="0" indent="0" eaLnBrk="1" hangingPunct="1"/>
            <a:endParaRPr lang="en-GB" smtClean="0"/>
          </a:p>
          <a:p>
            <a:pPr lvl="1" eaLnBrk="1" hangingPunct="1"/>
            <a:r>
              <a:rPr lang="ru-RU" smtClean="0"/>
              <a:t>Регистрация</a:t>
            </a:r>
          </a:p>
          <a:p>
            <a:pPr lvl="1" eaLnBrk="1" hangingPunct="1"/>
            <a:endParaRPr lang="en-GB" smtClean="0"/>
          </a:p>
          <a:p>
            <a:pPr marL="0" indent="0" eaLnBrk="1" hangingPunct="1"/>
            <a:endParaRPr lang="en-GB" smtClean="0"/>
          </a:p>
          <a:p>
            <a:pPr lvl="1" eaLnBrk="1" hangingPunct="1"/>
            <a:r>
              <a:rPr lang="ru-RU" smtClean="0"/>
              <a:t>Обмер и контрольный осмотр</a:t>
            </a:r>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Сигнал «Подготовительный» </a:t>
            </a:r>
            <a:endParaRPr lang="en-GB" smtClean="0"/>
          </a:p>
        </p:txBody>
      </p:sp>
      <p:sp>
        <p:nvSpPr>
          <p:cNvPr id="48131" name="Rectangle 1027"/>
          <p:cNvSpPr>
            <a:spLocks noGrp="1" noChangeArrowheads="1"/>
          </p:cNvSpPr>
          <p:nvPr>
            <p:ph type="body" idx="4294967295"/>
          </p:nvPr>
        </p:nvSpPr>
        <p:spPr>
          <a:xfrm>
            <a:off x="254000" y="1052513"/>
            <a:ext cx="8613775" cy="4748212"/>
          </a:xfrm>
        </p:spPr>
        <p:txBody>
          <a:bodyPr lIns="91440" tIns="45720" rIns="91440" bIns="45720"/>
          <a:lstStyle/>
          <a:p>
            <a:pPr lvl="1" eaLnBrk="1" hangingPunct="1">
              <a:lnSpc>
                <a:spcPct val="90000"/>
              </a:lnSpc>
            </a:pPr>
            <a:r>
              <a:rPr lang="ru-RU" smtClean="0"/>
              <a:t>Существует пять сигналов «Подготовительный»</a:t>
            </a:r>
            <a:endParaRPr lang="en-GB" smtClean="0"/>
          </a:p>
          <a:p>
            <a:pPr marL="1522413" lvl="2" eaLnBrk="1" hangingPunct="1">
              <a:spcAft>
                <a:spcPts val="2200"/>
              </a:spcAft>
            </a:pPr>
            <a:r>
              <a:rPr lang="ru-RU" smtClean="0"/>
              <a:t>«</a:t>
            </a:r>
            <a:r>
              <a:rPr lang="en-GB" smtClean="0"/>
              <a:t>P</a:t>
            </a:r>
            <a:r>
              <a:rPr lang="ru-RU" smtClean="0"/>
              <a:t>»</a:t>
            </a:r>
            <a:r>
              <a:rPr lang="en-GB" smtClean="0"/>
              <a:t> </a:t>
            </a:r>
            <a:r>
              <a:rPr lang="ru-RU" smtClean="0">
                <a:latin typeface="Calibri" pitchFamily="34" charset="0"/>
              </a:rPr>
              <a:t>– </a:t>
            </a:r>
            <a:r>
              <a:rPr lang="ru-RU" smtClean="0"/>
              <a:t>наказаний нет</a:t>
            </a:r>
            <a:endParaRPr lang="en-GB" smtClean="0"/>
          </a:p>
          <a:p>
            <a:pPr marL="1522413" lvl="2" eaLnBrk="1" hangingPunct="1">
              <a:spcAft>
                <a:spcPts val="2200"/>
              </a:spcAft>
            </a:pPr>
            <a:r>
              <a:rPr lang="ru-RU" smtClean="0"/>
              <a:t>«</a:t>
            </a:r>
            <a:r>
              <a:rPr lang="en-GB" smtClean="0"/>
              <a:t>I</a:t>
            </a:r>
            <a:r>
              <a:rPr lang="ru-RU" smtClean="0"/>
              <a:t>»</a:t>
            </a:r>
            <a:r>
              <a:rPr lang="en-GB" smtClean="0"/>
              <a:t> </a:t>
            </a:r>
            <a:r>
              <a:rPr lang="ru-RU" smtClean="0">
                <a:latin typeface="Calibri" pitchFamily="34" charset="0"/>
              </a:rPr>
              <a:t>– </a:t>
            </a:r>
            <a:r>
              <a:rPr lang="ru-RU" smtClean="0"/>
              <a:t>вернуться через продолжение линии</a:t>
            </a:r>
            <a:endParaRPr lang="en-GB" smtClean="0"/>
          </a:p>
          <a:p>
            <a:pPr marL="1522413" lvl="2" eaLnBrk="1" hangingPunct="1">
              <a:spcAft>
                <a:spcPts val="2200"/>
              </a:spcAft>
            </a:pPr>
            <a:r>
              <a:rPr lang="ru-RU" smtClean="0"/>
              <a:t>«</a:t>
            </a:r>
            <a:r>
              <a:rPr lang="en-GB" smtClean="0"/>
              <a:t>I</a:t>
            </a:r>
            <a:r>
              <a:rPr lang="ru-RU" smtClean="0"/>
              <a:t>»</a:t>
            </a:r>
            <a:r>
              <a:rPr lang="en-GB" smtClean="0"/>
              <a:t> </a:t>
            </a:r>
            <a:r>
              <a:rPr lang="ru-RU" smtClean="0"/>
              <a:t>вместе с «</a:t>
            </a:r>
            <a:r>
              <a:rPr lang="en-GB" smtClean="0"/>
              <a:t>Z</a:t>
            </a:r>
            <a:r>
              <a:rPr lang="ru-RU" smtClean="0"/>
              <a:t>»</a:t>
            </a:r>
            <a:endParaRPr lang="en-GB" smtClean="0"/>
          </a:p>
          <a:p>
            <a:pPr marL="1522413" lvl="2" eaLnBrk="1" hangingPunct="1">
              <a:spcAft>
                <a:spcPts val="2200"/>
              </a:spcAft>
            </a:pPr>
            <a:r>
              <a:rPr lang="ru-RU" smtClean="0"/>
              <a:t>«</a:t>
            </a:r>
            <a:r>
              <a:rPr lang="en-GB" smtClean="0"/>
              <a:t>Z</a:t>
            </a:r>
            <a:r>
              <a:rPr lang="ru-RU" smtClean="0"/>
              <a:t>» </a:t>
            </a:r>
            <a:r>
              <a:rPr lang="ru-RU" smtClean="0">
                <a:latin typeface="Calibri" pitchFamily="34" charset="0"/>
              </a:rPr>
              <a:t>– </a:t>
            </a:r>
            <a:r>
              <a:rPr lang="ru-RU" smtClean="0"/>
              <a:t>штраф 20%</a:t>
            </a:r>
            <a:endParaRPr lang="en-GB" smtClean="0"/>
          </a:p>
          <a:p>
            <a:pPr marL="1522413" lvl="2" eaLnBrk="1" hangingPunct="1">
              <a:lnSpc>
                <a:spcPct val="90000"/>
              </a:lnSpc>
            </a:pPr>
            <a:r>
              <a:rPr lang="ru-RU" smtClean="0"/>
              <a:t>Черный флаг </a:t>
            </a:r>
            <a:r>
              <a:rPr lang="ru-RU" smtClean="0">
                <a:latin typeface="Calibri" pitchFamily="34" charset="0"/>
              </a:rPr>
              <a:t>– </a:t>
            </a:r>
            <a:r>
              <a:rPr lang="en-US" smtClean="0"/>
              <a:t>BFD</a:t>
            </a:r>
            <a:endParaRPr lang="en-GB" smtClean="0"/>
          </a:p>
        </p:txBody>
      </p:sp>
      <p:pic>
        <p:nvPicPr>
          <p:cNvPr id="48132" name="Picture 1028" descr="NFLAG_P"/>
          <p:cNvPicPr>
            <a:picLocks noChangeAspect="1" noChangeArrowheads="1"/>
          </p:cNvPicPr>
          <p:nvPr/>
        </p:nvPicPr>
        <p:blipFill>
          <a:blip r:embed="rId3" cstate="print"/>
          <a:srcRect/>
          <a:stretch>
            <a:fillRect/>
          </a:stretch>
        </p:blipFill>
        <p:spPr bwMode="auto">
          <a:xfrm>
            <a:off x="741363" y="2133600"/>
            <a:ext cx="511175" cy="361950"/>
          </a:xfrm>
          <a:prstGeom prst="rect">
            <a:avLst/>
          </a:prstGeom>
          <a:noFill/>
          <a:ln w="9525">
            <a:noFill/>
            <a:miter lim="800000"/>
            <a:headEnd/>
            <a:tailEnd/>
          </a:ln>
        </p:spPr>
      </p:pic>
      <p:pic>
        <p:nvPicPr>
          <p:cNvPr id="48133" name="Picture 1029" descr="NFLAG_I"/>
          <p:cNvPicPr>
            <a:picLocks noChangeAspect="1" noChangeArrowheads="1"/>
          </p:cNvPicPr>
          <p:nvPr/>
        </p:nvPicPr>
        <p:blipFill>
          <a:blip r:embed="rId4" cstate="print"/>
          <a:srcRect/>
          <a:stretch>
            <a:fillRect/>
          </a:stretch>
        </p:blipFill>
        <p:spPr bwMode="auto">
          <a:xfrm>
            <a:off x="738188" y="2852738"/>
            <a:ext cx="514350" cy="358775"/>
          </a:xfrm>
          <a:prstGeom prst="rect">
            <a:avLst/>
          </a:prstGeom>
          <a:noFill/>
          <a:ln w="9525">
            <a:noFill/>
            <a:miter lim="800000"/>
            <a:headEnd/>
            <a:tailEnd/>
          </a:ln>
        </p:spPr>
      </p:pic>
      <p:pic>
        <p:nvPicPr>
          <p:cNvPr id="48134" name="Picture 1030" descr="NFLAG_I"/>
          <p:cNvPicPr>
            <a:picLocks noChangeAspect="1" noChangeArrowheads="1"/>
          </p:cNvPicPr>
          <p:nvPr/>
        </p:nvPicPr>
        <p:blipFill>
          <a:blip r:embed="rId4" cstate="print"/>
          <a:srcRect/>
          <a:stretch>
            <a:fillRect/>
          </a:stretch>
        </p:blipFill>
        <p:spPr bwMode="auto">
          <a:xfrm>
            <a:off x="738188" y="3789363"/>
            <a:ext cx="514350" cy="358775"/>
          </a:xfrm>
          <a:prstGeom prst="rect">
            <a:avLst/>
          </a:prstGeom>
          <a:noFill/>
          <a:ln w="9525">
            <a:noFill/>
            <a:miter lim="800000"/>
            <a:headEnd/>
            <a:tailEnd/>
          </a:ln>
        </p:spPr>
      </p:pic>
      <p:pic>
        <p:nvPicPr>
          <p:cNvPr id="48135" name="Picture 1031" descr="NFLAG_Z"/>
          <p:cNvPicPr>
            <a:picLocks noChangeAspect="1" noChangeArrowheads="1"/>
          </p:cNvPicPr>
          <p:nvPr/>
        </p:nvPicPr>
        <p:blipFill>
          <a:blip r:embed="rId5" cstate="print"/>
          <a:srcRect/>
          <a:stretch>
            <a:fillRect/>
          </a:stretch>
        </p:blipFill>
        <p:spPr bwMode="auto">
          <a:xfrm>
            <a:off x="741363" y="4170363"/>
            <a:ext cx="511175" cy="358775"/>
          </a:xfrm>
          <a:prstGeom prst="rect">
            <a:avLst/>
          </a:prstGeom>
          <a:noFill/>
          <a:ln w="9525">
            <a:noFill/>
            <a:miter lim="800000"/>
            <a:headEnd/>
            <a:tailEnd/>
          </a:ln>
        </p:spPr>
      </p:pic>
      <p:pic>
        <p:nvPicPr>
          <p:cNvPr id="48136" name="Picture 1032" descr="NFLAG_Z"/>
          <p:cNvPicPr>
            <a:picLocks noChangeAspect="1" noChangeArrowheads="1"/>
          </p:cNvPicPr>
          <p:nvPr/>
        </p:nvPicPr>
        <p:blipFill>
          <a:blip r:embed="rId5" cstate="print"/>
          <a:srcRect/>
          <a:stretch>
            <a:fillRect/>
          </a:stretch>
        </p:blipFill>
        <p:spPr bwMode="auto">
          <a:xfrm>
            <a:off x="741363" y="4746625"/>
            <a:ext cx="511175" cy="358775"/>
          </a:xfrm>
          <a:prstGeom prst="rect">
            <a:avLst/>
          </a:prstGeom>
          <a:noFill/>
          <a:ln w="9525">
            <a:noFill/>
            <a:miter lim="800000"/>
            <a:headEnd/>
            <a:tailEnd/>
          </a:ln>
        </p:spPr>
      </p:pic>
      <p:pic>
        <p:nvPicPr>
          <p:cNvPr id="48137" name="Picture 1033" descr="Flag - Black"/>
          <p:cNvPicPr>
            <a:picLocks noChangeAspect="1" noChangeArrowheads="1"/>
          </p:cNvPicPr>
          <p:nvPr/>
        </p:nvPicPr>
        <p:blipFill>
          <a:blip r:embed="rId6" cstate="print"/>
          <a:srcRect/>
          <a:stretch>
            <a:fillRect/>
          </a:stretch>
        </p:blipFill>
        <p:spPr bwMode="auto">
          <a:xfrm>
            <a:off x="755650" y="5373688"/>
            <a:ext cx="496888"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Правило флага «</a:t>
            </a:r>
            <a:r>
              <a:rPr lang="en-US" smtClean="0"/>
              <a:t>I</a:t>
            </a:r>
            <a:r>
              <a:rPr lang="ru-RU" smtClean="0"/>
              <a:t>»</a:t>
            </a:r>
            <a:endParaRPr lang="en-GB" smtClean="0"/>
          </a:p>
        </p:txBody>
      </p:sp>
      <p:sp>
        <p:nvSpPr>
          <p:cNvPr id="3076" name="Rectangle 3"/>
          <p:cNvSpPr>
            <a:spLocks noGrp="1" noChangeArrowheads="1"/>
          </p:cNvSpPr>
          <p:nvPr>
            <p:ph type="body" idx="4294967295"/>
          </p:nvPr>
        </p:nvSpPr>
        <p:spPr>
          <a:xfrm>
            <a:off x="254000" y="1052513"/>
            <a:ext cx="8613775" cy="3022600"/>
          </a:xfrm>
        </p:spPr>
        <p:txBody>
          <a:bodyPr lIns="91440" tIns="45720" rIns="91440" bIns="45720"/>
          <a:lstStyle/>
          <a:p>
            <a:pPr lvl="1" eaLnBrk="1" hangingPunct="1"/>
            <a:r>
              <a:rPr lang="ru-RU" smtClean="0"/>
              <a:t>Флаг «</a:t>
            </a:r>
            <a:r>
              <a:rPr lang="en-GB" smtClean="0"/>
              <a:t>I</a:t>
            </a:r>
            <a:r>
              <a:rPr lang="ru-RU" smtClean="0"/>
              <a:t>»</a:t>
            </a:r>
            <a:r>
              <a:rPr lang="en-GB" smtClean="0"/>
              <a:t> </a:t>
            </a:r>
            <a:r>
              <a:rPr lang="ru-RU" smtClean="0"/>
              <a:t>с 1 звуковым сигналом</a:t>
            </a:r>
            <a:endParaRPr lang="en-GB" smtClean="0"/>
          </a:p>
          <a:p>
            <a:pPr lvl="2" eaLnBrk="1" hangingPunct="1">
              <a:spcBef>
                <a:spcPts val="2000"/>
              </a:spcBef>
            </a:pPr>
            <a:r>
              <a:rPr lang="ru-RU" smtClean="0"/>
              <a:t>Может вызвать скопление флота </a:t>
            </a:r>
            <a:br>
              <a:rPr lang="ru-RU" smtClean="0"/>
            </a:br>
            <a:r>
              <a:rPr lang="ru-RU" smtClean="0"/>
              <a:t>у обоих концов линии</a:t>
            </a:r>
            <a:endParaRPr lang="en-GB" smtClean="0"/>
          </a:p>
          <a:p>
            <a:pPr lvl="2" eaLnBrk="1" hangingPunct="1">
              <a:spcBef>
                <a:spcPts val="2000"/>
              </a:spcBef>
            </a:pPr>
            <a:r>
              <a:rPr lang="ru-RU" smtClean="0"/>
              <a:t>Может привести к большому промежутку</a:t>
            </a:r>
            <a:br>
              <a:rPr lang="ru-RU" smtClean="0"/>
            </a:br>
            <a:r>
              <a:rPr lang="ru-RU" smtClean="0"/>
              <a:t>в середине линии</a:t>
            </a:r>
            <a:endParaRPr lang="en-GB" smtClean="0"/>
          </a:p>
        </p:txBody>
      </p:sp>
      <p:pic>
        <p:nvPicPr>
          <p:cNvPr id="3077" name="Picture 4" descr="NFLAG_I"/>
          <p:cNvPicPr>
            <a:picLocks noChangeAspect="1" noChangeArrowheads="1"/>
          </p:cNvPicPr>
          <p:nvPr/>
        </p:nvPicPr>
        <p:blipFill>
          <a:blip r:embed="rId4" cstate="print"/>
          <a:srcRect/>
          <a:stretch>
            <a:fillRect/>
          </a:stretch>
        </p:blipFill>
        <p:spPr bwMode="auto">
          <a:xfrm>
            <a:off x="7575550" y="836613"/>
            <a:ext cx="1028700" cy="7175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468313" y="3903663"/>
          <a:ext cx="8256587" cy="1828800"/>
        </p:xfrm>
        <a:graphic>
          <a:graphicData uri="http://schemas.openxmlformats.org/presentationml/2006/ole">
            <p:oleObj spid="_x0000_s3074" name="Bitmap Image" r:id="rId5" imgW="8257143" imgH="1828571" progId="PBrush">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Правило </a:t>
            </a:r>
            <a:r>
              <a:rPr lang="en-GB" smtClean="0"/>
              <a:t>20% </a:t>
            </a:r>
            <a:r>
              <a:rPr lang="ru-RU" smtClean="0"/>
              <a:t>штрафа</a:t>
            </a:r>
            <a:endParaRPr lang="en-GB" smtClean="0"/>
          </a:p>
        </p:txBody>
      </p:sp>
      <p:sp>
        <p:nvSpPr>
          <p:cNvPr id="49155" name="Rectangle 3"/>
          <p:cNvSpPr>
            <a:spLocks noGrp="1" noChangeArrowheads="1"/>
          </p:cNvSpPr>
          <p:nvPr>
            <p:ph type="body" idx="4294967295"/>
          </p:nvPr>
        </p:nvSpPr>
        <p:spPr>
          <a:xfrm>
            <a:off x="254000" y="1052513"/>
            <a:ext cx="8613775" cy="4973637"/>
          </a:xfrm>
        </p:spPr>
        <p:txBody>
          <a:bodyPr lIns="91440" tIns="45720" rIns="91440" bIns="45720"/>
          <a:lstStyle/>
          <a:p>
            <a:pPr lvl="1" eaLnBrk="1" hangingPunct="1">
              <a:lnSpc>
                <a:spcPct val="90000"/>
              </a:lnSpc>
            </a:pPr>
            <a:r>
              <a:rPr lang="ru-RU" smtClean="0"/>
              <a:t>Флаг «</a:t>
            </a:r>
            <a:r>
              <a:rPr lang="en-GB" smtClean="0"/>
              <a:t>Z</a:t>
            </a:r>
            <a:r>
              <a:rPr lang="ru-RU" smtClean="0"/>
              <a:t>»</a:t>
            </a:r>
            <a:r>
              <a:rPr lang="en-GB" smtClean="0"/>
              <a:t> </a:t>
            </a:r>
            <a:r>
              <a:rPr lang="ru-RU" smtClean="0"/>
              <a:t>и</a:t>
            </a:r>
            <a:r>
              <a:rPr lang="en-GB" smtClean="0"/>
              <a:t> 1 </a:t>
            </a:r>
            <a:r>
              <a:rPr lang="ru-RU" smtClean="0"/>
              <a:t>звуковой сигнал</a:t>
            </a:r>
            <a:endParaRPr lang="en-GB" smtClean="0"/>
          </a:p>
          <a:p>
            <a:pPr marL="454025" lvl="2" eaLnBrk="1" hangingPunct="1">
              <a:lnSpc>
                <a:spcPct val="90000"/>
              </a:lnSpc>
              <a:spcBef>
                <a:spcPts val="1200"/>
              </a:spcBef>
            </a:pPr>
            <a:r>
              <a:rPr lang="ru-RU" smtClean="0"/>
              <a:t>Зона наказаний – треугольник, образованный стартовой линией </a:t>
            </a:r>
            <a:br>
              <a:rPr lang="ru-RU" smtClean="0"/>
            </a:br>
            <a:r>
              <a:rPr lang="ru-RU" smtClean="0"/>
              <a:t>и знаком 1</a:t>
            </a:r>
            <a:endParaRPr lang="en-GB" smtClean="0"/>
          </a:p>
          <a:p>
            <a:pPr marL="454025" lvl="2" eaLnBrk="1" hangingPunct="1">
              <a:lnSpc>
                <a:spcPct val="90000"/>
              </a:lnSpc>
              <a:spcBef>
                <a:spcPts val="1200"/>
              </a:spcBef>
            </a:pPr>
            <a:r>
              <a:rPr lang="ru-RU" smtClean="0"/>
              <a:t>Яхта, вошедшая в зону наказаний в течение последней минуты перед своим стартом, может вернуться через линию на предстартовую сторону</a:t>
            </a:r>
            <a:endParaRPr lang="en-GB" smtClean="0"/>
          </a:p>
          <a:p>
            <a:pPr marL="454025" lvl="2" eaLnBrk="1" hangingPunct="1">
              <a:lnSpc>
                <a:spcPct val="90000"/>
              </a:lnSpc>
              <a:spcBef>
                <a:spcPts val="1200"/>
              </a:spcBef>
            </a:pPr>
            <a:r>
              <a:rPr lang="ru-RU" smtClean="0"/>
              <a:t>За каждое такое нарушение после общего отзыва или сигнала прекращения она получит дополнительный 20% штраф</a:t>
            </a:r>
            <a:endParaRPr lang="en-GB" smtClean="0"/>
          </a:p>
        </p:txBody>
      </p:sp>
      <p:pic>
        <p:nvPicPr>
          <p:cNvPr id="49156" name="Picture 4" descr="NFLAG_Z"/>
          <p:cNvPicPr>
            <a:picLocks noChangeAspect="1" noChangeArrowheads="1"/>
          </p:cNvPicPr>
          <p:nvPr/>
        </p:nvPicPr>
        <p:blipFill>
          <a:blip r:embed="rId3" cstate="print"/>
          <a:srcRect/>
          <a:stretch>
            <a:fillRect/>
          </a:stretch>
        </p:blipFill>
        <p:spPr bwMode="auto">
          <a:xfrm>
            <a:off x="7362825" y="836613"/>
            <a:ext cx="10255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Черный флаг</a:t>
            </a:r>
            <a:endParaRPr lang="en-GB" smtClean="0"/>
          </a:p>
        </p:txBody>
      </p:sp>
      <p:sp>
        <p:nvSpPr>
          <p:cNvPr id="50179" name="Rectangle 3"/>
          <p:cNvSpPr>
            <a:spLocks noGrp="1" noChangeArrowheads="1"/>
          </p:cNvSpPr>
          <p:nvPr>
            <p:ph type="body" idx="4294967295"/>
          </p:nvPr>
        </p:nvSpPr>
        <p:spPr>
          <a:xfrm>
            <a:off x="250825" y="1052513"/>
            <a:ext cx="8613775" cy="4452937"/>
          </a:xfrm>
        </p:spPr>
        <p:txBody>
          <a:bodyPr lIns="91440" tIns="45720" rIns="91440" bIns="45720"/>
          <a:lstStyle/>
          <a:p>
            <a:pPr lvl="1" eaLnBrk="1" hangingPunct="1"/>
            <a:r>
              <a:rPr lang="ru-RU" smtClean="0"/>
              <a:t>Черный флаг с 1 звуковым </a:t>
            </a:r>
            <a:br>
              <a:rPr lang="ru-RU" smtClean="0"/>
            </a:br>
            <a:r>
              <a:rPr lang="ru-RU" smtClean="0"/>
              <a:t>сигналом</a:t>
            </a:r>
            <a:endParaRPr lang="en-GB" smtClean="0"/>
          </a:p>
          <a:p>
            <a:pPr lvl="2" eaLnBrk="1" hangingPunct="1">
              <a:spcBef>
                <a:spcPts val="1800"/>
              </a:spcBef>
            </a:pPr>
            <a:r>
              <a:rPr lang="ru-RU" smtClean="0"/>
              <a:t>Это наказание следует использовать только в качестве последнего средства</a:t>
            </a:r>
            <a:endParaRPr lang="en-GB" smtClean="0"/>
          </a:p>
          <a:p>
            <a:pPr lvl="2" eaLnBrk="1" hangingPunct="1">
              <a:spcBef>
                <a:spcPts val="1800"/>
              </a:spcBef>
            </a:pPr>
            <a:r>
              <a:rPr lang="ru-RU" smtClean="0"/>
              <a:t>Он решает много проблем гоночного комитета, но и создает не меньше</a:t>
            </a:r>
            <a:endParaRPr lang="en-GB" smtClean="0"/>
          </a:p>
          <a:p>
            <a:pPr lvl="2" eaLnBrk="1" hangingPunct="1">
              <a:spcBef>
                <a:spcPts val="1800"/>
              </a:spcBef>
            </a:pPr>
            <a:r>
              <a:rPr lang="ru-RU" smtClean="0"/>
              <a:t>Хороший главный судья будет использовать этот флаг очень неохотно!</a:t>
            </a:r>
            <a:endParaRPr lang="en-GB" smtClean="0"/>
          </a:p>
        </p:txBody>
      </p:sp>
      <p:pic>
        <p:nvPicPr>
          <p:cNvPr id="50180" name="Picture 4" descr="Flag - Black"/>
          <p:cNvPicPr>
            <a:picLocks noChangeAspect="1" noChangeArrowheads="1"/>
          </p:cNvPicPr>
          <p:nvPr/>
        </p:nvPicPr>
        <p:blipFill>
          <a:blip r:embed="rId3" cstate="print"/>
          <a:srcRect/>
          <a:stretch>
            <a:fillRect/>
          </a:stretch>
        </p:blipFill>
        <p:spPr bwMode="auto">
          <a:xfrm>
            <a:off x="7104063" y="836613"/>
            <a:ext cx="99695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Спуск сигнала «Подготовительный»</a:t>
            </a:r>
            <a:endParaRPr lang="en-GB" smtClean="0"/>
          </a:p>
        </p:txBody>
      </p:sp>
      <p:sp>
        <p:nvSpPr>
          <p:cNvPr id="51203" name="Rectangle 3"/>
          <p:cNvSpPr>
            <a:spLocks noGrp="1" noChangeArrowheads="1"/>
          </p:cNvSpPr>
          <p:nvPr>
            <p:ph type="body" idx="4294967295"/>
          </p:nvPr>
        </p:nvSpPr>
        <p:spPr>
          <a:xfrm>
            <a:off x="254000" y="1052513"/>
            <a:ext cx="8613775" cy="4622800"/>
          </a:xfrm>
        </p:spPr>
        <p:txBody>
          <a:bodyPr lIns="91440" tIns="45720" rIns="91440" bIns="45720"/>
          <a:lstStyle/>
          <a:p>
            <a:pPr lvl="1" eaLnBrk="1" hangingPunct="1"/>
            <a:r>
              <a:rPr lang="ru-RU" smtClean="0"/>
              <a:t>Это делается точно за одну минуту </a:t>
            </a:r>
            <a:br>
              <a:rPr lang="ru-RU" smtClean="0"/>
            </a:br>
            <a:r>
              <a:rPr lang="ru-RU" smtClean="0"/>
              <a:t>до стартового сигнала</a:t>
            </a:r>
            <a:endParaRPr lang="en-GB" smtClean="0"/>
          </a:p>
          <a:p>
            <a:pPr lvl="2" eaLnBrk="1" hangingPunct="1"/>
            <a:endParaRPr lang="en-GB" smtClean="0"/>
          </a:p>
          <a:p>
            <a:pPr lvl="2" eaLnBrk="1" hangingPunct="1"/>
            <a:r>
              <a:rPr lang="ru-RU" smtClean="0"/>
              <a:t>В этот момент подается один продолжительный звуковой сигнал</a:t>
            </a:r>
            <a:endParaRPr lang="en-GB" smtClean="0"/>
          </a:p>
          <a:p>
            <a:pPr lvl="2" eaLnBrk="1" hangingPunct="1"/>
            <a:endParaRPr lang="en-GB" smtClean="0"/>
          </a:p>
          <a:p>
            <a:pPr lvl="2" eaLnBrk="1" hangingPunct="1"/>
            <a:r>
              <a:rPr lang="ru-RU" smtClean="0"/>
              <a:t>Если в качестве подготовительного использовался наказывающий сигнал, </a:t>
            </a:r>
            <a:br>
              <a:rPr lang="ru-RU" smtClean="0"/>
            </a:br>
            <a:r>
              <a:rPr lang="ru-RU" smtClean="0"/>
              <a:t>с этого момента начинается период наказания</a:t>
            </a:r>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Диктофон</a:t>
            </a:r>
            <a:endParaRPr lang="en-GB" smtClean="0"/>
          </a:p>
        </p:txBody>
      </p:sp>
      <p:sp>
        <p:nvSpPr>
          <p:cNvPr id="52227" name="Rectangle 3"/>
          <p:cNvSpPr>
            <a:spLocks noGrp="1" noChangeArrowheads="1"/>
          </p:cNvSpPr>
          <p:nvPr>
            <p:ph type="body" idx="4294967295"/>
          </p:nvPr>
        </p:nvSpPr>
        <p:spPr>
          <a:xfrm>
            <a:off x="254000" y="1052513"/>
            <a:ext cx="8613775" cy="5127625"/>
          </a:xfrm>
        </p:spPr>
        <p:txBody>
          <a:bodyPr lIns="91440" tIns="45720" rIns="91440" bIns="45720"/>
          <a:lstStyle/>
          <a:p>
            <a:pPr lvl="1" eaLnBrk="1" hangingPunct="1">
              <a:lnSpc>
                <a:spcPct val="90000"/>
              </a:lnSpc>
            </a:pPr>
            <a:r>
              <a:rPr lang="ru-RU" sz="2800" dirty="0" smtClean="0"/>
              <a:t>Начинайте приблизительно за 90 секунд до старта записывать на свой диктофон всё, что видите </a:t>
            </a:r>
            <a:endParaRPr lang="en-GB" sz="2800" dirty="0" smtClean="0"/>
          </a:p>
          <a:p>
            <a:pPr lvl="2" eaLnBrk="1" hangingPunct="1">
              <a:lnSpc>
                <a:spcPct val="90000"/>
              </a:lnSpc>
              <a:spcAft>
                <a:spcPts val="600"/>
              </a:spcAft>
            </a:pPr>
            <a:r>
              <a:rPr lang="ru-RU" sz="2400" dirty="0" smtClean="0"/>
              <a:t>Описывайте обстановку так, как будто Вы </a:t>
            </a:r>
            <a:r>
              <a:rPr lang="ru-RU" sz="2400" dirty="0" smtClean="0">
                <a:latin typeface="Calibri" pitchFamily="34" charset="0"/>
              </a:rPr>
              <a:t>–</a:t>
            </a:r>
            <a:r>
              <a:rPr lang="ru-RU" sz="2400" dirty="0" smtClean="0"/>
              <a:t> комментатор, ведущий радиопередачу</a:t>
            </a:r>
            <a:endParaRPr lang="en-GB" sz="2400" dirty="0" smtClean="0"/>
          </a:p>
          <a:p>
            <a:pPr lvl="2" eaLnBrk="1" hangingPunct="1">
              <a:lnSpc>
                <a:spcPct val="90000"/>
              </a:lnSpc>
              <a:spcAft>
                <a:spcPts val="600"/>
              </a:spcAft>
            </a:pPr>
            <a:r>
              <a:rPr lang="ru-RU" sz="2400" dirty="0" smtClean="0"/>
              <a:t>Ветровые условия</a:t>
            </a:r>
            <a:endParaRPr lang="en-GB" sz="2400" dirty="0" smtClean="0"/>
          </a:p>
          <a:p>
            <a:pPr lvl="2" eaLnBrk="1" hangingPunct="1">
              <a:lnSpc>
                <a:spcPct val="90000"/>
              </a:lnSpc>
              <a:spcAft>
                <a:spcPts val="600"/>
              </a:spcAft>
            </a:pPr>
            <a:r>
              <a:rPr lang="ru-RU" sz="2400" dirty="0" smtClean="0"/>
              <a:t>Состояние моря</a:t>
            </a:r>
            <a:endParaRPr lang="en-GB" sz="2400" dirty="0" smtClean="0"/>
          </a:p>
          <a:p>
            <a:pPr lvl="2" eaLnBrk="1" hangingPunct="1">
              <a:lnSpc>
                <a:spcPct val="90000"/>
              </a:lnSpc>
              <a:spcAft>
                <a:spcPts val="600"/>
              </a:spcAft>
            </a:pPr>
            <a:r>
              <a:rPr lang="ru-RU" sz="2400" dirty="0" smtClean="0"/>
              <a:t>Номера яхт</a:t>
            </a:r>
            <a:endParaRPr lang="en-GB" sz="2400" dirty="0" smtClean="0"/>
          </a:p>
          <a:p>
            <a:pPr lvl="2" eaLnBrk="1" hangingPunct="1">
              <a:lnSpc>
                <a:spcPct val="90000"/>
              </a:lnSpc>
              <a:spcAft>
                <a:spcPts val="600"/>
              </a:spcAft>
            </a:pPr>
            <a:r>
              <a:rPr lang="ru-RU" sz="2400" dirty="0" smtClean="0"/>
              <a:t>Расположение яхт на линии</a:t>
            </a:r>
            <a:endParaRPr lang="en-GB" sz="2400" dirty="0" smtClean="0"/>
          </a:p>
          <a:p>
            <a:pPr lvl="2" eaLnBrk="1" hangingPunct="1">
              <a:lnSpc>
                <a:spcPct val="90000"/>
              </a:lnSpc>
              <a:spcAft>
                <a:spcPts val="600"/>
              </a:spcAft>
            </a:pPr>
            <a:r>
              <a:rPr lang="ru-RU" sz="2400" dirty="0" smtClean="0"/>
              <a:t>Возможность видеть другой конец линии</a:t>
            </a:r>
            <a:endParaRPr lang="en-GB" sz="2400" dirty="0" smtClean="0"/>
          </a:p>
          <a:p>
            <a:pPr lvl="2" eaLnBrk="1" hangingPunct="1">
              <a:lnSpc>
                <a:spcPct val="90000"/>
              </a:lnSpc>
            </a:pPr>
            <a:r>
              <a:rPr lang="ru-RU" sz="2400" dirty="0" smtClean="0"/>
              <a:t>Любая другая существенная информация, которая может пригодиться при рассмотрении требования исправить результат</a:t>
            </a:r>
            <a:endParaRPr lang="en-GB"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34950"/>
            <a:ext cx="9144000" cy="647700"/>
          </a:xfrm>
        </p:spPr>
        <p:txBody>
          <a:bodyPr lIns="91440" tIns="45720" rIns="91440" bIns="45720"/>
          <a:lstStyle/>
          <a:p>
            <a:pPr eaLnBrk="1" hangingPunct="1"/>
            <a:r>
              <a:rPr lang="ru-RU" smtClean="0"/>
              <a:t> Наблюдение за стартовой линией</a:t>
            </a:r>
            <a:endParaRPr lang="en-GB" smtClean="0"/>
          </a:p>
        </p:txBody>
      </p:sp>
      <p:sp>
        <p:nvSpPr>
          <p:cNvPr id="53251" name="Rectangle 3"/>
          <p:cNvSpPr>
            <a:spLocks noGrp="1" noChangeArrowheads="1"/>
          </p:cNvSpPr>
          <p:nvPr>
            <p:ph type="body" idx="4294967295"/>
          </p:nvPr>
        </p:nvSpPr>
        <p:spPr>
          <a:xfrm>
            <a:off x="254000" y="1052513"/>
            <a:ext cx="8613775" cy="5124450"/>
          </a:xfrm>
        </p:spPr>
        <p:txBody>
          <a:bodyPr lIns="91440" tIns="45720" rIns="91440" bIns="45720"/>
          <a:lstStyle/>
          <a:p>
            <a:pPr lvl="1" eaLnBrk="1" hangingPunct="1">
              <a:lnSpc>
                <a:spcPct val="90000"/>
              </a:lnSpc>
            </a:pPr>
            <a:r>
              <a:rPr lang="ru-RU" sz="3000" dirty="0" smtClean="0"/>
              <a:t>Стойте позади мачты не ближе 1 метра от нее. Не упадите за борт!</a:t>
            </a:r>
            <a:endParaRPr lang="en-GB" sz="3000" dirty="0" smtClean="0"/>
          </a:p>
          <a:p>
            <a:pPr lvl="1" eaLnBrk="1" hangingPunct="1">
              <a:lnSpc>
                <a:spcPct val="90000"/>
              </a:lnSpc>
            </a:pPr>
            <a:r>
              <a:rPr lang="ru-RU" sz="3000" dirty="0" smtClean="0"/>
              <a:t>Прицельтесь на противоположный конец линии</a:t>
            </a:r>
            <a:endParaRPr lang="en-GB" sz="3000" dirty="0" smtClean="0"/>
          </a:p>
          <a:p>
            <a:pPr lvl="1" eaLnBrk="1" hangingPunct="1">
              <a:lnSpc>
                <a:spcPct val="90000"/>
              </a:lnSpc>
            </a:pPr>
            <a:r>
              <a:rPr lang="ru-RU" sz="3000" dirty="0" smtClean="0"/>
              <a:t>Назначайте нужное количество людей, наблюдающих линию</a:t>
            </a:r>
            <a:endParaRPr lang="en-GB" sz="3000" dirty="0" smtClean="0"/>
          </a:p>
          <a:p>
            <a:pPr lvl="1" eaLnBrk="1" hangingPunct="1">
              <a:lnSpc>
                <a:spcPct val="90000"/>
              </a:lnSpc>
            </a:pPr>
            <a:r>
              <a:rPr lang="ru-RU" sz="3000" dirty="0" smtClean="0"/>
              <a:t>То же самое делайте на противоположном конце</a:t>
            </a:r>
            <a:endParaRPr lang="en-GB" sz="3000" dirty="0" smtClean="0"/>
          </a:p>
          <a:p>
            <a:pPr lvl="1" eaLnBrk="1" hangingPunct="1">
              <a:lnSpc>
                <a:spcPct val="90000"/>
              </a:lnSpc>
            </a:pPr>
            <a:r>
              <a:rPr lang="ru-RU" sz="3000" dirty="0" smtClean="0"/>
              <a:t>Не забывайте, что оба конца линии движутся</a:t>
            </a:r>
            <a:endParaRPr lang="en-GB" sz="3000" dirty="0" smtClean="0"/>
          </a:p>
          <a:p>
            <a:pPr lvl="1" eaLnBrk="1" hangingPunct="1">
              <a:lnSpc>
                <a:spcPct val="90000"/>
              </a:lnSpc>
            </a:pPr>
            <a:r>
              <a:rPr lang="ru-RU" sz="3000" dirty="0" smtClean="0">
                <a:solidFill>
                  <a:schemeClr val="accent2"/>
                </a:solidFill>
              </a:rPr>
              <a:t>Записывайте всё на диктофон</a:t>
            </a:r>
            <a:endParaRPr lang="en-GB" sz="3000" dirty="0" smtClean="0">
              <a:solidFill>
                <a:schemeClr val="accent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Широкая стартовая линия</a:t>
            </a:r>
            <a:endParaRPr lang="en-GB" smtClean="0"/>
          </a:p>
        </p:txBody>
      </p:sp>
      <p:sp>
        <p:nvSpPr>
          <p:cNvPr id="54275" name="Rectangle 3"/>
          <p:cNvSpPr>
            <a:spLocks noGrp="1" noChangeArrowheads="1"/>
          </p:cNvSpPr>
          <p:nvPr>
            <p:ph type="body" idx="4294967295"/>
          </p:nvPr>
        </p:nvSpPr>
        <p:spPr>
          <a:xfrm>
            <a:off x="254000" y="1052513"/>
            <a:ext cx="8613775" cy="5114925"/>
          </a:xfrm>
        </p:spPr>
        <p:txBody>
          <a:bodyPr lIns="91440" tIns="45720" rIns="91440" bIns="45720"/>
          <a:lstStyle/>
          <a:p>
            <a:pPr lvl="1" eaLnBrk="1" hangingPunct="1"/>
            <a:r>
              <a:rPr lang="ru-RU" smtClean="0"/>
              <a:t>Концепция «широкой стартовой линии» была впервые использована </a:t>
            </a:r>
            <a:br>
              <a:rPr lang="ru-RU" smtClean="0"/>
            </a:br>
            <a:r>
              <a:rPr lang="ru-RU" smtClean="0"/>
              <a:t>на чемпионатах мира в 1998 году</a:t>
            </a:r>
            <a:endParaRPr lang="en-GB" smtClean="0"/>
          </a:p>
          <a:p>
            <a:pPr marL="542925" lvl="2" eaLnBrk="1" hangingPunct="1"/>
            <a:r>
              <a:rPr lang="ru-RU" smtClean="0"/>
              <a:t>Современные яхты быстро разгоняются, пересекая стартовую линию, и чрезвычайно трудно принимать решения </a:t>
            </a:r>
            <a:br>
              <a:rPr lang="ru-RU" smtClean="0"/>
            </a:br>
            <a:r>
              <a:rPr lang="ru-RU" smtClean="0"/>
              <a:t>с большой точностью</a:t>
            </a:r>
            <a:endParaRPr lang="en-GB" smtClean="0"/>
          </a:p>
          <a:p>
            <a:pPr marL="542925" lvl="2" eaLnBrk="1" hangingPunct="1"/>
            <a:r>
              <a:rPr lang="ru-RU" smtClean="0"/>
              <a:t>Если бы стартовая линия была нарисованной на воде полосой шириной </a:t>
            </a:r>
            <a:br>
              <a:rPr lang="ru-RU" smtClean="0"/>
            </a:br>
            <a:r>
              <a:rPr lang="ru-RU" smtClean="0"/>
              <a:t>30 см, то яхта, вошедшая в эту зону, была бы «оправдана за недоказанностью»</a:t>
            </a:r>
            <a:endParaRPr lang="en-GB"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23838" y="-41275"/>
            <a:ext cx="8643937" cy="1200150"/>
          </a:xfrm>
        </p:spPr>
        <p:txBody>
          <a:bodyPr lIns="91440" tIns="45720" rIns="91440" bIns="45720"/>
          <a:lstStyle/>
          <a:p>
            <a:pPr eaLnBrk="1" hangingPunct="1"/>
            <a:r>
              <a:rPr lang="ru-RU" smtClean="0"/>
              <a:t>Переговоры с противоположным концом линии</a:t>
            </a:r>
            <a:endParaRPr lang="en-GB" smtClean="0"/>
          </a:p>
        </p:txBody>
      </p:sp>
      <p:sp>
        <p:nvSpPr>
          <p:cNvPr id="55299" name="Rectangle 3"/>
          <p:cNvSpPr>
            <a:spLocks noGrp="1" noChangeArrowheads="1"/>
          </p:cNvSpPr>
          <p:nvPr>
            <p:ph type="body" idx="4294967295"/>
          </p:nvPr>
        </p:nvSpPr>
        <p:spPr>
          <a:xfrm>
            <a:off x="254000" y="1165225"/>
            <a:ext cx="8613775" cy="4638675"/>
          </a:xfrm>
        </p:spPr>
        <p:txBody>
          <a:bodyPr lIns="91440" tIns="45720" rIns="91440" bIns="45720"/>
          <a:lstStyle/>
          <a:p>
            <a:pPr lvl="1" eaLnBrk="1" hangingPunct="1"/>
            <a:r>
              <a:rPr lang="ru-RU" smtClean="0"/>
              <a:t>Самый эффективный метод – использовать мобильный телефон</a:t>
            </a:r>
            <a:endParaRPr lang="en-GB" smtClean="0"/>
          </a:p>
          <a:p>
            <a:pPr lvl="2" eaLnBrk="1" hangingPunct="1"/>
            <a:r>
              <a:rPr lang="ru-RU" smtClean="0"/>
              <a:t>Это закрытый канал</a:t>
            </a:r>
            <a:endParaRPr lang="en-GB" smtClean="0"/>
          </a:p>
          <a:p>
            <a:pPr lvl="2" eaLnBrk="1" hangingPunct="1"/>
            <a:r>
              <a:rPr lang="ru-RU" smtClean="0"/>
              <a:t>Обе стороны могут слушать и говорить одновременно</a:t>
            </a:r>
            <a:endParaRPr lang="en-GB" smtClean="0"/>
          </a:p>
          <a:p>
            <a:pPr lvl="1" eaLnBrk="1" hangingPunct="1">
              <a:spcBef>
                <a:spcPts val="3000"/>
              </a:spcBef>
              <a:spcAft>
                <a:spcPct val="0"/>
              </a:spcAft>
            </a:pPr>
            <a:r>
              <a:rPr lang="ru-RU" smtClean="0"/>
              <a:t>По радио</a:t>
            </a:r>
            <a:endParaRPr lang="en-GB" smtClean="0"/>
          </a:p>
          <a:p>
            <a:pPr lvl="2" eaLnBrk="1" hangingPunct="1"/>
            <a:r>
              <a:rPr lang="ru-RU" smtClean="0"/>
              <a:t>Все могут слышать</a:t>
            </a:r>
            <a:endParaRPr lang="en-GB" smtClean="0"/>
          </a:p>
          <a:p>
            <a:pPr lvl="2" eaLnBrk="1" hangingPunct="1"/>
            <a:r>
              <a:rPr lang="ru-RU" smtClean="0"/>
              <a:t>Одновременно может говорить только один человек </a:t>
            </a:r>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Индивидуальный отзыв</a:t>
            </a:r>
            <a:endParaRPr lang="en-GB" smtClean="0"/>
          </a:p>
        </p:txBody>
      </p:sp>
      <p:sp>
        <p:nvSpPr>
          <p:cNvPr id="56323" name="Rectangle 3"/>
          <p:cNvSpPr>
            <a:spLocks noGrp="1" noChangeArrowheads="1"/>
          </p:cNvSpPr>
          <p:nvPr>
            <p:ph type="body" idx="4294967295"/>
          </p:nvPr>
        </p:nvSpPr>
        <p:spPr>
          <a:xfrm>
            <a:off x="254000" y="1052513"/>
            <a:ext cx="8613775" cy="5287962"/>
          </a:xfrm>
        </p:spPr>
        <p:txBody>
          <a:bodyPr lIns="91440" tIns="45720" rIns="91440" bIns="45720"/>
          <a:lstStyle/>
          <a:p>
            <a:pPr lvl="1" eaLnBrk="1" hangingPunct="1">
              <a:lnSpc>
                <a:spcPct val="90000"/>
              </a:lnSpc>
            </a:pPr>
            <a:r>
              <a:rPr lang="ru-RU" smtClean="0"/>
              <a:t>Флаг «</a:t>
            </a:r>
            <a:r>
              <a:rPr lang="en-GB" smtClean="0"/>
              <a:t>X</a:t>
            </a:r>
            <a:r>
              <a:rPr lang="ru-RU" smtClean="0"/>
              <a:t>»</a:t>
            </a:r>
            <a:r>
              <a:rPr lang="en-GB" smtClean="0"/>
              <a:t> </a:t>
            </a:r>
            <a:r>
              <a:rPr lang="ru-RU" smtClean="0"/>
              <a:t>и </a:t>
            </a:r>
            <a:r>
              <a:rPr lang="en-GB" smtClean="0"/>
              <a:t>1 </a:t>
            </a:r>
            <a:r>
              <a:rPr lang="ru-RU" smtClean="0"/>
              <a:t>звуковой сигнал</a:t>
            </a:r>
            <a:endParaRPr lang="en-GB" smtClean="0"/>
          </a:p>
          <a:p>
            <a:pPr lvl="2" eaLnBrk="1" hangingPunct="1">
              <a:lnSpc>
                <a:spcPct val="90000"/>
              </a:lnSpc>
            </a:pPr>
            <a:r>
              <a:rPr lang="ru-RU" smtClean="0"/>
              <a:t>Этот сигнал должен быть показан не позже чем через 4 секунды после стартового сигнала</a:t>
            </a:r>
            <a:endParaRPr lang="en-GB" smtClean="0"/>
          </a:p>
          <a:p>
            <a:pPr lvl="2" eaLnBrk="1" hangingPunct="1">
              <a:lnSpc>
                <a:spcPct val="90000"/>
              </a:lnSpc>
            </a:pPr>
            <a:r>
              <a:rPr lang="ru-RU" smtClean="0"/>
              <a:t>Одновременно обязательно должен быть дан звуковой сигнал</a:t>
            </a:r>
            <a:endParaRPr lang="en-GB" smtClean="0"/>
          </a:p>
          <a:p>
            <a:pPr lvl="2" eaLnBrk="1" hangingPunct="1">
              <a:lnSpc>
                <a:spcPct val="90000"/>
              </a:lnSpc>
            </a:pPr>
            <a:r>
              <a:rPr lang="ru-RU" smtClean="0"/>
              <a:t>Он остается поднятым до тех пор, пока все яхты </a:t>
            </a:r>
            <a:r>
              <a:rPr lang="en-US" smtClean="0"/>
              <a:t>OCS</a:t>
            </a:r>
            <a:r>
              <a:rPr lang="ru-RU" smtClean="0"/>
              <a:t> не вернутся, или в течение </a:t>
            </a:r>
            <a:br>
              <a:rPr lang="ru-RU" smtClean="0"/>
            </a:br>
            <a:r>
              <a:rPr lang="ru-RU" smtClean="0"/>
              <a:t>4 минут, или пока не останется 1 минута до следующего сигнала</a:t>
            </a:r>
            <a:endParaRPr lang="en-GB" smtClean="0"/>
          </a:p>
          <a:p>
            <a:pPr lvl="2" eaLnBrk="1" hangingPunct="1">
              <a:lnSpc>
                <a:spcPct val="90000"/>
              </a:lnSpc>
            </a:pPr>
            <a:r>
              <a:rPr lang="ru-RU" smtClean="0"/>
              <a:t>Он убирается без звукового сигнала</a:t>
            </a:r>
            <a:endParaRPr lang="pl-PL" smtClean="0"/>
          </a:p>
          <a:p>
            <a:pPr lvl="2" eaLnBrk="1" hangingPunct="1">
              <a:lnSpc>
                <a:spcPct val="90000"/>
              </a:lnSpc>
            </a:pPr>
            <a:r>
              <a:rPr lang="ru-RU" smtClean="0"/>
              <a:t>Делайте всё возможное для идентификации всех яхт </a:t>
            </a:r>
            <a:r>
              <a:rPr lang="en-US" smtClean="0"/>
              <a:t>OCS</a:t>
            </a:r>
            <a:endParaRPr lang="en-GB" smtClean="0"/>
          </a:p>
        </p:txBody>
      </p:sp>
      <p:pic>
        <p:nvPicPr>
          <p:cNvPr id="56324" name="Picture 4" descr="NFLAG_X"/>
          <p:cNvPicPr>
            <a:picLocks noChangeAspect="1" noChangeArrowheads="1"/>
          </p:cNvPicPr>
          <p:nvPr/>
        </p:nvPicPr>
        <p:blipFill>
          <a:blip r:embed="rId3" cstate="print"/>
          <a:srcRect/>
          <a:stretch>
            <a:fillRect/>
          </a:stretch>
        </p:blipFill>
        <p:spPr bwMode="auto">
          <a:xfrm>
            <a:off x="7218363" y="692150"/>
            <a:ext cx="1025525" cy="71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50825" y="115888"/>
            <a:ext cx="7772400" cy="954087"/>
          </a:xfrm>
        </p:spPr>
        <p:txBody>
          <a:bodyPr lIns="91440" tIns="45720" rIns="91440" bIns="45720"/>
          <a:lstStyle/>
          <a:p>
            <a:pPr algn="ctr"/>
            <a:r>
              <a:rPr lang="ru-RU" sz="2800" smtClean="0"/>
              <a:t>Пример ежедневного расписания работы</a:t>
            </a:r>
            <a:br>
              <a:rPr lang="ru-RU" sz="2800" smtClean="0"/>
            </a:br>
            <a:r>
              <a:rPr lang="ru-RU" sz="2800" smtClean="0"/>
              <a:t>гоночного комитета</a:t>
            </a:r>
            <a:endParaRPr lang="en-GB" sz="2800" smtClean="0"/>
          </a:p>
        </p:txBody>
      </p:sp>
      <p:sp>
        <p:nvSpPr>
          <p:cNvPr id="14339" name="Rectangle 3"/>
          <p:cNvSpPr>
            <a:spLocks noGrp="1" noChangeArrowheads="1"/>
          </p:cNvSpPr>
          <p:nvPr>
            <p:ph type="body" idx="4294967295"/>
          </p:nvPr>
        </p:nvSpPr>
        <p:spPr>
          <a:xfrm>
            <a:off x="250825" y="1125538"/>
            <a:ext cx="8613775" cy="4800600"/>
          </a:xfrm>
        </p:spPr>
        <p:txBody>
          <a:bodyPr lIns="91440" tIns="45720" rIns="91440" bIns="45720"/>
          <a:lstStyle/>
          <a:p>
            <a:pPr marL="0" indent="0">
              <a:spcAft>
                <a:spcPts val="600"/>
              </a:spcAft>
              <a:defRPr/>
            </a:pPr>
            <a:r>
              <a:rPr lang="ru-RU" sz="2800" dirty="0" smtClean="0"/>
              <a:t>• 08:30 Собрание в офисе ГК</a:t>
            </a:r>
          </a:p>
          <a:p>
            <a:pPr marL="0" indent="0">
              <a:spcAft>
                <a:spcPts val="600"/>
              </a:spcAft>
              <a:defRPr/>
            </a:pPr>
            <a:r>
              <a:rPr lang="ru-RU" sz="2800" dirty="0" smtClean="0"/>
              <a:t>• 08:45 Совместное собрание</a:t>
            </a:r>
          </a:p>
          <a:p>
            <a:pPr marL="1262063" indent="0">
              <a:spcAft>
                <a:spcPct val="0"/>
              </a:spcAft>
              <a:defRPr/>
            </a:pPr>
            <a:r>
              <a:rPr lang="ru-RU" sz="2000" dirty="0" smtClean="0"/>
              <a:t>Главный судья; заместитель главного судьи;</a:t>
            </a:r>
          </a:p>
          <a:p>
            <a:pPr marL="1262063" indent="0">
              <a:spcAft>
                <a:spcPct val="0"/>
              </a:spcAft>
              <a:defRPr/>
            </a:pPr>
            <a:r>
              <a:rPr lang="ru-RU" sz="2000" dirty="0" smtClean="0"/>
              <a:t>спасатели; установщики знаков;</a:t>
            </a:r>
          </a:p>
          <a:p>
            <a:pPr marL="1262063" indent="0">
              <a:spcAft>
                <a:spcPct val="0"/>
              </a:spcAft>
              <a:defRPr/>
            </a:pPr>
            <a:r>
              <a:rPr lang="ru-RU" sz="2000" dirty="0" smtClean="0"/>
              <a:t>представитель проводящей организации; ПК;</a:t>
            </a:r>
          </a:p>
          <a:p>
            <a:pPr marL="1262063" indent="0">
              <a:spcAft>
                <a:spcPts val="600"/>
              </a:spcAft>
              <a:defRPr/>
            </a:pPr>
            <a:r>
              <a:rPr lang="ru-RU" sz="2000" dirty="0" smtClean="0"/>
              <a:t>руководители команд</a:t>
            </a:r>
          </a:p>
          <a:p>
            <a:pPr marL="0" indent="0">
              <a:spcAft>
                <a:spcPts val="600"/>
              </a:spcAft>
              <a:defRPr/>
            </a:pPr>
            <a:r>
              <a:rPr lang="ru-RU" sz="2800" dirty="0" smtClean="0"/>
              <a:t>• 09:00 Выход ГК на воду</a:t>
            </a:r>
          </a:p>
          <a:p>
            <a:pPr marL="1262063" indent="-1262063">
              <a:spcAft>
                <a:spcPts val="600"/>
              </a:spcAft>
              <a:defRPr/>
            </a:pPr>
            <a:r>
              <a:rPr lang="ru-RU" sz="2800" dirty="0" smtClean="0"/>
              <a:t>• 09:30 Начало измерения направления и силы ветра</a:t>
            </a:r>
          </a:p>
          <a:p>
            <a:pPr marL="0" indent="0">
              <a:spcAft>
                <a:spcPts val="600"/>
              </a:spcAft>
              <a:defRPr/>
            </a:pPr>
            <a:r>
              <a:rPr lang="ru-RU" sz="2800" dirty="0" smtClean="0"/>
              <a:t>• 10:30 Начало установки дистанции</a:t>
            </a:r>
          </a:p>
          <a:p>
            <a:pPr marL="0" indent="0">
              <a:spcAft>
                <a:spcPts val="600"/>
              </a:spcAft>
              <a:defRPr/>
            </a:pPr>
            <a:r>
              <a:rPr lang="ru-RU" sz="2800" dirty="0" smtClean="0"/>
              <a:t>• 11:00 СТАРТ</a:t>
            </a:r>
            <a:endParaRPr lang="en-GB"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r>
              <a:rPr lang="ru-RU" smtClean="0"/>
              <a:t>Общий отзыв</a:t>
            </a:r>
            <a:endParaRPr lang="en-GB" smtClean="0"/>
          </a:p>
        </p:txBody>
      </p:sp>
      <p:sp>
        <p:nvSpPr>
          <p:cNvPr id="57347" name="Rectangle 3"/>
          <p:cNvSpPr>
            <a:spLocks noGrp="1" noChangeArrowheads="1"/>
          </p:cNvSpPr>
          <p:nvPr>
            <p:ph type="body" idx="4294967295"/>
          </p:nvPr>
        </p:nvSpPr>
        <p:spPr>
          <a:xfrm>
            <a:off x="254000" y="1052513"/>
            <a:ext cx="8890000" cy="5170487"/>
          </a:xfrm>
        </p:spPr>
        <p:txBody>
          <a:bodyPr lIns="91440" tIns="45720" rIns="91440" bIns="45720"/>
          <a:lstStyle/>
          <a:p>
            <a:pPr lvl="1" eaLnBrk="1" hangingPunct="1">
              <a:lnSpc>
                <a:spcPct val="90000"/>
              </a:lnSpc>
            </a:pPr>
            <a:r>
              <a:rPr lang="ru-RU" smtClean="0"/>
              <a:t>Флаг </a:t>
            </a:r>
            <a:r>
              <a:rPr lang="en-GB" smtClean="0"/>
              <a:t>1</a:t>
            </a:r>
            <a:r>
              <a:rPr lang="ru-RU" baseline="30000" smtClean="0"/>
              <a:t>ый</a:t>
            </a:r>
            <a:r>
              <a:rPr lang="en-GB" smtClean="0"/>
              <a:t> </a:t>
            </a:r>
            <a:r>
              <a:rPr lang="ru-RU" smtClean="0"/>
              <a:t>заменяющий</a:t>
            </a:r>
            <a:r>
              <a:rPr lang="en-GB" smtClean="0"/>
              <a:t> – </a:t>
            </a:r>
            <a:r>
              <a:rPr lang="ru-RU" smtClean="0"/>
              <a:t/>
            </a:r>
            <a:br>
              <a:rPr lang="ru-RU" smtClean="0"/>
            </a:br>
            <a:r>
              <a:rPr lang="en-GB" smtClean="0"/>
              <a:t>2 </a:t>
            </a:r>
            <a:r>
              <a:rPr lang="ru-RU" smtClean="0"/>
              <a:t>звуковых сигнала</a:t>
            </a:r>
            <a:endParaRPr lang="en-GB" smtClean="0"/>
          </a:p>
          <a:p>
            <a:pPr marL="366713" lvl="2" eaLnBrk="1" hangingPunct="1">
              <a:lnSpc>
                <a:spcPct val="90000"/>
              </a:lnSpc>
              <a:spcBef>
                <a:spcPts val="1200"/>
              </a:spcBef>
            </a:pPr>
            <a:r>
              <a:rPr lang="ru-RU" sz="2400" smtClean="0"/>
              <a:t>Следует использовать, если не все фальстартовавшие яхты установлены</a:t>
            </a:r>
            <a:endParaRPr lang="en-GB" sz="2400" smtClean="0"/>
          </a:p>
          <a:p>
            <a:pPr marL="366713" lvl="2" eaLnBrk="1" hangingPunct="1">
              <a:lnSpc>
                <a:spcPct val="90000"/>
              </a:lnSpc>
              <a:spcBef>
                <a:spcPts val="1200"/>
              </a:spcBef>
            </a:pPr>
            <a:r>
              <a:rPr lang="ru-RU" sz="2400" smtClean="0"/>
              <a:t>При хорошей стартовой линии вероятность использования этого сигнала меньше</a:t>
            </a:r>
            <a:endParaRPr lang="en-GB" sz="2400" smtClean="0"/>
          </a:p>
          <a:p>
            <a:pPr marL="366713" lvl="2" eaLnBrk="1" hangingPunct="1">
              <a:lnSpc>
                <a:spcPct val="90000"/>
              </a:lnSpc>
              <a:spcBef>
                <a:spcPts val="1200"/>
              </a:spcBef>
            </a:pPr>
            <a:r>
              <a:rPr lang="ru-RU" sz="2400" smtClean="0"/>
              <a:t>При короткой стартовой линии с несколькими яхтами этот сигнал фактически лишний</a:t>
            </a:r>
            <a:endParaRPr lang="en-GB" sz="2400" smtClean="0"/>
          </a:p>
          <a:p>
            <a:pPr marL="366713" lvl="2" eaLnBrk="1" hangingPunct="1">
              <a:lnSpc>
                <a:spcPct val="90000"/>
              </a:lnSpc>
              <a:spcBef>
                <a:spcPts val="1200"/>
              </a:spcBef>
            </a:pPr>
            <a:r>
              <a:rPr lang="ru-RU" sz="2400" smtClean="0"/>
              <a:t>Будьте внимательны при использовании наказывающих сигналов в качестве подготовительного, особенно при черном флаге</a:t>
            </a:r>
            <a:endParaRPr lang="en-GB" sz="2400" smtClean="0"/>
          </a:p>
          <a:p>
            <a:pPr marL="366713" lvl="2" eaLnBrk="1" hangingPunct="1">
              <a:lnSpc>
                <a:spcPct val="90000"/>
              </a:lnSpc>
              <a:spcBef>
                <a:spcPts val="1200"/>
              </a:spcBef>
            </a:pPr>
            <a:r>
              <a:rPr lang="ru-RU" sz="2400" smtClean="0"/>
              <a:t>Убирается с одним звуковым сигналом</a:t>
            </a:r>
            <a:endParaRPr lang="en-GB" smtClean="0"/>
          </a:p>
        </p:txBody>
      </p:sp>
      <p:pic>
        <p:nvPicPr>
          <p:cNvPr id="57348" name="Picture 4" descr="NFLAG1ST"/>
          <p:cNvPicPr>
            <a:picLocks noChangeAspect="1" noChangeArrowheads="1"/>
          </p:cNvPicPr>
          <p:nvPr/>
        </p:nvPicPr>
        <p:blipFill>
          <a:blip r:embed="rId3" cstate="print"/>
          <a:srcRect/>
          <a:stretch>
            <a:fillRect/>
          </a:stretch>
        </p:blipFill>
        <p:spPr bwMode="auto">
          <a:xfrm>
            <a:off x="6781800" y="990600"/>
            <a:ext cx="129857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Контроль гонки после старта</a:t>
            </a:r>
          </a:p>
        </p:txBody>
      </p:sp>
      <p:sp>
        <p:nvSpPr>
          <p:cNvPr id="58371" name="Rectangle 3"/>
          <p:cNvSpPr>
            <a:spLocks noGrp="1" noChangeArrowheads="1"/>
          </p:cNvSpPr>
          <p:nvPr>
            <p:ph type="body" idx="4294967295"/>
          </p:nvPr>
        </p:nvSpPr>
        <p:spPr>
          <a:xfrm>
            <a:off x="254000" y="1052513"/>
            <a:ext cx="8890000" cy="442753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Обязанности главного судьи на дистанции после старта гонки</a:t>
            </a:r>
          </a:p>
          <a:p>
            <a:pPr marL="452438" lvl="2" indent="-365125" eaLnBrk="1" hangingPunct="1">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Наблюдение за погодными условиями</a:t>
            </a:r>
          </a:p>
          <a:p>
            <a:pPr marL="900113" lvl="3"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Скорость ветра падает?</a:t>
            </a:r>
          </a:p>
          <a:p>
            <a:pPr marL="900113" lvl="3"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Гонка проходит в безопасных условиях?</a:t>
            </a:r>
          </a:p>
          <a:p>
            <a:pPr marL="900113" lvl="3"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Яхты укладываются в контрольное время?</a:t>
            </a:r>
          </a:p>
          <a:p>
            <a:pPr marL="900113" lvl="3"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Ветер изменяет свое направление вправо или влево?</a:t>
            </a:r>
          </a:p>
          <a:p>
            <a:pPr marL="900113" lvl="3"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Знаки стоят на своих местах?</a:t>
            </a:r>
          </a:p>
          <a:p>
            <a:pPr marL="452438" lvl="2" indent="-365125" eaLnBrk="1" hangingPunct="1">
              <a:spcBef>
                <a:spcPts val="600"/>
              </a:spcBef>
              <a:buClr>
                <a:srgbClr val="002664"/>
              </a:buClr>
              <a:tabLst>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Записи в протоколах</a:t>
            </a:r>
          </a:p>
          <a:p>
            <a:pPr marL="898525" lvl="3" indent="-366713" eaLnBrk="1" hangingPunct="1">
              <a:spcBef>
                <a:spcPts val="600"/>
              </a:spcBef>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solidFill>
                  <a:srgbClr val="002664"/>
                </a:solidFill>
              </a:rPr>
              <a:t>В конце каждого участка дистанции (или на каждом знаке)</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0825" y="260350"/>
            <a:ext cx="8643938"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Прекращение гонки</a:t>
            </a:r>
          </a:p>
        </p:txBody>
      </p:sp>
      <p:sp>
        <p:nvSpPr>
          <p:cNvPr id="59395" name="Rectangle 3"/>
          <p:cNvSpPr>
            <a:spLocks noGrp="1" noChangeArrowheads="1"/>
          </p:cNvSpPr>
          <p:nvPr>
            <p:ph type="body" idx="4294967295"/>
          </p:nvPr>
        </p:nvSpPr>
        <p:spPr>
          <a:xfrm>
            <a:off x="0" y="1052513"/>
            <a:ext cx="9144000" cy="4632325"/>
          </a:xfrm>
        </p:spPr>
        <p:txBody>
          <a:bodyPr lIns="91440" tIns="45720" rIns="91440" bIns="45720"/>
          <a:lstStyle/>
          <a:p>
            <a:pPr marL="523875"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Флаг «N» </a:t>
            </a:r>
            <a:br>
              <a:rPr lang="ru-RU" sz="2800" smtClean="0"/>
            </a:br>
            <a:r>
              <a:rPr lang="ru-RU" sz="2800" smtClean="0"/>
              <a:t>с 3-мя звуковыми сигналами</a:t>
            </a:r>
            <a:endParaRPr lang="en-GB" sz="2800" smtClean="0"/>
          </a:p>
          <a:p>
            <a:pPr marL="623888" lvl="2" indent="-92075" eaLnBrk="1" hangingPunct="1">
              <a:lnSpc>
                <a:spcPct val="90000"/>
              </a:lnSpc>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Этот сигнал может применяться только после старта</a:t>
            </a:r>
            <a:endParaRPr lang="en-GB" sz="2400" smtClean="0"/>
          </a:p>
          <a:p>
            <a:pPr marL="523875" lvl="1" indent="-352425" eaLnBrk="1" hangingPunct="1">
              <a:lnSpc>
                <a:spcPct val="90000"/>
              </a:lnSpc>
              <a:spcBef>
                <a:spcPts val="1200"/>
              </a:spcBef>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2 других сигнала прекращения гонки. </a:t>
            </a:r>
            <a:br>
              <a:rPr lang="ru-RU" sz="2800" smtClean="0"/>
            </a:br>
            <a:r>
              <a:rPr lang="ru-RU" sz="2800" smtClean="0"/>
              <a:t>Каждый должен сопровождается </a:t>
            </a:r>
            <a:br>
              <a:rPr lang="ru-RU" sz="2800" smtClean="0"/>
            </a:br>
            <a:r>
              <a:rPr lang="ru-RU" sz="2800" smtClean="0"/>
              <a:t>3-мя звуковыми сигналами</a:t>
            </a:r>
          </a:p>
          <a:p>
            <a:pPr marL="523875" lvl="1" indent="-352425" eaLnBrk="1" hangingPunct="1">
              <a:lnSpc>
                <a:spcPct val="90000"/>
              </a:lnSpc>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Оба могут применяться в любое время</a:t>
            </a:r>
            <a:endParaRPr lang="ru-RU" sz="2800" smtClean="0"/>
          </a:p>
          <a:p>
            <a:pPr marL="623888" lvl="2" indent="-9207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«N над H»</a:t>
            </a:r>
          </a:p>
          <a:p>
            <a:pPr marL="523875" lvl="1" indent="-352425" eaLnBrk="1" hangingPunct="1">
              <a:lnSpc>
                <a:spcPct val="90000"/>
              </a:lnSpc>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z="2800" smtClean="0"/>
          </a:p>
          <a:p>
            <a:pPr marL="623888" lvl="2" indent="-92075" eaLnBrk="1" hangingPunct="1">
              <a:lnSpc>
                <a:spcPct val="90000"/>
              </a:lnSpc>
              <a:spcBef>
                <a:spcPts val="1200"/>
              </a:spcBef>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«N над A</a:t>
            </a:r>
            <a:r>
              <a:rPr lang="ru-RU" smtClean="0"/>
              <a:t>»</a:t>
            </a:r>
          </a:p>
        </p:txBody>
      </p:sp>
      <p:pic>
        <p:nvPicPr>
          <p:cNvPr id="59396" name="Picture 4" descr="NFLAG_N"/>
          <p:cNvPicPr>
            <a:picLocks noChangeAspect="1" noChangeArrowheads="1"/>
          </p:cNvPicPr>
          <p:nvPr/>
        </p:nvPicPr>
        <p:blipFill>
          <a:blip r:embed="rId3" cstate="print"/>
          <a:srcRect/>
          <a:stretch>
            <a:fillRect/>
          </a:stretch>
        </p:blipFill>
        <p:spPr bwMode="auto">
          <a:xfrm>
            <a:off x="6877050" y="1125538"/>
            <a:ext cx="1022350" cy="719137"/>
          </a:xfrm>
          <a:prstGeom prst="rect">
            <a:avLst/>
          </a:prstGeom>
          <a:noFill/>
          <a:ln w="9525">
            <a:noFill/>
            <a:miter lim="800000"/>
            <a:headEnd/>
            <a:tailEnd/>
          </a:ln>
        </p:spPr>
      </p:pic>
      <p:pic>
        <p:nvPicPr>
          <p:cNvPr id="59397" name="Picture 5" descr="NFLAG_N"/>
          <p:cNvPicPr>
            <a:picLocks noChangeAspect="1" noChangeArrowheads="1"/>
          </p:cNvPicPr>
          <p:nvPr/>
        </p:nvPicPr>
        <p:blipFill>
          <a:blip r:embed="rId3" cstate="print"/>
          <a:srcRect/>
          <a:stretch>
            <a:fillRect/>
          </a:stretch>
        </p:blipFill>
        <p:spPr bwMode="auto">
          <a:xfrm>
            <a:off x="6875463" y="3789363"/>
            <a:ext cx="715962" cy="503237"/>
          </a:xfrm>
          <a:prstGeom prst="rect">
            <a:avLst/>
          </a:prstGeom>
          <a:noFill/>
          <a:ln w="9525">
            <a:noFill/>
            <a:miter lim="800000"/>
            <a:headEnd/>
            <a:tailEnd/>
          </a:ln>
        </p:spPr>
      </p:pic>
      <p:pic>
        <p:nvPicPr>
          <p:cNvPr id="59398" name="Picture 6" descr="NFLAG_N"/>
          <p:cNvPicPr>
            <a:picLocks noChangeAspect="1" noChangeArrowheads="1"/>
          </p:cNvPicPr>
          <p:nvPr/>
        </p:nvPicPr>
        <p:blipFill>
          <a:blip r:embed="rId3" cstate="print"/>
          <a:srcRect/>
          <a:stretch>
            <a:fillRect/>
          </a:stretch>
        </p:blipFill>
        <p:spPr bwMode="auto">
          <a:xfrm>
            <a:off x="6875463" y="5084763"/>
            <a:ext cx="715962" cy="503237"/>
          </a:xfrm>
          <a:prstGeom prst="rect">
            <a:avLst/>
          </a:prstGeom>
          <a:noFill/>
          <a:ln w="9525">
            <a:noFill/>
            <a:miter lim="800000"/>
            <a:headEnd/>
            <a:tailEnd/>
          </a:ln>
        </p:spPr>
      </p:pic>
      <p:pic>
        <p:nvPicPr>
          <p:cNvPr id="59399" name="Picture 7" descr="NFLAG_H"/>
          <p:cNvPicPr>
            <a:picLocks noChangeAspect="1" noChangeArrowheads="1"/>
          </p:cNvPicPr>
          <p:nvPr/>
        </p:nvPicPr>
        <p:blipFill>
          <a:blip r:embed="rId4" cstate="print"/>
          <a:srcRect/>
          <a:stretch>
            <a:fillRect/>
          </a:stretch>
        </p:blipFill>
        <p:spPr bwMode="auto">
          <a:xfrm>
            <a:off x="6875463" y="4294188"/>
            <a:ext cx="717550" cy="503237"/>
          </a:xfrm>
          <a:prstGeom prst="rect">
            <a:avLst/>
          </a:prstGeom>
          <a:noFill/>
          <a:ln w="9525">
            <a:noFill/>
            <a:miter lim="800000"/>
            <a:headEnd/>
            <a:tailEnd/>
          </a:ln>
        </p:spPr>
      </p:pic>
      <p:pic>
        <p:nvPicPr>
          <p:cNvPr id="59400" name="Picture 8" descr="NFLAG_A"/>
          <p:cNvPicPr>
            <a:picLocks noChangeAspect="1" noChangeArrowheads="1"/>
          </p:cNvPicPr>
          <p:nvPr/>
        </p:nvPicPr>
        <p:blipFill>
          <a:blip r:embed="rId5" cstate="print"/>
          <a:srcRect/>
          <a:stretch>
            <a:fillRect/>
          </a:stretch>
        </p:blipFill>
        <p:spPr bwMode="auto">
          <a:xfrm>
            <a:off x="6875463" y="5589588"/>
            <a:ext cx="720725"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23838" y="20638"/>
            <a:ext cx="8643937" cy="1076325"/>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smtClean="0"/>
              <a:t>Изменение следующего участка дистанции</a:t>
            </a:r>
          </a:p>
        </p:txBody>
      </p:sp>
      <p:sp>
        <p:nvSpPr>
          <p:cNvPr id="60419" name="Rectangle 3"/>
          <p:cNvSpPr>
            <a:spLocks noGrp="1" noChangeArrowheads="1"/>
          </p:cNvSpPr>
          <p:nvPr>
            <p:ph type="body" idx="4294967295"/>
          </p:nvPr>
        </p:nvSpPr>
        <p:spPr>
          <a:xfrm>
            <a:off x="250825" y="1052513"/>
            <a:ext cx="8613775" cy="458628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Изменение курса на следующий знак</a:t>
            </a:r>
          </a:p>
          <a:p>
            <a:pPr marL="354013" lvl="1" indent="-352425" eaLnBrk="1" hangingPunct="1">
              <a:lnSpc>
                <a:spcPct val="7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3000" smtClean="0"/>
              <a:t>Флаг ‘C’ с повторяющимися </a:t>
            </a:r>
          </a:p>
          <a:p>
            <a:pPr marL="354013" lvl="1" indent="-352425" eaLnBrk="1" hangingPunct="1">
              <a:lnSpc>
                <a:spcPct val="70000"/>
              </a:lnSpc>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3000" smtClean="0"/>
              <a:t>   звуковыми сигналами</a:t>
            </a:r>
          </a:p>
          <a:p>
            <a:pPr marL="9001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z="3000" smtClean="0"/>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Он должен быть показан с </a:t>
            </a:r>
          </a:p>
          <a:p>
            <a:pPr marL="808038" lvl="3" indent="-273050"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solidFill>
                  <a:srgbClr val="002664"/>
                </a:solidFill>
              </a:rPr>
              <a:t>Указанием нового курса на следующий знак</a:t>
            </a:r>
          </a:p>
          <a:p>
            <a:pPr marL="808038" lvl="3" indent="-273050" eaLnBrk="1" hangingPunct="1">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solidFill>
                  <a:srgbClr val="002664"/>
                </a:solidFill>
              </a:rPr>
              <a:t> или</a:t>
            </a:r>
          </a:p>
          <a:p>
            <a:pPr marL="808038" lvl="3" indent="-273050" eaLnBrk="1" hangingPunct="1">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solidFill>
                  <a:srgbClr val="002664"/>
                </a:solidFill>
              </a:rPr>
              <a:t>С  </a:t>
            </a:r>
            <a:r>
              <a:rPr lang="ru-RU" smtClean="0">
                <a:solidFill>
                  <a:srgbClr val="FF3607"/>
                </a:solidFill>
              </a:rPr>
              <a:t>красным прямоугольником </a:t>
            </a:r>
            <a:r>
              <a:rPr lang="ru-RU" smtClean="0">
                <a:solidFill>
                  <a:srgbClr val="FFFFFF"/>
                </a:solidFill>
              </a:rPr>
              <a:t> </a:t>
            </a:r>
            <a:r>
              <a:rPr lang="ru-RU" smtClean="0">
                <a:solidFill>
                  <a:srgbClr val="002664"/>
                </a:solidFill>
              </a:rPr>
              <a:t>если новое </a:t>
            </a:r>
            <a:br>
              <a:rPr lang="ru-RU" smtClean="0">
                <a:solidFill>
                  <a:srgbClr val="002664"/>
                </a:solidFill>
              </a:rPr>
            </a:br>
            <a:r>
              <a:rPr lang="ru-RU" smtClean="0">
                <a:solidFill>
                  <a:srgbClr val="002664"/>
                </a:solidFill>
              </a:rPr>
              <a:t>расположение знака слева от первоначального</a:t>
            </a:r>
          </a:p>
          <a:p>
            <a:pPr marL="808038" lvl="3" indent="-273050" eaLnBrk="1" hangingPunct="1">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mtClean="0">
              <a:solidFill>
                <a:srgbClr val="002664"/>
              </a:solidFill>
            </a:endParaRPr>
          </a:p>
          <a:p>
            <a:pPr marL="808038" lvl="3" indent="-273050"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solidFill>
                  <a:srgbClr val="002664"/>
                </a:solidFill>
              </a:rPr>
              <a:t>С</a:t>
            </a:r>
            <a:r>
              <a:rPr lang="ru-RU" smtClean="0">
                <a:solidFill>
                  <a:srgbClr val="FFFFFF"/>
                </a:solidFill>
              </a:rPr>
              <a:t> </a:t>
            </a:r>
            <a:r>
              <a:rPr lang="ru-RU" smtClean="0">
                <a:solidFill>
                  <a:srgbClr val="33CC33"/>
                </a:solidFill>
              </a:rPr>
              <a:t>зеленым треугольником  </a:t>
            </a:r>
            <a:r>
              <a:rPr lang="ru-RU" smtClean="0">
                <a:solidFill>
                  <a:srgbClr val="002664"/>
                </a:solidFill>
              </a:rPr>
              <a:t>если новое </a:t>
            </a:r>
          </a:p>
          <a:p>
            <a:pPr marL="808038" lvl="3" indent="-273050"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solidFill>
                  <a:srgbClr val="002664"/>
                </a:solidFill>
              </a:rPr>
              <a:t>    расположение знака справа от первоначального</a:t>
            </a:r>
            <a:r>
              <a:rPr lang="ru-RU" smtClean="0"/>
              <a:t> </a:t>
            </a:r>
          </a:p>
        </p:txBody>
      </p:sp>
      <p:pic>
        <p:nvPicPr>
          <p:cNvPr id="60420" name="Picture 4" descr="NFLAG_C"/>
          <p:cNvPicPr>
            <a:picLocks noChangeAspect="1" noChangeArrowheads="1"/>
          </p:cNvPicPr>
          <p:nvPr/>
        </p:nvPicPr>
        <p:blipFill>
          <a:blip r:embed="rId3" cstate="print"/>
          <a:srcRect/>
          <a:stretch>
            <a:fillRect/>
          </a:stretch>
        </p:blipFill>
        <p:spPr bwMode="auto">
          <a:xfrm>
            <a:off x="7493000" y="1628775"/>
            <a:ext cx="1128713" cy="792163"/>
          </a:xfrm>
          <a:prstGeom prst="rect">
            <a:avLst/>
          </a:prstGeom>
          <a:noFill/>
          <a:ln w="9525">
            <a:noFill/>
            <a:miter lim="800000"/>
            <a:headEnd/>
            <a:tailEnd/>
          </a:ln>
        </p:spPr>
      </p:pic>
      <p:pic>
        <p:nvPicPr>
          <p:cNvPr id="60421" name="Picture 5" descr="Flag - Red"/>
          <p:cNvPicPr>
            <a:picLocks noChangeAspect="1" noChangeArrowheads="1"/>
          </p:cNvPicPr>
          <p:nvPr/>
        </p:nvPicPr>
        <p:blipFill>
          <a:blip r:embed="rId4" cstate="print"/>
          <a:srcRect/>
          <a:stretch>
            <a:fillRect/>
          </a:stretch>
        </p:blipFill>
        <p:spPr bwMode="auto">
          <a:xfrm>
            <a:off x="7451725" y="3644900"/>
            <a:ext cx="1173163" cy="865188"/>
          </a:xfrm>
          <a:prstGeom prst="rect">
            <a:avLst/>
          </a:prstGeom>
          <a:noFill/>
          <a:ln w="9525">
            <a:noFill/>
            <a:miter lim="800000"/>
            <a:headEnd/>
            <a:tailEnd/>
          </a:ln>
        </p:spPr>
      </p:pic>
      <p:sp>
        <p:nvSpPr>
          <p:cNvPr id="60422" name="Равнобедренный треугольник 6"/>
          <p:cNvSpPr>
            <a:spLocks noChangeArrowheads="1"/>
          </p:cNvSpPr>
          <p:nvPr/>
        </p:nvSpPr>
        <p:spPr bwMode="auto">
          <a:xfrm>
            <a:off x="6516688" y="4652963"/>
            <a:ext cx="576262" cy="576262"/>
          </a:xfrm>
          <a:prstGeom prst="triangle">
            <a:avLst>
              <a:gd name="adj" fmla="val 50000"/>
            </a:avLst>
          </a:prstGeom>
          <a:noFill/>
          <a:ln w="9525" algn="ctr">
            <a:noFill/>
            <a:round/>
            <a:headEnd/>
            <a:tailEnd/>
          </a:ln>
        </p:spPr>
        <p:txBody>
          <a:bodyPr lIns="0" tIns="0" rIns="0" bIns="0" anchor="ctr">
            <a:spAutoFit/>
          </a:bodyPr>
          <a:lstStyle/>
          <a:p>
            <a:pPr defTabSz="936625" eaLnBrk="0" hangingPunct="0"/>
            <a:endParaRPr lang="ru-RU"/>
          </a:p>
        </p:txBody>
      </p:sp>
      <p:sp>
        <p:nvSpPr>
          <p:cNvPr id="60423" name="Равнобедренный треугольник 7"/>
          <p:cNvSpPr>
            <a:spLocks noChangeArrowheads="1"/>
          </p:cNvSpPr>
          <p:nvPr/>
        </p:nvSpPr>
        <p:spPr bwMode="auto">
          <a:xfrm>
            <a:off x="7524750" y="4581525"/>
            <a:ext cx="1008063" cy="1100138"/>
          </a:xfrm>
          <a:prstGeom prst="triangle">
            <a:avLst>
              <a:gd name="adj" fmla="val 50000"/>
            </a:avLst>
          </a:prstGeom>
          <a:solidFill>
            <a:srgbClr val="33CC33"/>
          </a:solidFill>
          <a:ln w="9525" algn="ctr">
            <a:noFill/>
            <a:round/>
            <a:headEnd/>
            <a:tailEnd/>
          </a:ln>
        </p:spPr>
        <p:txBody>
          <a:bodyPr lIns="0" tIns="0" rIns="0" bIns="0" anchor="ctr">
            <a:spAutoFit/>
          </a:bodyPr>
          <a:lstStyle/>
          <a:p>
            <a:pPr defTabSz="936625" eaLnBrk="0" hangingPunct="0"/>
            <a:endParaRPr lang="ru-RU"/>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223838" y="20638"/>
            <a:ext cx="8643937" cy="1076325"/>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smtClean="0"/>
              <a:t>Изменение следующего участка дистанции</a:t>
            </a:r>
          </a:p>
        </p:txBody>
      </p:sp>
      <p:sp>
        <p:nvSpPr>
          <p:cNvPr id="57350" name="Rectangle 3"/>
          <p:cNvSpPr>
            <a:spLocks noGrp="1" noChangeArrowheads="1"/>
          </p:cNvSpPr>
          <p:nvPr>
            <p:ph type="body" idx="4294967295"/>
          </p:nvPr>
        </p:nvSpPr>
        <p:spPr>
          <a:xfrm>
            <a:off x="254000" y="1341438"/>
            <a:ext cx="8134350" cy="3667125"/>
          </a:xfrm>
        </p:spPr>
        <p:txBody>
          <a:bodyPr lIns="91440" tIns="45720" rIns="91440" bIns="45720"/>
          <a:lstStyle/>
          <a:p>
            <a:pPr marL="354013" lvl="1" indent="-352425" eaLnBrk="1" hangingPunct="1">
              <a:spcAft>
                <a:spcPts val="80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800" dirty="0" smtClean="0"/>
              <a:t>Увеличение или уменьшение силы ветра </a:t>
            </a:r>
          </a:p>
          <a:p>
            <a:pPr marL="354013" lvl="1" indent="-352425">
              <a:buFont typeface="Times New Roman" pitchFamily="18"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800" dirty="0" smtClean="0"/>
              <a:t>Флаг ‘C’ с повторяющимися </a:t>
            </a:r>
            <a:br>
              <a:rPr lang="ru-RU" sz="2800" dirty="0" smtClean="0"/>
            </a:br>
            <a:r>
              <a:rPr lang="ru-RU" sz="2800" dirty="0" smtClean="0"/>
              <a:t>звуковыми сигналами</a:t>
            </a:r>
          </a:p>
          <a:p>
            <a:pPr marL="9001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Он должен быть показан со </a:t>
            </a:r>
          </a:p>
          <a:p>
            <a:pPr marL="900113"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000" dirty="0" smtClean="0"/>
              <a:t>Знаком плюс если длина участка дистанции значительно увеличилась </a:t>
            </a:r>
          </a:p>
          <a:p>
            <a:pPr marL="9001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000" dirty="0" smtClean="0"/>
              <a:t>Или</a:t>
            </a:r>
          </a:p>
          <a:p>
            <a:pPr marL="900113" lvl="2" indent="-360000" eaLnBrk="1" hangingPunct="1">
              <a:spcAft>
                <a:spcPts val="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000" dirty="0" smtClean="0"/>
              <a:t>Знаком минус если длина участка дистанции значительно уменьшилась</a:t>
            </a:r>
            <a:r>
              <a:rPr lang="ru-RU" dirty="0" smtClean="0"/>
              <a:t> </a:t>
            </a:r>
            <a:endParaRPr lang="ru-RU" dirty="0"/>
          </a:p>
        </p:txBody>
      </p:sp>
      <p:pic>
        <p:nvPicPr>
          <p:cNvPr id="61444" name="Picture 4" descr="NFLAG_C"/>
          <p:cNvPicPr>
            <a:picLocks noChangeAspect="1" noChangeArrowheads="1"/>
          </p:cNvPicPr>
          <p:nvPr/>
        </p:nvPicPr>
        <p:blipFill>
          <a:blip r:embed="rId3" cstate="print"/>
          <a:srcRect/>
          <a:stretch>
            <a:fillRect/>
          </a:stretch>
        </p:blipFill>
        <p:spPr bwMode="auto">
          <a:xfrm>
            <a:off x="7092950" y="2133600"/>
            <a:ext cx="1025525" cy="719138"/>
          </a:xfrm>
          <a:prstGeom prst="rect">
            <a:avLst/>
          </a:prstGeom>
          <a:noFill/>
          <a:ln w="9525">
            <a:noFill/>
            <a:miter lim="800000"/>
            <a:headEnd/>
            <a:tailEnd/>
          </a:ln>
        </p:spPr>
      </p:pic>
      <p:pic>
        <p:nvPicPr>
          <p:cNvPr id="61445" name="Picture 7" descr="Plus sign"/>
          <p:cNvPicPr>
            <a:picLocks noChangeAspect="1" noChangeArrowheads="1"/>
          </p:cNvPicPr>
          <p:nvPr/>
        </p:nvPicPr>
        <p:blipFill>
          <a:blip r:embed="rId4" cstate="print"/>
          <a:srcRect/>
          <a:stretch>
            <a:fillRect/>
          </a:stretch>
        </p:blipFill>
        <p:spPr bwMode="auto">
          <a:xfrm>
            <a:off x="7308850" y="3644900"/>
            <a:ext cx="719138" cy="719138"/>
          </a:xfrm>
          <a:prstGeom prst="rect">
            <a:avLst/>
          </a:prstGeom>
          <a:noFill/>
          <a:ln w="9525">
            <a:noFill/>
            <a:miter lim="800000"/>
            <a:headEnd/>
            <a:tailEnd/>
          </a:ln>
        </p:spPr>
      </p:pic>
      <p:pic>
        <p:nvPicPr>
          <p:cNvPr id="61446" name="Picture 8" descr="Minus sign"/>
          <p:cNvPicPr>
            <a:picLocks noChangeAspect="1" noChangeArrowheads="1"/>
          </p:cNvPicPr>
          <p:nvPr/>
        </p:nvPicPr>
        <p:blipFill>
          <a:blip r:embed="rId5" cstate="print"/>
          <a:srcRect/>
          <a:stretch>
            <a:fillRect/>
          </a:stretch>
        </p:blipFill>
        <p:spPr bwMode="auto">
          <a:xfrm>
            <a:off x="7308850" y="4868863"/>
            <a:ext cx="719138" cy="10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3"/>
          <p:cNvSpPr>
            <a:spLocks noChangeArrowheads="1"/>
          </p:cNvSpPr>
          <p:nvPr/>
        </p:nvSpPr>
        <p:spPr bwMode="auto">
          <a:xfrm rot="-2321041">
            <a:off x="5102225" y="1773238"/>
            <a:ext cx="192088" cy="749300"/>
          </a:xfrm>
          <a:prstGeom prst="ellipse">
            <a:avLst/>
          </a:prstGeom>
          <a:solidFill>
            <a:schemeClr val="accent1"/>
          </a:solidFill>
          <a:ln w="9525">
            <a:solidFill>
              <a:schemeClr val="tx1"/>
            </a:solidFill>
            <a:round/>
            <a:headEnd/>
            <a:tailEnd/>
          </a:ln>
        </p:spPr>
        <p:txBody>
          <a:bodyPr wrap="none" anchor="ctr"/>
          <a:lstStyle/>
          <a:p>
            <a:endParaRPr lang="pl-PL" sz="2400" b="0">
              <a:solidFill>
                <a:schemeClr val="tx1"/>
              </a:solidFill>
            </a:endParaRPr>
          </a:p>
        </p:txBody>
      </p:sp>
      <p:sp>
        <p:nvSpPr>
          <p:cNvPr id="62467" name="AutoShape 4"/>
          <p:cNvSpPr>
            <a:spLocks noChangeArrowheads="1"/>
          </p:cNvSpPr>
          <p:nvPr/>
        </p:nvSpPr>
        <p:spPr bwMode="auto">
          <a:xfrm>
            <a:off x="3514725" y="2938463"/>
            <a:ext cx="228600" cy="381000"/>
          </a:xfrm>
          <a:prstGeom prst="flowChartMagneticDisk">
            <a:avLst/>
          </a:prstGeom>
          <a:solidFill>
            <a:srgbClr val="FF6600"/>
          </a:solidFill>
          <a:ln w="9525">
            <a:solidFill>
              <a:schemeClr val="tx1"/>
            </a:solidFill>
            <a:round/>
            <a:headEnd/>
            <a:tailEnd/>
          </a:ln>
        </p:spPr>
        <p:txBody>
          <a:bodyPr wrap="none" anchor="ctr"/>
          <a:lstStyle/>
          <a:p>
            <a:endParaRPr lang="pl-PL" sz="2400" b="0">
              <a:solidFill>
                <a:schemeClr val="tx1"/>
              </a:solidFill>
            </a:endParaRPr>
          </a:p>
        </p:txBody>
      </p:sp>
      <p:sp>
        <p:nvSpPr>
          <p:cNvPr id="62468" name="Line 5"/>
          <p:cNvSpPr>
            <a:spLocks noChangeShapeType="1"/>
          </p:cNvSpPr>
          <p:nvPr/>
        </p:nvSpPr>
        <p:spPr bwMode="auto">
          <a:xfrm flipH="1" flipV="1">
            <a:off x="4598988" y="2997200"/>
            <a:ext cx="762000" cy="990600"/>
          </a:xfrm>
          <a:prstGeom prst="line">
            <a:avLst/>
          </a:prstGeom>
          <a:noFill/>
          <a:ln w="57150">
            <a:solidFill>
              <a:schemeClr val="bg1"/>
            </a:solidFill>
            <a:round/>
            <a:headEnd/>
            <a:tailEnd type="triangle" w="med" len="med"/>
          </a:ln>
        </p:spPr>
        <p:txBody>
          <a:bodyPr wrap="none" anchor="ctr"/>
          <a:lstStyle/>
          <a:p>
            <a:endParaRPr lang="ru-RU"/>
          </a:p>
        </p:txBody>
      </p:sp>
      <p:pic>
        <p:nvPicPr>
          <p:cNvPr id="62469" name="Picture 6" descr="NFLAG_C"/>
          <p:cNvPicPr>
            <a:picLocks noChangeAspect="1" noChangeArrowheads="1"/>
          </p:cNvPicPr>
          <p:nvPr/>
        </p:nvPicPr>
        <p:blipFill>
          <a:blip r:embed="rId3" cstate="print"/>
          <a:srcRect/>
          <a:stretch>
            <a:fillRect/>
          </a:stretch>
        </p:blipFill>
        <p:spPr bwMode="auto">
          <a:xfrm>
            <a:off x="6181725" y="1947863"/>
            <a:ext cx="685800" cy="481012"/>
          </a:xfrm>
          <a:prstGeom prst="rect">
            <a:avLst/>
          </a:prstGeom>
          <a:noFill/>
          <a:ln w="9525">
            <a:noFill/>
            <a:miter lim="800000"/>
            <a:headEnd/>
            <a:tailEnd/>
          </a:ln>
        </p:spPr>
      </p:pic>
      <p:sp>
        <p:nvSpPr>
          <p:cNvPr id="62470" name="Rectangle 7"/>
          <p:cNvSpPr>
            <a:spLocks noChangeArrowheads="1"/>
          </p:cNvSpPr>
          <p:nvPr/>
        </p:nvSpPr>
        <p:spPr bwMode="auto">
          <a:xfrm>
            <a:off x="7334250" y="1557338"/>
            <a:ext cx="661988" cy="1098550"/>
          </a:xfrm>
          <a:prstGeom prst="rect">
            <a:avLst/>
          </a:prstGeom>
          <a:noFill/>
          <a:ln w="9525">
            <a:noFill/>
            <a:miter lim="800000"/>
            <a:headEnd/>
            <a:tailEnd/>
          </a:ln>
        </p:spPr>
        <p:txBody>
          <a:bodyPr wrap="none">
            <a:spAutoFit/>
          </a:bodyPr>
          <a:lstStyle/>
          <a:p>
            <a:pPr eaLnBrk="0" hangingPunct="0"/>
            <a:r>
              <a:rPr lang="en-GB" sz="6600">
                <a:solidFill>
                  <a:srgbClr val="002664"/>
                </a:solidFill>
                <a:latin typeface="Times New Roman" pitchFamily="18" charset="0"/>
              </a:rPr>
              <a:t>+</a:t>
            </a:r>
          </a:p>
        </p:txBody>
      </p:sp>
      <p:pic>
        <p:nvPicPr>
          <p:cNvPr id="62471" name="Picture 8" descr="HORN"/>
          <p:cNvPicPr>
            <a:picLocks noChangeAspect="1" noChangeArrowheads="1"/>
          </p:cNvPicPr>
          <p:nvPr/>
        </p:nvPicPr>
        <p:blipFill>
          <a:blip r:embed="rId4" cstate="print"/>
          <a:srcRect/>
          <a:stretch>
            <a:fillRect/>
          </a:stretch>
        </p:blipFill>
        <p:spPr bwMode="auto">
          <a:xfrm>
            <a:off x="6029325" y="2557463"/>
            <a:ext cx="474663" cy="352425"/>
          </a:xfrm>
          <a:prstGeom prst="rect">
            <a:avLst/>
          </a:prstGeom>
          <a:noFill/>
          <a:ln w="9525">
            <a:noFill/>
            <a:miter lim="800000"/>
            <a:headEnd/>
            <a:tailEnd/>
          </a:ln>
        </p:spPr>
      </p:pic>
      <p:pic>
        <p:nvPicPr>
          <p:cNvPr id="62472" name="Picture 9" descr="HORN"/>
          <p:cNvPicPr>
            <a:picLocks noChangeAspect="1" noChangeArrowheads="1"/>
          </p:cNvPicPr>
          <p:nvPr/>
        </p:nvPicPr>
        <p:blipFill>
          <a:blip r:embed="rId4" cstate="print"/>
          <a:srcRect/>
          <a:stretch>
            <a:fillRect/>
          </a:stretch>
        </p:blipFill>
        <p:spPr bwMode="auto">
          <a:xfrm>
            <a:off x="6181725" y="2709863"/>
            <a:ext cx="474663" cy="352425"/>
          </a:xfrm>
          <a:prstGeom prst="rect">
            <a:avLst/>
          </a:prstGeom>
          <a:noFill/>
          <a:ln w="9525">
            <a:noFill/>
            <a:miter lim="800000"/>
            <a:headEnd/>
            <a:tailEnd/>
          </a:ln>
        </p:spPr>
      </p:pic>
      <p:pic>
        <p:nvPicPr>
          <p:cNvPr id="62473" name="Picture 10" descr="HORN"/>
          <p:cNvPicPr>
            <a:picLocks noChangeAspect="1" noChangeArrowheads="1"/>
          </p:cNvPicPr>
          <p:nvPr/>
        </p:nvPicPr>
        <p:blipFill>
          <a:blip r:embed="rId4" cstate="print"/>
          <a:srcRect/>
          <a:stretch>
            <a:fillRect/>
          </a:stretch>
        </p:blipFill>
        <p:spPr bwMode="auto">
          <a:xfrm>
            <a:off x="6334125" y="2862263"/>
            <a:ext cx="474663" cy="352425"/>
          </a:xfrm>
          <a:prstGeom prst="rect">
            <a:avLst/>
          </a:prstGeom>
          <a:noFill/>
          <a:ln w="9525">
            <a:noFill/>
            <a:miter lim="800000"/>
            <a:headEnd/>
            <a:tailEnd/>
          </a:ln>
        </p:spPr>
      </p:pic>
      <p:pic>
        <p:nvPicPr>
          <p:cNvPr id="62474" name="Picture 11" descr="HORN"/>
          <p:cNvPicPr>
            <a:picLocks noChangeAspect="1" noChangeArrowheads="1"/>
          </p:cNvPicPr>
          <p:nvPr/>
        </p:nvPicPr>
        <p:blipFill>
          <a:blip r:embed="rId4" cstate="print"/>
          <a:srcRect/>
          <a:stretch>
            <a:fillRect/>
          </a:stretch>
        </p:blipFill>
        <p:spPr bwMode="auto">
          <a:xfrm>
            <a:off x="6486525" y="3014663"/>
            <a:ext cx="474663" cy="352425"/>
          </a:xfrm>
          <a:prstGeom prst="rect">
            <a:avLst/>
          </a:prstGeom>
          <a:noFill/>
          <a:ln w="9525">
            <a:noFill/>
            <a:miter lim="800000"/>
            <a:headEnd/>
            <a:tailEnd/>
          </a:ln>
        </p:spPr>
      </p:pic>
      <p:pic>
        <p:nvPicPr>
          <p:cNvPr id="62475" name="Picture 12" descr="HORN"/>
          <p:cNvPicPr>
            <a:picLocks noChangeAspect="1" noChangeArrowheads="1"/>
          </p:cNvPicPr>
          <p:nvPr/>
        </p:nvPicPr>
        <p:blipFill>
          <a:blip r:embed="rId4" cstate="print"/>
          <a:srcRect/>
          <a:stretch>
            <a:fillRect/>
          </a:stretch>
        </p:blipFill>
        <p:spPr bwMode="auto">
          <a:xfrm>
            <a:off x="6638925" y="3167063"/>
            <a:ext cx="474663" cy="352425"/>
          </a:xfrm>
          <a:prstGeom prst="rect">
            <a:avLst/>
          </a:prstGeom>
          <a:noFill/>
          <a:ln w="9525">
            <a:noFill/>
            <a:miter lim="800000"/>
            <a:headEnd/>
            <a:tailEnd/>
          </a:ln>
        </p:spPr>
      </p:pic>
      <p:pic>
        <p:nvPicPr>
          <p:cNvPr id="62476" name="Picture 13" descr="HORN"/>
          <p:cNvPicPr>
            <a:picLocks noChangeAspect="1" noChangeArrowheads="1"/>
          </p:cNvPicPr>
          <p:nvPr/>
        </p:nvPicPr>
        <p:blipFill>
          <a:blip r:embed="rId4" cstate="print"/>
          <a:srcRect/>
          <a:stretch>
            <a:fillRect/>
          </a:stretch>
        </p:blipFill>
        <p:spPr bwMode="auto">
          <a:xfrm>
            <a:off x="6791325" y="3319463"/>
            <a:ext cx="474663" cy="352425"/>
          </a:xfrm>
          <a:prstGeom prst="rect">
            <a:avLst/>
          </a:prstGeom>
          <a:noFill/>
          <a:ln w="9525">
            <a:noFill/>
            <a:miter lim="800000"/>
            <a:headEnd/>
            <a:tailEnd/>
          </a:ln>
        </p:spPr>
      </p:pic>
      <p:pic>
        <p:nvPicPr>
          <p:cNvPr id="62477" name="Picture 14" descr="HORN"/>
          <p:cNvPicPr>
            <a:picLocks noChangeAspect="1" noChangeArrowheads="1"/>
          </p:cNvPicPr>
          <p:nvPr/>
        </p:nvPicPr>
        <p:blipFill>
          <a:blip r:embed="rId4" cstate="print"/>
          <a:srcRect/>
          <a:stretch>
            <a:fillRect/>
          </a:stretch>
        </p:blipFill>
        <p:spPr bwMode="auto">
          <a:xfrm>
            <a:off x="6943725" y="3471863"/>
            <a:ext cx="474663" cy="352425"/>
          </a:xfrm>
          <a:prstGeom prst="rect">
            <a:avLst/>
          </a:prstGeom>
          <a:noFill/>
          <a:ln w="9525">
            <a:noFill/>
            <a:miter lim="800000"/>
            <a:headEnd/>
            <a:tailEnd/>
          </a:ln>
        </p:spPr>
      </p:pic>
      <p:pic>
        <p:nvPicPr>
          <p:cNvPr id="62478" name="Picture 15" descr="HORN"/>
          <p:cNvPicPr>
            <a:picLocks noChangeAspect="1" noChangeArrowheads="1"/>
          </p:cNvPicPr>
          <p:nvPr/>
        </p:nvPicPr>
        <p:blipFill>
          <a:blip r:embed="rId4" cstate="print"/>
          <a:srcRect/>
          <a:stretch>
            <a:fillRect/>
          </a:stretch>
        </p:blipFill>
        <p:spPr bwMode="auto">
          <a:xfrm>
            <a:off x="7096125" y="3624263"/>
            <a:ext cx="474663" cy="352425"/>
          </a:xfrm>
          <a:prstGeom prst="rect">
            <a:avLst/>
          </a:prstGeom>
          <a:noFill/>
          <a:ln w="9525">
            <a:noFill/>
            <a:miter lim="800000"/>
            <a:headEnd/>
            <a:tailEnd/>
          </a:ln>
        </p:spPr>
      </p:pic>
      <p:pic>
        <p:nvPicPr>
          <p:cNvPr id="62479" name="Picture 16" descr="HORN"/>
          <p:cNvPicPr>
            <a:picLocks noChangeAspect="1" noChangeArrowheads="1"/>
          </p:cNvPicPr>
          <p:nvPr/>
        </p:nvPicPr>
        <p:blipFill>
          <a:blip r:embed="rId4" cstate="print"/>
          <a:srcRect/>
          <a:stretch>
            <a:fillRect/>
          </a:stretch>
        </p:blipFill>
        <p:spPr bwMode="auto">
          <a:xfrm>
            <a:off x="7248525" y="3776663"/>
            <a:ext cx="474663" cy="352425"/>
          </a:xfrm>
          <a:prstGeom prst="rect">
            <a:avLst/>
          </a:prstGeom>
          <a:noFill/>
          <a:ln w="9525">
            <a:noFill/>
            <a:miter lim="800000"/>
            <a:headEnd/>
            <a:tailEnd/>
          </a:ln>
        </p:spPr>
      </p:pic>
      <p:pic>
        <p:nvPicPr>
          <p:cNvPr id="62480" name="Picture 17" descr="HORN"/>
          <p:cNvPicPr>
            <a:picLocks noChangeAspect="1" noChangeArrowheads="1"/>
          </p:cNvPicPr>
          <p:nvPr/>
        </p:nvPicPr>
        <p:blipFill>
          <a:blip r:embed="rId4" cstate="print"/>
          <a:srcRect/>
          <a:stretch>
            <a:fillRect/>
          </a:stretch>
        </p:blipFill>
        <p:spPr bwMode="auto">
          <a:xfrm>
            <a:off x="7400925" y="3929063"/>
            <a:ext cx="474663" cy="352425"/>
          </a:xfrm>
          <a:prstGeom prst="rect">
            <a:avLst/>
          </a:prstGeom>
          <a:noFill/>
          <a:ln w="9525">
            <a:noFill/>
            <a:miter lim="800000"/>
            <a:headEnd/>
            <a:tailEnd/>
          </a:ln>
        </p:spPr>
      </p:pic>
      <p:pic>
        <p:nvPicPr>
          <p:cNvPr id="62481" name="Picture 18" descr="HORN"/>
          <p:cNvPicPr>
            <a:picLocks noChangeAspect="1" noChangeArrowheads="1"/>
          </p:cNvPicPr>
          <p:nvPr/>
        </p:nvPicPr>
        <p:blipFill>
          <a:blip r:embed="rId4" cstate="print"/>
          <a:srcRect/>
          <a:stretch>
            <a:fillRect/>
          </a:stretch>
        </p:blipFill>
        <p:spPr bwMode="auto">
          <a:xfrm>
            <a:off x="7553325" y="4081463"/>
            <a:ext cx="474663" cy="352425"/>
          </a:xfrm>
          <a:prstGeom prst="rect">
            <a:avLst/>
          </a:prstGeom>
          <a:noFill/>
          <a:ln w="9525">
            <a:noFill/>
            <a:miter lim="800000"/>
            <a:headEnd/>
            <a:tailEnd/>
          </a:ln>
        </p:spPr>
      </p:pic>
      <p:sp>
        <p:nvSpPr>
          <p:cNvPr id="62482" name="Line 21"/>
          <p:cNvSpPr>
            <a:spLocks noChangeShapeType="1"/>
          </p:cNvSpPr>
          <p:nvPr/>
        </p:nvSpPr>
        <p:spPr bwMode="auto">
          <a:xfrm>
            <a:off x="3059113" y="3357563"/>
            <a:ext cx="58737" cy="2298700"/>
          </a:xfrm>
          <a:prstGeom prst="line">
            <a:avLst/>
          </a:prstGeom>
          <a:noFill/>
          <a:ln w="57150">
            <a:solidFill>
              <a:schemeClr val="bg1"/>
            </a:solidFill>
            <a:round/>
            <a:headEnd/>
            <a:tailEnd type="triangle" w="med" len="med"/>
          </a:ln>
        </p:spPr>
        <p:txBody>
          <a:bodyPr wrap="none" anchor="ctr"/>
          <a:lstStyle/>
          <a:p>
            <a:endParaRPr lang="ru-RU"/>
          </a:p>
        </p:txBody>
      </p:sp>
      <p:sp>
        <p:nvSpPr>
          <p:cNvPr id="62483" name="AutoShape 24"/>
          <p:cNvSpPr>
            <a:spLocks noChangeArrowheads="1"/>
          </p:cNvSpPr>
          <p:nvPr/>
        </p:nvSpPr>
        <p:spPr bwMode="auto">
          <a:xfrm>
            <a:off x="468313" y="2924175"/>
            <a:ext cx="2160587" cy="1079500"/>
          </a:xfrm>
          <a:prstGeom prst="wedgeRoundRectCallout">
            <a:avLst>
              <a:gd name="adj1" fmla="val 69130"/>
              <a:gd name="adj2" fmla="val 138259"/>
              <a:gd name="adj3" fmla="val 16667"/>
            </a:avLst>
          </a:prstGeom>
          <a:noFill/>
          <a:ln w="9525">
            <a:solidFill>
              <a:schemeClr val="bg1"/>
            </a:solidFill>
            <a:miter lim="800000"/>
            <a:headEnd/>
            <a:tailEnd/>
          </a:ln>
        </p:spPr>
        <p:txBody>
          <a:bodyPr/>
          <a:lstStyle/>
          <a:p>
            <a:pPr algn="ctr" eaLnBrk="0" hangingPunct="0">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0">
                <a:solidFill>
                  <a:srgbClr val="002664"/>
                </a:solidFill>
              </a:rPr>
              <a:t>Направление на следующий знак</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0">
              <a:solidFill>
                <a:srgbClr val="002664"/>
              </a:solidFill>
              <a:latin typeface="Times New Roman" pitchFamily="18" charset="0"/>
            </a:endParaRPr>
          </a:p>
        </p:txBody>
      </p:sp>
      <p:sp>
        <p:nvSpPr>
          <p:cNvPr id="62484" name="AutoShape 25"/>
          <p:cNvSpPr>
            <a:spLocks noChangeArrowheads="1"/>
          </p:cNvSpPr>
          <p:nvPr/>
        </p:nvSpPr>
        <p:spPr bwMode="auto">
          <a:xfrm>
            <a:off x="827088" y="1412875"/>
            <a:ext cx="3527425" cy="457200"/>
          </a:xfrm>
          <a:prstGeom prst="wedgeRoundRectCallout">
            <a:avLst>
              <a:gd name="adj1" fmla="val 69792"/>
              <a:gd name="adj2" fmla="val 107421"/>
              <a:gd name="adj3" fmla="val 16667"/>
            </a:avLst>
          </a:prstGeom>
          <a:noFill/>
          <a:ln w="9525">
            <a:solidFill>
              <a:schemeClr val="bg1"/>
            </a:solidFill>
            <a:miter lim="800000"/>
            <a:headEnd/>
            <a:tailEnd/>
          </a:ln>
        </p:spPr>
        <p:txBody>
          <a:bodyPr/>
          <a:lstStyle/>
          <a:p>
            <a:pPr algn="ctr"/>
            <a:r>
              <a:rPr lang="ru-RU" sz="1800" b="0">
                <a:solidFill>
                  <a:srgbClr val="002664"/>
                </a:solidFill>
              </a:rPr>
              <a:t>Судно ГК, подающее сигналы</a:t>
            </a:r>
            <a:endParaRPr lang="en-GB" sz="1800" b="0">
              <a:solidFill>
                <a:srgbClr val="002664"/>
              </a:solidFill>
            </a:endParaRPr>
          </a:p>
        </p:txBody>
      </p:sp>
      <p:sp>
        <p:nvSpPr>
          <p:cNvPr id="62485" name="AutoShape 26"/>
          <p:cNvSpPr>
            <a:spLocks noChangeArrowheads="1"/>
          </p:cNvSpPr>
          <p:nvPr/>
        </p:nvSpPr>
        <p:spPr bwMode="auto">
          <a:xfrm>
            <a:off x="3733800" y="4437063"/>
            <a:ext cx="3429000" cy="720725"/>
          </a:xfrm>
          <a:prstGeom prst="wedgeRoundRectCallout">
            <a:avLst>
              <a:gd name="adj1" fmla="val -5102"/>
              <a:gd name="adj2" fmla="val -110588"/>
              <a:gd name="adj3" fmla="val 16667"/>
            </a:avLst>
          </a:prstGeom>
          <a:noFill/>
          <a:ln w="9525">
            <a:solidFill>
              <a:schemeClr val="bg1"/>
            </a:solidFill>
            <a:miter lim="800000"/>
            <a:headEnd/>
            <a:tailEnd/>
          </a:ln>
        </p:spPr>
        <p:txBody>
          <a:bodyPr/>
          <a:lstStyle/>
          <a:p>
            <a:pPr algn="ctr" eaLnBrk="0" hangingPunct="0">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0">
                <a:solidFill>
                  <a:srgbClr val="002664"/>
                </a:solidFill>
              </a:rPr>
              <a:t>Направление движения яхт к знаку</a:t>
            </a:r>
            <a:endParaRPr lang="ru-RU" sz="2400" b="0">
              <a:solidFill>
                <a:srgbClr val="002664"/>
              </a:solidFill>
            </a:endParaRPr>
          </a:p>
        </p:txBody>
      </p:sp>
      <p:sp>
        <p:nvSpPr>
          <p:cNvPr id="62486" name="Rectangle 33"/>
          <p:cNvSpPr>
            <a:spLocks noGrp="1" noChangeArrowheads="1"/>
          </p:cNvSpPr>
          <p:nvPr>
            <p:ph type="title" idx="4294967295"/>
          </p:nvPr>
        </p:nvSpPr>
        <p:spPr>
          <a:xfrm>
            <a:off x="223838" y="-26988"/>
            <a:ext cx="8643937" cy="1077913"/>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smtClean="0"/>
              <a:t>Позиция судна, подающего сигнал изменения дистанции</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6"/>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3491" name="Rectangle 2"/>
          <p:cNvSpPr>
            <a:spLocks noChangeArrowheads="1"/>
          </p:cNvSpPr>
          <p:nvPr/>
        </p:nvSpPr>
        <p:spPr bwMode="auto">
          <a:xfrm>
            <a:off x="685800" y="304800"/>
            <a:ext cx="7620000" cy="892175"/>
          </a:xfrm>
          <a:prstGeom prst="rect">
            <a:avLst/>
          </a:prstGeom>
          <a:noFill/>
          <a:ln w="9525">
            <a:noFill/>
            <a:miter lim="800000"/>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a:solidFill>
                  <a:srgbClr val="002664"/>
                </a:solidFill>
              </a:rPr>
              <a:t>Позиция судна, подающего сигнал изменения дистанции</a:t>
            </a:r>
          </a:p>
        </p:txBody>
      </p:sp>
      <p:sp>
        <p:nvSpPr>
          <p:cNvPr id="63492" name="Rectangle 100"/>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3493" name="Rectangle 111"/>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3494" name="Rectangle 153"/>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grpSp>
        <p:nvGrpSpPr>
          <p:cNvPr id="63495" name="Group 112"/>
          <p:cNvGrpSpPr>
            <a:grpSpLocks noChangeAspect="1"/>
          </p:cNvGrpSpPr>
          <p:nvPr/>
        </p:nvGrpSpPr>
        <p:grpSpPr bwMode="auto">
          <a:xfrm>
            <a:off x="684213" y="1412875"/>
            <a:ext cx="7632700" cy="4006850"/>
            <a:chOff x="819" y="1963"/>
            <a:chExt cx="10287" cy="5400"/>
          </a:xfrm>
        </p:grpSpPr>
        <p:sp>
          <p:nvSpPr>
            <p:cNvPr id="63496" name="AutoShape 152"/>
            <p:cNvSpPr>
              <a:spLocks noChangeAspect="1" noChangeArrowheads="1" noTextEdit="1"/>
            </p:cNvSpPr>
            <p:nvPr/>
          </p:nvSpPr>
          <p:spPr bwMode="auto">
            <a:xfrm>
              <a:off x="819" y="1963"/>
              <a:ext cx="10287" cy="5400"/>
            </a:xfrm>
            <a:prstGeom prst="rect">
              <a:avLst/>
            </a:prstGeom>
            <a:noFill/>
            <a:ln w="9525">
              <a:noFill/>
              <a:miter lim="800000"/>
              <a:headEnd/>
              <a:tailEnd/>
            </a:ln>
          </p:spPr>
          <p:txBody>
            <a:bodyPr/>
            <a:lstStyle/>
            <a:p>
              <a:endParaRPr lang="ru-RU"/>
            </a:p>
          </p:txBody>
        </p:sp>
        <p:sp>
          <p:nvSpPr>
            <p:cNvPr id="63497" name="Oval 151"/>
            <p:cNvSpPr>
              <a:spLocks noChangeArrowheads="1"/>
            </p:cNvSpPr>
            <p:nvPr/>
          </p:nvSpPr>
          <p:spPr bwMode="auto">
            <a:xfrm>
              <a:off x="4950" y="3577"/>
              <a:ext cx="283" cy="283"/>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498" name="Text Box 150"/>
            <p:cNvSpPr txBox="1">
              <a:spLocks noChangeArrowheads="1"/>
            </p:cNvSpPr>
            <p:nvPr/>
          </p:nvSpPr>
          <p:spPr bwMode="auto">
            <a:xfrm>
              <a:off x="4052" y="3403"/>
              <a:ext cx="1230" cy="466"/>
            </a:xfrm>
            <a:prstGeom prst="rect">
              <a:avLst/>
            </a:prstGeom>
            <a:noFill/>
            <a:ln w="9525">
              <a:noFill/>
              <a:miter lim="800000"/>
              <a:headEnd/>
              <a:tailEnd/>
            </a:ln>
          </p:spPr>
          <p:txBody>
            <a:bodyPr/>
            <a:lstStyle/>
            <a:p>
              <a:pPr eaLnBrk="0" hangingPunct="0"/>
              <a:r>
                <a:rPr lang="ru-RU" sz="1400" b="0">
                  <a:solidFill>
                    <a:srgbClr val="002664"/>
                  </a:solidFill>
                  <a:cs typeface="Times New Roman" pitchFamily="18" charset="0"/>
                </a:rPr>
                <a:t>знак</a:t>
              </a:r>
              <a:r>
                <a:rPr lang="en-NZ" sz="1400" b="0">
                  <a:solidFill>
                    <a:srgbClr val="002664"/>
                  </a:solidFill>
                  <a:cs typeface="Times New Roman" pitchFamily="18" charset="0"/>
                </a:rPr>
                <a:t> 1</a:t>
              </a:r>
              <a:endParaRPr lang="en-GB" sz="1100" b="0">
                <a:solidFill>
                  <a:srgbClr val="002664"/>
                </a:solidFill>
                <a:cs typeface="Times New Roman" pitchFamily="18" charset="0"/>
              </a:endParaRPr>
            </a:p>
            <a:p>
              <a:pPr eaLnBrk="0" hangingPunct="0"/>
              <a:endParaRPr lang="en-GB" sz="2400" b="0">
                <a:solidFill>
                  <a:srgbClr val="002664"/>
                </a:solidFill>
                <a:cs typeface="Times New Roman" pitchFamily="18" charset="0"/>
              </a:endParaRPr>
            </a:p>
          </p:txBody>
        </p:sp>
        <p:sp>
          <p:nvSpPr>
            <p:cNvPr id="63499" name="AutoShape 149"/>
            <p:cNvSpPr>
              <a:spLocks noChangeArrowheads="1"/>
            </p:cNvSpPr>
            <p:nvPr/>
          </p:nvSpPr>
          <p:spPr bwMode="auto">
            <a:xfrm>
              <a:off x="8985" y="3246"/>
              <a:ext cx="170" cy="567"/>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3500" name="Line 148"/>
            <p:cNvSpPr>
              <a:spLocks noChangeShapeType="1"/>
            </p:cNvSpPr>
            <p:nvPr/>
          </p:nvSpPr>
          <p:spPr bwMode="auto">
            <a:xfrm flipV="1">
              <a:off x="5071" y="4162"/>
              <a:ext cx="1" cy="1292"/>
            </a:xfrm>
            <a:prstGeom prst="line">
              <a:avLst/>
            </a:prstGeom>
            <a:noFill/>
            <a:ln w="76200">
              <a:solidFill>
                <a:srgbClr val="000000"/>
              </a:solidFill>
              <a:round/>
              <a:headEnd/>
              <a:tailEnd type="triangle" w="med" len="med"/>
            </a:ln>
          </p:spPr>
          <p:txBody>
            <a:bodyPr/>
            <a:lstStyle/>
            <a:p>
              <a:endParaRPr lang="ru-RU"/>
            </a:p>
          </p:txBody>
        </p:sp>
        <p:sp>
          <p:nvSpPr>
            <p:cNvPr id="63501" name="Line 147"/>
            <p:cNvSpPr>
              <a:spLocks noChangeShapeType="1"/>
            </p:cNvSpPr>
            <p:nvPr/>
          </p:nvSpPr>
          <p:spPr bwMode="auto">
            <a:xfrm>
              <a:off x="5100" y="3577"/>
              <a:ext cx="3969" cy="2"/>
            </a:xfrm>
            <a:prstGeom prst="line">
              <a:avLst/>
            </a:prstGeom>
            <a:noFill/>
            <a:ln w="9525">
              <a:solidFill>
                <a:srgbClr val="000000"/>
              </a:solidFill>
              <a:round/>
              <a:headEnd/>
              <a:tailEnd/>
            </a:ln>
          </p:spPr>
          <p:txBody>
            <a:bodyPr/>
            <a:lstStyle/>
            <a:p>
              <a:endParaRPr lang="ru-RU"/>
            </a:p>
          </p:txBody>
        </p:sp>
        <p:sp>
          <p:nvSpPr>
            <p:cNvPr id="63502" name="Arc 146"/>
            <p:cNvSpPr>
              <a:spLocks/>
            </p:cNvSpPr>
            <p:nvPr/>
          </p:nvSpPr>
          <p:spPr bwMode="auto">
            <a:xfrm flipV="1">
              <a:off x="5070" y="3577"/>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ru-RU"/>
            </a:p>
          </p:txBody>
        </p:sp>
        <p:sp>
          <p:nvSpPr>
            <p:cNvPr id="63503" name="Text Box 145"/>
            <p:cNvSpPr txBox="1">
              <a:spLocks noChangeArrowheads="1"/>
            </p:cNvSpPr>
            <p:nvPr/>
          </p:nvSpPr>
          <p:spPr bwMode="auto">
            <a:xfrm>
              <a:off x="5679" y="4123"/>
              <a:ext cx="1118" cy="563"/>
            </a:xfrm>
            <a:prstGeom prst="rect">
              <a:avLst/>
            </a:prstGeom>
            <a:noFill/>
            <a:ln w="9525">
              <a:noFill/>
              <a:miter lim="800000"/>
              <a:headEnd/>
              <a:tailEnd/>
            </a:ln>
          </p:spPr>
          <p:txBody>
            <a:bodyPr/>
            <a:lstStyle/>
            <a:p>
              <a:pPr eaLnBrk="0" hangingPunct="0"/>
              <a:r>
                <a:rPr lang="en-NZ" sz="1400" b="0">
                  <a:solidFill>
                    <a:srgbClr val="002664"/>
                  </a:solidFill>
                  <a:cs typeface="Times New Roman" pitchFamily="18" charset="0"/>
                </a:rPr>
                <a:t>90</a:t>
              </a:r>
              <a:r>
                <a:rPr lang="en-NZ" sz="1400" b="0">
                  <a:solidFill>
                    <a:srgbClr val="002664"/>
                  </a:solidFill>
                  <a:cs typeface="Times New Roman" pitchFamily="18" charset="0"/>
                  <a:sym typeface="Symbol" pitchFamily="18" charset="2"/>
                </a:rPr>
                <a:t></a:t>
              </a:r>
            </a:p>
          </p:txBody>
        </p:sp>
        <p:sp>
          <p:nvSpPr>
            <p:cNvPr id="63504" name="Text Box 144"/>
            <p:cNvSpPr txBox="1">
              <a:spLocks noChangeArrowheads="1"/>
            </p:cNvSpPr>
            <p:nvPr/>
          </p:nvSpPr>
          <p:spPr bwMode="auto">
            <a:xfrm>
              <a:off x="4239" y="5563"/>
              <a:ext cx="6120" cy="420"/>
            </a:xfrm>
            <a:prstGeom prst="rect">
              <a:avLst/>
            </a:prstGeom>
            <a:noFill/>
            <a:ln w="9525">
              <a:noFill/>
              <a:miter lim="800000"/>
              <a:headEnd/>
              <a:tailEnd/>
            </a:ln>
          </p:spPr>
          <p:txBody>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a:solidFill>
                    <a:srgbClr val="002664"/>
                  </a:solidFill>
                  <a:cs typeface="Times New Roman" pitchFamily="18" charset="0"/>
                </a:rPr>
                <a:t>Направление от последнего знака</a:t>
              </a:r>
              <a:r>
                <a:rPr lang="en-NZ" sz="1200" b="0">
                  <a:solidFill>
                    <a:srgbClr val="002664"/>
                  </a:solidFill>
                  <a:cs typeface="Times New Roman" pitchFamily="18" charset="0"/>
                </a:rPr>
                <a:t> (</a:t>
              </a:r>
              <a:r>
                <a:rPr lang="ru-RU" sz="1200" b="0">
                  <a:solidFill>
                    <a:srgbClr val="002664"/>
                  </a:solidFill>
                  <a:cs typeface="Times New Roman" pitchFamily="18" charset="0"/>
                </a:rPr>
                <a:t>Старт или знак </a:t>
              </a:r>
              <a:r>
                <a:rPr lang="en-NZ" sz="1200" b="0">
                  <a:solidFill>
                    <a:srgbClr val="002664"/>
                  </a:solidFill>
                  <a:cs typeface="Times New Roman" pitchFamily="18" charset="0"/>
                </a:rPr>
                <a:t> 4</a:t>
              </a:r>
              <a:r>
                <a:rPr lang="en-US" sz="1200" b="0">
                  <a:solidFill>
                    <a:srgbClr val="002664"/>
                  </a:solidFill>
                  <a:cs typeface="Times New Roman" pitchFamily="18" charset="0"/>
                </a:rPr>
                <a:t>S</a:t>
              </a:r>
              <a:r>
                <a:rPr lang="en-NZ" sz="1200" b="0">
                  <a:solidFill>
                    <a:srgbClr val="002664"/>
                  </a:solidFill>
                  <a:cs typeface="Times New Roman" pitchFamily="18" charset="0"/>
                </a:rPr>
                <a:t>/4</a:t>
              </a:r>
              <a:r>
                <a:rPr lang="en-US" sz="1200" b="0">
                  <a:solidFill>
                    <a:srgbClr val="002664"/>
                  </a:solidFill>
                  <a:cs typeface="Times New Roman" pitchFamily="18" charset="0"/>
                </a:rPr>
                <a:t>P</a:t>
              </a:r>
              <a:r>
                <a:rPr lang="en-NZ" sz="1200" b="0">
                  <a:solidFill>
                    <a:srgbClr val="002664"/>
                  </a:solidFill>
                  <a:cs typeface="Times New Roman" pitchFamily="18" charset="0"/>
                </a:rPr>
                <a:t>)</a:t>
              </a:r>
            </a:p>
          </p:txBody>
        </p:sp>
        <p:sp>
          <p:nvSpPr>
            <p:cNvPr id="63505" name="Line 143"/>
            <p:cNvSpPr>
              <a:spLocks noChangeShapeType="1"/>
            </p:cNvSpPr>
            <p:nvPr/>
          </p:nvSpPr>
          <p:spPr bwMode="auto">
            <a:xfrm>
              <a:off x="5070" y="2795"/>
              <a:ext cx="1" cy="405"/>
            </a:xfrm>
            <a:prstGeom prst="line">
              <a:avLst/>
            </a:prstGeom>
            <a:noFill/>
            <a:ln w="9525">
              <a:solidFill>
                <a:srgbClr val="000000"/>
              </a:solidFill>
              <a:round/>
              <a:headEnd/>
              <a:tailEnd/>
            </a:ln>
          </p:spPr>
          <p:txBody>
            <a:bodyPr/>
            <a:lstStyle/>
            <a:p>
              <a:endParaRPr lang="ru-RU"/>
            </a:p>
          </p:txBody>
        </p:sp>
        <p:sp>
          <p:nvSpPr>
            <p:cNvPr id="63506" name="Line 142"/>
            <p:cNvSpPr>
              <a:spLocks noChangeShapeType="1"/>
            </p:cNvSpPr>
            <p:nvPr/>
          </p:nvSpPr>
          <p:spPr bwMode="auto">
            <a:xfrm>
              <a:off x="9075" y="2780"/>
              <a:ext cx="1" cy="435"/>
            </a:xfrm>
            <a:prstGeom prst="line">
              <a:avLst/>
            </a:prstGeom>
            <a:noFill/>
            <a:ln w="9525">
              <a:solidFill>
                <a:srgbClr val="000000"/>
              </a:solidFill>
              <a:round/>
              <a:headEnd/>
              <a:tailEnd/>
            </a:ln>
          </p:spPr>
          <p:txBody>
            <a:bodyPr/>
            <a:lstStyle/>
            <a:p>
              <a:endParaRPr lang="ru-RU"/>
            </a:p>
          </p:txBody>
        </p:sp>
        <p:sp>
          <p:nvSpPr>
            <p:cNvPr id="63507" name="Line 141"/>
            <p:cNvSpPr>
              <a:spLocks noChangeShapeType="1"/>
            </p:cNvSpPr>
            <p:nvPr/>
          </p:nvSpPr>
          <p:spPr bwMode="auto">
            <a:xfrm>
              <a:off x="5070" y="3035"/>
              <a:ext cx="3990" cy="1"/>
            </a:xfrm>
            <a:prstGeom prst="line">
              <a:avLst/>
            </a:prstGeom>
            <a:noFill/>
            <a:ln w="9525">
              <a:solidFill>
                <a:srgbClr val="000000"/>
              </a:solidFill>
              <a:round/>
              <a:headEnd type="triangle" w="med" len="med"/>
              <a:tailEnd type="triangle" w="med" len="med"/>
            </a:ln>
          </p:spPr>
          <p:txBody>
            <a:bodyPr/>
            <a:lstStyle/>
            <a:p>
              <a:endParaRPr lang="ru-RU"/>
            </a:p>
          </p:txBody>
        </p:sp>
        <p:sp>
          <p:nvSpPr>
            <p:cNvPr id="63508" name="Text Box 140"/>
            <p:cNvSpPr txBox="1">
              <a:spLocks noChangeArrowheads="1"/>
            </p:cNvSpPr>
            <p:nvPr/>
          </p:nvSpPr>
          <p:spPr bwMode="auto">
            <a:xfrm>
              <a:off x="6399" y="2545"/>
              <a:ext cx="1440" cy="970"/>
            </a:xfrm>
            <a:prstGeom prst="rect">
              <a:avLst/>
            </a:prstGeom>
            <a:solidFill>
              <a:srgbClr val="FFFFFF"/>
            </a:solidFill>
            <a:ln w="9525">
              <a:solidFill>
                <a:schemeClr val="bg1"/>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1400" b="0">
                  <a:solidFill>
                    <a:srgbClr val="002664"/>
                  </a:solidFill>
                  <a:cs typeface="Times New Roman" pitchFamily="18" charset="0"/>
                </a:rPr>
                <a:t>10</a:t>
              </a:r>
              <a:r>
                <a:rPr lang="ru-RU" sz="1400" b="0">
                  <a:solidFill>
                    <a:srgbClr val="002664"/>
                  </a:solidFill>
                  <a:cs typeface="Times New Roman" pitchFamily="18" charset="0"/>
                </a:rPr>
                <a:t> длин корпусов яхт</a:t>
              </a:r>
              <a:endParaRPr lang="en-NZ" sz="1400" b="0">
                <a:solidFill>
                  <a:srgbClr val="002664"/>
                </a:solidFill>
                <a:cs typeface="Times New Roman" pitchFamily="18" charset="0"/>
              </a:endParaRPr>
            </a:p>
          </p:txBody>
        </p:sp>
        <p:sp>
          <p:nvSpPr>
            <p:cNvPr id="63509" name="Rectangle 139"/>
            <p:cNvSpPr>
              <a:spLocks noChangeArrowheads="1"/>
            </p:cNvSpPr>
            <p:nvPr/>
          </p:nvSpPr>
          <p:spPr bwMode="auto">
            <a:xfrm>
              <a:off x="885" y="2077"/>
              <a:ext cx="10005" cy="5216"/>
            </a:xfrm>
            <a:prstGeom prst="rect">
              <a:avLst/>
            </a:prstGeom>
            <a:noFill/>
            <a:ln w="9525">
              <a:solidFill>
                <a:srgbClr val="000000"/>
              </a:solidFill>
              <a:miter lim="800000"/>
              <a:headEnd/>
              <a:tailEnd/>
            </a:ln>
          </p:spPr>
          <p:txBody>
            <a:bodyPr/>
            <a:lstStyle/>
            <a:p>
              <a:pPr eaLnBrk="0" hangingPunct="0"/>
              <a:endParaRPr lang="ru-RU"/>
            </a:p>
          </p:txBody>
        </p:sp>
        <p:sp>
          <p:nvSpPr>
            <p:cNvPr id="63510" name="Text Box 138"/>
            <p:cNvSpPr txBox="1">
              <a:spLocks noChangeArrowheads="1"/>
            </p:cNvSpPr>
            <p:nvPr/>
          </p:nvSpPr>
          <p:spPr bwMode="auto">
            <a:xfrm>
              <a:off x="1886" y="2060"/>
              <a:ext cx="8961" cy="645"/>
            </a:xfrm>
            <a:prstGeom prst="rect">
              <a:avLst/>
            </a:prstGeom>
            <a:noFill/>
            <a:ln w="9525">
              <a:noFill/>
              <a:miter lim="800000"/>
              <a:headEnd/>
              <a:tailEnd/>
            </a:ln>
          </p:spPr>
          <p:txBody>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a:solidFill>
                    <a:srgbClr val="002664"/>
                  </a:solidFill>
                  <a:cs typeface="Times New Roman" pitchFamily="18" charset="0"/>
                </a:rPr>
                <a:t>Яхты приближаются к знаку 1 от Старта или от знака</a:t>
              </a:r>
              <a:r>
                <a:rPr lang="en-NZ" sz="1600">
                  <a:solidFill>
                    <a:srgbClr val="002664"/>
                  </a:solidFill>
                  <a:cs typeface="Times New Roman" pitchFamily="18" charset="0"/>
                </a:rPr>
                <a:t> 4</a:t>
              </a:r>
              <a:r>
                <a:rPr lang="en-US" sz="1600">
                  <a:solidFill>
                    <a:srgbClr val="002664"/>
                  </a:solidFill>
                  <a:cs typeface="Times New Roman" pitchFamily="18" charset="0"/>
                </a:rPr>
                <a:t>S</a:t>
              </a:r>
              <a:r>
                <a:rPr lang="en-NZ" sz="1600">
                  <a:solidFill>
                    <a:srgbClr val="002664"/>
                  </a:solidFill>
                  <a:cs typeface="Times New Roman" pitchFamily="18" charset="0"/>
                </a:rPr>
                <a:t>/4</a:t>
              </a:r>
              <a:r>
                <a:rPr lang="en-US" sz="1600">
                  <a:solidFill>
                    <a:srgbClr val="002664"/>
                  </a:solidFill>
                  <a:cs typeface="Times New Roman" pitchFamily="18" charset="0"/>
                </a:rPr>
                <a:t>P</a:t>
              </a:r>
              <a:endParaRPr lang="en-NZ" sz="1600">
                <a:solidFill>
                  <a:srgbClr val="002664"/>
                </a:solidFill>
                <a:cs typeface="Times New Roman" pitchFamily="18" charset="0"/>
              </a:endParaRPr>
            </a:p>
          </p:txBody>
        </p:sp>
        <p:sp>
          <p:nvSpPr>
            <p:cNvPr id="63511" name="Oval 137"/>
            <p:cNvSpPr>
              <a:spLocks noChangeArrowheads="1"/>
            </p:cNvSpPr>
            <p:nvPr/>
          </p:nvSpPr>
          <p:spPr bwMode="auto">
            <a:xfrm>
              <a:off x="3295" y="2546"/>
              <a:ext cx="645" cy="645"/>
            </a:xfrm>
            <a:prstGeom prst="ellipse">
              <a:avLst/>
            </a:prstGeom>
            <a:noFill/>
            <a:ln w="9525">
              <a:solidFill>
                <a:srgbClr val="000000"/>
              </a:solidFill>
              <a:prstDash val="sysDot"/>
              <a:round/>
              <a:headEnd/>
              <a:tailEnd/>
            </a:ln>
          </p:spPr>
          <p:txBody>
            <a:bodyPr/>
            <a:lstStyle/>
            <a:p>
              <a:pPr eaLnBrk="0" hangingPunct="0"/>
              <a:endParaRPr lang="ru-RU"/>
            </a:p>
          </p:txBody>
        </p:sp>
        <p:sp>
          <p:nvSpPr>
            <p:cNvPr id="63512" name="Line 136"/>
            <p:cNvSpPr>
              <a:spLocks noChangeShapeType="1"/>
            </p:cNvSpPr>
            <p:nvPr/>
          </p:nvSpPr>
          <p:spPr bwMode="auto">
            <a:xfrm>
              <a:off x="3333" y="5533"/>
              <a:ext cx="340" cy="1"/>
            </a:xfrm>
            <a:prstGeom prst="line">
              <a:avLst/>
            </a:prstGeom>
            <a:noFill/>
            <a:ln w="9525">
              <a:solidFill>
                <a:srgbClr val="000000"/>
              </a:solidFill>
              <a:round/>
              <a:headEnd/>
              <a:tailEnd/>
            </a:ln>
          </p:spPr>
          <p:txBody>
            <a:bodyPr/>
            <a:lstStyle/>
            <a:p>
              <a:endParaRPr lang="ru-RU"/>
            </a:p>
          </p:txBody>
        </p:sp>
        <p:sp>
          <p:nvSpPr>
            <p:cNvPr id="63513" name="Line 135"/>
            <p:cNvSpPr>
              <a:spLocks noChangeShapeType="1"/>
            </p:cNvSpPr>
            <p:nvPr/>
          </p:nvSpPr>
          <p:spPr bwMode="auto">
            <a:xfrm rot="7200000">
              <a:off x="1994" y="6798"/>
              <a:ext cx="226" cy="1"/>
            </a:xfrm>
            <a:prstGeom prst="line">
              <a:avLst/>
            </a:prstGeom>
            <a:noFill/>
            <a:ln w="9525">
              <a:solidFill>
                <a:srgbClr val="000000"/>
              </a:solidFill>
              <a:round/>
              <a:headEnd/>
              <a:tailEnd/>
            </a:ln>
          </p:spPr>
          <p:txBody>
            <a:bodyPr/>
            <a:lstStyle/>
            <a:p>
              <a:endParaRPr lang="ru-RU"/>
            </a:p>
          </p:txBody>
        </p:sp>
        <p:sp>
          <p:nvSpPr>
            <p:cNvPr id="63514" name="Oval 134"/>
            <p:cNvSpPr>
              <a:spLocks noChangeArrowheads="1"/>
            </p:cNvSpPr>
            <p:nvPr/>
          </p:nvSpPr>
          <p:spPr bwMode="auto">
            <a:xfrm>
              <a:off x="3575" y="5212"/>
              <a:ext cx="85"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15" name="Oval 133"/>
            <p:cNvSpPr>
              <a:spLocks noChangeArrowheads="1"/>
            </p:cNvSpPr>
            <p:nvPr/>
          </p:nvSpPr>
          <p:spPr bwMode="auto">
            <a:xfrm>
              <a:off x="3362" y="5225"/>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16" name="AutoShape 132"/>
            <p:cNvSpPr>
              <a:spLocks noChangeArrowheads="1"/>
            </p:cNvSpPr>
            <p:nvPr/>
          </p:nvSpPr>
          <p:spPr bwMode="auto">
            <a:xfrm rot="-130631">
              <a:off x="3422" y="5178"/>
              <a:ext cx="180" cy="175"/>
            </a:xfrm>
            <a:prstGeom prst="star4">
              <a:avLst>
                <a:gd name="adj" fmla="val 5556"/>
              </a:avLst>
            </a:prstGeom>
            <a:solidFill>
              <a:srgbClr val="FFFFFF"/>
            </a:solidFill>
            <a:ln w="9525">
              <a:solidFill>
                <a:srgbClr val="000000"/>
              </a:solidFill>
              <a:miter lim="800000"/>
              <a:headEnd/>
              <a:tailEnd/>
            </a:ln>
          </p:spPr>
          <p:txBody>
            <a:bodyPr/>
            <a:lstStyle/>
            <a:p>
              <a:pPr eaLnBrk="0" hangingPunct="0"/>
              <a:endParaRPr lang="ru-RU"/>
            </a:p>
          </p:txBody>
        </p:sp>
        <p:sp>
          <p:nvSpPr>
            <p:cNvPr id="63517" name="AutoShape 131"/>
            <p:cNvSpPr>
              <a:spLocks noChangeArrowheads="1"/>
            </p:cNvSpPr>
            <p:nvPr/>
          </p:nvSpPr>
          <p:spPr bwMode="auto">
            <a:xfrm>
              <a:off x="3633" y="5373"/>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3518" name="AutoShape 130"/>
            <p:cNvSpPr>
              <a:spLocks noChangeArrowheads="1"/>
            </p:cNvSpPr>
            <p:nvPr/>
          </p:nvSpPr>
          <p:spPr bwMode="auto">
            <a:xfrm>
              <a:off x="3283" y="5379"/>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3519" name="AutoShape 129"/>
            <p:cNvSpPr>
              <a:spLocks noChangeArrowheads="1"/>
            </p:cNvSpPr>
            <p:nvPr/>
          </p:nvSpPr>
          <p:spPr bwMode="auto">
            <a:xfrm>
              <a:off x="2167" y="6540"/>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3520" name="AutoShape 128"/>
            <p:cNvSpPr>
              <a:spLocks noChangeArrowheads="1"/>
            </p:cNvSpPr>
            <p:nvPr/>
          </p:nvSpPr>
          <p:spPr bwMode="auto">
            <a:xfrm>
              <a:off x="1975" y="6778"/>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3521" name="AutoShape 127"/>
            <p:cNvSpPr>
              <a:spLocks noChangeArrowheads="1"/>
            </p:cNvSpPr>
            <p:nvPr/>
          </p:nvSpPr>
          <p:spPr bwMode="auto">
            <a:xfrm>
              <a:off x="2003" y="2884"/>
              <a:ext cx="740" cy="400"/>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eaLnBrk="0" hangingPunct="0"/>
              <a:endParaRPr lang="ru-RU"/>
            </a:p>
          </p:txBody>
        </p:sp>
        <p:sp>
          <p:nvSpPr>
            <p:cNvPr id="63522" name="Oval 126"/>
            <p:cNvSpPr>
              <a:spLocks noChangeArrowheads="1"/>
            </p:cNvSpPr>
            <p:nvPr/>
          </p:nvSpPr>
          <p:spPr bwMode="auto">
            <a:xfrm>
              <a:off x="1448" y="4037"/>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23" name="Oval 125"/>
            <p:cNvSpPr>
              <a:spLocks noChangeArrowheads="1"/>
            </p:cNvSpPr>
            <p:nvPr/>
          </p:nvSpPr>
          <p:spPr bwMode="auto">
            <a:xfrm>
              <a:off x="3469" y="2872"/>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24" name="Text Box 124"/>
            <p:cNvSpPr txBox="1">
              <a:spLocks noChangeArrowheads="1"/>
            </p:cNvSpPr>
            <p:nvPr/>
          </p:nvSpPr>
          <p:spPr bwMode="auto">
            <a:xfrm>
              <a:off x="1179" y="3583"/>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2</a:t>
              </a:r>
              <a:endParaRPr lang="en-NZ" sz="2400" b="0">
                <a:solidFill>
                  <a:srgbClr val="002664"/>
                </a:solidFill>
                <a:cs typeface="Times New Roman" pitchFamily="18" charset="0"/>
              </a:endParaRPr>
            </a:p>
          </p:txBody>
        </p:sp>
        <p:sp>
          <p:nvSpPr>
            <p:cNvPr id="63525" name="Text Box 123"/>
            <p:cNvSpPr txBox="1">
              <a:spLocks noChangeArrowheads="1"/>
            </p:cNvSpPr>
            <p:nvPr/>
          </p:nvSpPr>
          <p:spPr bwMode="auto">
            <a:xfrm>
              <a:off x="3336" y="2554"/>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1</a:t>
              </a:r>
              <a:endParaRPr lang="en-NZ" sz="2400" b="0">
                <a:solidFill>
                  <a:srgbClr val="002664"/>
                </a:solidFill>
                <a:cs typeface="Times New Roman" pitchFamily="18" charset="0"/>
              </a:endParaRPr>
            </a:p>
          </p:txBody>
        </p:sp>
        <p:sp>
          <p:nvSpPr>
            <p:cNvPr id="63526" name="Text Box 122"/>
            <p:cNvSpPr txBox="1">
              <a:spLocks noChangeArrowheads="1"/>
            </p:cNvSpPr>
            <p:nvPr/>
          </p:nvSpPr>
          <p:spPr bwMode="auto">
            <a:xfrm>
              <a:off x="2799" y="5075"/>
              <a:ext cx="1347" cy="390"/>
            </a:xfrm>
            <a:prstGeom prst="rect">
              <a:avLst/>
            </a:prstGeom>
            <a:noFill/>
            <a:ln w="9525">
              <a:noFill/>
              <a:miter lim="800000"/>
              <a:headEnd/>
              <a:tailEnd/>
            </a:ln>
          </p:spPr>
          <p:txBody>
            <a:bodyPr/>
            <a:lstStyle/>
            <a:p>
              <a:pPr eaLnBrk="0" hangingPunct="0"/>
              <a:r>
                <a:rPr lang="ru-RU" sz="1200">
                  <a:solidFill>
                    <a:srgbClr val="002664"/>
                  </a:solidFill>
                  <a:cs typeface="Times New Roman" pitchFamily="18" charset="0"/>
                </a:rPr>
                <a:t> </a:t>
              </a:r>
              <a:r>
                <a:rPr lang="en-NZ" sz="1200">
                  <a:solidFill>
                    <a:srgbClr val="002664"/>
                  </a:solidFill>
                  <a:cs typeface="Times New Roman" pitchFamily="18" charset="0"/>
                </a:rPr>
                <a:t>4</a:t>
              </a:r>
              <a:r>
                <a:rPr lang="en-US" sz="1200">
                  <a:solidFill>
                    <a:srgbClr val="002664"/>
                  </a:solidFill>
                  <a:cs typeface="Times New Roman" pitchFamily="18" charset="0"/>
                </a:rPr>
                <a:t>S</a:t>
              </a:r>
              <a:r>
                <a:rPr lang="en-NZ" sz="900">
                  <a:solidFill>
                    <a:srgbClr val="002664"/>
                  </a:solidFill>
                  <a:cs typeface="Times New Roman" pitchFamily="18" charset="0"/>
                </a:rPr>
                <a:t>  </a:t>
              </a:r>
              <a:r>
                <a:rPr lang="ru-RU" sz="900">
                  <a:solidFill>
                    <a:srgbClr val="002664"/>
                  </a:solidFill>
                  <a:cs typeface="Times New Roman" pitchFamily="18" charset="0"/>
                </a:rPr>
                <a:t>  </a:t>
              </a:r>
              <a:r>
                <a:rPr lang="en-NZ" sz="900">
                  <a:solidFill>
                    <a:srgbClr val="002664"/>
                  </a:solidFill>
                  <a:cs typeface="Times New Roman" pitchFamily="18" charset="0"/>
                </a:rPr>
                <a:t>  </a:t>
              </a:r>
              <a:r>
                <a:rPr lang="ru-RU" sz="900">
                  <a:solidFill>
                    <a:srgbClr val="002664"/>
                  </a:solidFill>
                  <a:cs typeface="Times New Roman" pitchFamily="18" charset="0"/>
                </a:rPr>
                <a:t>     </a:t>
              </a:r>
              <a:r>
                <a:rPr lang="en-NZ" sz="1200">
                  <a:solidFill>
                    <a:srgbClr val="002664"/>
                  </a:solidFill>
                  <a:cs typeface="Times New Roman" pitchFamily="18" charset="0"/>
                </a:rPr>
                <a:t>4</a:t>
              </a:r>
              <a:r>
                <a:rPr lang="en-US" sz="12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3527" name="Line 121"/>
            <p:cNvSpPr>
              <a:spLocks noChangeShapeType="1"/>
            </p:cNvSpPr>
            <p:nvPr/>
          </p:nvSpPr>
          <p:spPr bwMode="auto">
            <a:xfrm rot="7200000" flipV="1">
              <a:off x="1801" y="6265"/>
              <a:ext cx="1" cy="709"/>
            </a:xfrm>
            <a:prstGeom prst="line">
              <a:avLst/>
            </a:prstGeom>
            <a:noFill/>
            <a:ln w="9525">
              <a:solidFill>
                <a:srgbClr val="000000"/>
              </a:solidFill>
              <a:round/>
              <a:headEnd/>
              <a:tailEnd/>
            </a:ln>
          </p:spPr>
          <p:txBody>
            <a:bodyPr/>
            <a:lstStyle/>
            <a:p>
              <a:endParaRPr lang="ru-RU"/>
            </a:p>
          </p:txBody>
        </p:sp>
        <p:sp>
          <p:nvSpPr>
            <p:cNvPr id="63528" name="Oval 120"/>
            <p:cNvSpPr>
              <a:spLocks noChangeArrowheads="1"/>
            </p:cNvSpPr>
            <p:nvPr/>
          </p:nvSpPr>
          <p:spPr bwMode="auto">
            <a:xfrm>
              <a:off x="1561" y="6365"/>
              <a:ext cx="84"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29" name="Oval 119"/>
            <p:cNvSpPr>
              <a:spLocks noChangeArrowheads="1"/>
            </p:cNvSpPr>
            <p:nvPr/>
          </p:nvSpPr>
          <p:spPr bwMode="auto">
            <a:xfrm>
              <a:off x="1358" y="6366"/>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3530" name="Line 118"/>
            <p:cNvSpPr>
              <a:spLocks noChangeShapeType="1"/>
            </p:cNvSpPr>
            <p:nvPr/>
          </p:nvSpPr>
          <p:spPr bwMode="auto">
            <a:xfrm rot="3600000" flipV="1">
              <a:off x="2507" y="2326"/>
              <a:ext cx="1" cy="2325"/>
            </a:xfrm>
            <a:prstGeom prst="line">
              <a:avLst/>
            </a:prstGeom>
            <a:noFill/>
            <a:ln w="9525">
              <a:solidFill>
                <a:srgbClr val="000000"/>
              </a:solidFill>
              <a:round/>
              <a:headEnd/>
              <a:tailEnd/>
            </a:ln>
          </p:spPr>
          <p:txBody>
            <a:bodyPr/>
            <a:lstStyle/>
            <a:p>
              <a:endParaRPr lang="ru-RU"/>
            </a:p>
          </p:txBody>
        </p:sp>
        <p:sp>
          <p:nvSpPr>
            <p:cNvPr id="63531" name="Line 117"/>
            <p:cNvSpPr>
              <a:spLocks noChangeShapeType="1"/>
            </p:cNvSpPr>
            <p:nvPr/>
          </p:nvSpPr>
          <p:spPr bwMode="auto">
            <a:xfrm>
              <a:off x="3504" y="2906"/>
              <a:ext cx="0" cy="2341"/>
            </a:xfrm>
            <a:prstGeom prst="line">
              <a:avLst/>
            </a:prstGeom>
            <a:noFill/>
            <a:ln w="9525">
              <a:solidFill>
                <a:srgbClr val="000000"/>
              </a:solidFill>
              <a:round/>
              <a:headEnd/>
              <a:tailEnd/>
            </a:ln>
          </p:spPr>
          <p:txBody>
            <a:bodyPr/>
            <a:lstStyle/>
            <a:p>
              <a:endParaRPr lang="ru-RU"/>
            </a:p>
          </p:txBody>
        </p:sp>
        <p:sp>
          <p:nvSpPr>
            <p:cNvPr id="63532" name="Line 116"/>
            <p:cNvSpPr>
              <a:spLocks noChangeShapeType="1"/>
            </p:cNvSpPr>
            <p:nvPr/>
          </p:nvSpPr>
          <p:spPr bwMode="auto">
            <a:xfrm>
              <a:off x="1491" y="4115"/>
              <a:ext cx="0" cy="2341"/>
            </a:xfrm>
            <a:prstGeom prst="line">
              <a:avLst/>
            </a:prstGeom>
            <a:noFill/>
            <a:ln w="9525">
              <a:solidFill>
                <a:srgbClr val="000000"/>
              </a:solidFill>
              <a:round/>
              <a:headEnd/>
              <a:tailEnd/>
            </a:ln>
          </p:spPr>
          <p:txBody>
            <a:bodyPr/>
            <a:lstStyle/>
            <a:p>
              <a:endParaRPr lang="ru-RU"/>
            </a:p>
          </p:txBody>
        </p:sp>
        <p:sp>
          <p:nvSpPr>
            <p:cNvPr id="63533" name="Text Box 115"/>
            <p:cNvSpPr txBox="1">
              <a:spLocks noChangeArrowheads="1"/>
            </p:cNvSpPr>
            <p:nvPr/>
          </p:nvSpPr>
          <p:spPr bwMode="auto">
            <a:xfrm>
              <a:off x="819" y="6283"/>
              <a:ext cx="144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3</a:t>
              </a:r>
              <a:r>
                <a:rPr lang="en-US" sz="1200">
                  <a:solidFill>
                    <a:srgbClr val="002664"/>
                  </a:solidFill>
                  <a:cs typeface="Times New Roman" pitchFamily="18" charset="0"/>
                </a:rPr>
                <a:t>S</a:t>
              </a:r>
              <a:r>
                <a:rPr lang="en-NZ" sz="1200">
                  <a:solidFill>
                    <a:srgbClr val="002664"/>
                  </a:solidFill>
                  <a:cs typeface="Times New Roman" pitchFamily="18" charset="0"/>
                </a:rPr>
                <a:t>      </a:t>
              </a:r>
              <a:r>
                <a:rPr lang="ru-RU" sz="1200">
                  <a:solidFill>
                    <a:srgbClr val="002664"/>
                  </a:solidFill>
                  <a:cs typeface="Times New Roman" pitchFamily="18" charset="0"/>
                </a:rPr>
                <a:t>  </a:t>
              </a:r>
              <a:r>
                <a:rPr lang="en-NZ" sz="1200">
                  <a:solidFill>
                    <a:srgbClr val="002664"/>
                  </a:solidFill>
                  <a:cs typeface="Times New Roman" pitchFamily="18" charset="0"/>
                </a:rPr>
                <a:t>3</a:t>
              </a:r>
              <a:r>
                <a:rPr lang="en-US" sz="12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3534" name="AutoShape 114"/>
            <p:cNvSpPr>
              <a:spLocks noChangeArrowheads="1"/>
            </p:cNvSpPr>
            <p:nvPr/>
          </p:nvSpPr>
          <p:spPr bwMode="auto">
            <a:xfrm>
              <a:off x="3682" y="2793"/>
              <a:ext cx="71" cy="162"/>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3535" name="Text Box 113"/>
            <p:cNvSpPr txBox="1">
              <a:spLocks noChangeArrowheads="1"/>
            </p:cNvSpPr>
            <p:nvPr/>
          </p:nvSpPr>
          <p:spPr bwMode="auto">
            <a:xfrm>
              <a:off x="8388" y="3965"/>
              <a:ext cx="1941" cy="1058"/>
            </a:xfrm>
            <a:prstGeom prst="rect">
              <a:avLst/>
            </a:prstGeom>
            <a:solidFill>
              <a:srgbClr val="FFFFFF"/>
            </a:solidFill>
            <a:ln w="9525">
              <a:solidFill>
                <a:srgbClr val="000000"/>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0">
                  <a:solidFill>
                    <a:srgbClr val="002664"/>
                  </a:solidFill>
                  <a:cs typeface="Times New Roman" pitchFamily="18" charset="0"/>
                </a:rPr>
                <a:t>Это судно должно стоять на якоре </a:t>
              </a:r>
              <a:endParaRPr lang="en-NZ" sz="1400" b="0">
                <a:solidFill>
                  <a:srgbClr val="002664"/>
                </a:solidFill>
                <a:cs typeface="Times New Roman" pitchFamily="18"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15" name="Rectangle 2"/>
          <p:cNvSpPr>
            <a:spLocks noChangeArrowheads="1"/>
          </p:cNvSpPr>
          <p:nvPr/>
        </p:nvSpPr>
        <p:spPr bwMode="auto">
          <a:xfrm>
            <a:off x="685800" y="304800"/>
            <a:ext cx="7620000" cy="892175"/>
          </a:xfrm>
          <a:prstGeom prst="rect">
            <a:avLst/>
          </a:prstGeom>
          <a:noFill/>
          <a:ln w="9525">
            <a:noFill/>
            <a:miter lim="800000"/>
            <a:headEnd/>
            <a:tailEnd/>
          </a:ln>
        </p:spPr>
        <p:txBody>
          <a:bodyPr anchor="ctr"/>
          <a:lstStyle/>
          <a:p>
            <a:pPr algn="ctr" defTabSz="936625"/>
            <a:r>
              <a:rPr lang="ru-RU" sz="3200">
                <a:solidFill>
                  <a:srgbClr val="002664"/>
                </a:solidFill>
              </a:rPr>
              <a:t>Позиция судна, подающего сигнал изменения дистанции</a:t>
            </a:r>
            <a:endParaRPr lang="en-GB" sz="3200">
              <a:solidFill>
                <a:srgbClr val="002664"/>
              </a:solidFill>
            </a:endParaRPr>
          </a:p>
        </p:txBody>
      </p:sp>
      <p:sp>
        <p:nvSpPr>
          <p:cNvPr id="64516" name="Rectangle 4"/>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17" name="Rectangle 5"/>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18" name="Rectangle 6"/>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19" name="Rectangle 48"/>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20" name="Rectangle 91"/>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4521" name="Rectangle 144"/>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grpSp>
        <p:nvGrpSpPr>
          <p:cNvPr id="64522" name="Group 102"/>
          <p:cNvGrpSpPr>
            <a:grpSpLocks noChangeAspect="1"/>
          </p:cNvGrpSpPr>
          <p:nvPr/>
        </p:nvGrpSpPr>
        <p:grpSpPr bwMode="auto">
          <a:xfrm>
            <a:off x="611188" y="1341438"/>
            <a:ext cx="7489825" cy="3932237"/>
            <a:chOff x="819" y="1963"/>
            <a:chExt cx="10287" cy="5400"/>
          </a:xfrm>
        </p:grpSpPr>
        <p:sp>
          <p:nvSpPr>
            <p:cNvPr id="64524" name="AutoShape 143"/>
            <p:cNvSpPr>
              <a:spLocks noChangeAspect="1" noChangeArrowheads="1" noTextEdit="1"/>
            </p:cNvSpPr>
            <p:nvPr/>
          </p:nvSpPr>
          <p:spPr bwMode="auto">
            <a:xfrm>
              <a:off x="819" y="1963"/>
              <a:ext cx="10287" cy="5400"/>
            </a:xfrm>
            <a:prstGeom prst="rect">
              <a:avLst/>
            </a:prstGeom>
            <a:noFill/>
            <a:ln w="9525">
              <a:noFill/>
              <a:miter lim="800000"/>
              <a:headEnd/>
              <a:tailEnd/>
            </a:ln>
          </p:spPr>
          <p:txBody>
            <a:bodyPr/>
            <a:lstStyle/>
            <a:p>
              <a:endParaRPr lang="ru-RU"/>
            </a:p>
          </p:txBody>
        </p:sp>
        <p:sp>
          <p:nvSpPr>
            <p:cNvPr id="64525" name="Oval 142"/>
            <p:cNvSpPr>
              <a:spLocks noChangeArrowheads="1"/>
            </p:cNvSpPr>
            <p:nvPr/>
          </p:nvSpPr>
          <p:spPr bwMode="auto">
            <a:xfrm>
              <a:off x="4950" y="3577"/>
              <a:ext cx="283" cy="283"/>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26" name="Text Box 141"/>
            <p:cNvSpPr txBox="1">
              <a:spLocks noChangeArrowheads="1"/>
            </p:cNvSpPr>
            <p:nvPr/>
          </p:nvSpPr>
          <p:spPr bwMode="auto">
            <a:xfrm>
              <a:off x="3984" y="3403"/>
              <a:ext cx="945" cy="466"/>
            </a:xfrm>
            <a:prstGeom prst="rect">
              <a:avLst/>
            </a:prstGeom>
            <a:noFill/>
            <a:ln w="9525">
              <a:noFill/>
              <a:miter lim="800000"/>
              <a:headEnd/>
              <a:tailEnd/>
            </a:ln>
          </p:spPr>
          <p:txBody>
            <a:bodyPr/>
            <a:lstStyle/>
            <a:p>
              <a:pPr eaLnBrk="0" hangingPunct="0"/>
              <a:r>
                <a:rPr lang="ru-RU" sz="1400" b="0">
                  <a:solidFill>
                    <a:srgbClr val="002664"/>
                  </a:solidFill>
                  <a:cs typeface="Times New Roman" pitchFamily="18" charset="0"/>
                </a:rPr>
                <a:t>знак</a:t>
              </a:r>
              <a:r>
                <a:rPr lang="en-NZ" sz="1400" b="0">
                  <a:solidFill>
                    <a:srgbClr val="002664"/>
                  </a:solidFill>
                  <a:cs typeface="Times New Roman" pitchFamily="18" charset="0"/>
                </a:rPr>
                <a:t> </a:t>
              </a:r>
              <a:r>
                <a:rPr lang="ru-RU" sz="1400" b="0">
                  <a:solidFill>
                    <a:srgbClr val="002664"/>
                  </a:solidFill>
                  <a:cs typeface="Times New Roman" pitchFamily="18" charset="0"/>
                </a:rPr>
                <a:t>2</a:t>
              </a:r>
              <a:endParaRPr lang="en-GB" sz="1100" b="0">
                <a:solidFill>
                  <a:srgbClr val="002664"/>
                </a:solidFill>
                <a:cs typeface="Times New Roman" pitchFamily="18" charset="0"/>
              </a:endParaRPr>
            </a:p>
            <a:p>
              <a:pPr eaLnBrk="0" hangingPunct="0"/>
              <a:endParaRPr lang="en-GB" sz="2400" b="0">
                <a:solidFill>
                  <a:srgbClr val="002664"/>
                </a:solidFill>
                <a:cs typeface="Times New Roman" pitchFamily="18" charset="0"/>
              </a:endParaRPr>
            </a:p>
          </p:txBody>
        </p:sp>
        <p:sp>
          <p:nvSpPr>
            <p:cNvPr id="64527" name="AutoShape 140"/>
            <p:cNvSpPr>
              <a:spLocks noChangeArrowheads="1"/>
            </p:cNvSpPr>
            <p:nvPr/>
          </p:nvSpPr>
          <p:spPr bwMode="auto">
            <a:xfrm>
              <a:off x="8985" y="3246"/>
              <a:ext cx="170" cy="567"/>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4528" name="Line 139"/>
            <p:cNvSpPr>
              <a:spLocks noChangeShapeType="1"/>
            </p:cNvSpPr>
            <p:nvPr/>
          </p:nvSpPr>
          <p:spPr bwMode="auto">
            <a:xfrm flipV="1">
              <a:off x="5071" y="4162"/>
              <a:ext cx="1" cy="1292"/>
            </a:xfrm>
            <a:prstGeom prst="line">
              <a:avLst/>
            </a:prstGeom>
            <a:noFill/>
            <a:ln w="76200">
              <a:solidFill>
                <a:srgbClr val="000000"/>
              </a:solidFill>
              <a:round/>
              <a:headEnd/>
              <a:tailEnd type="triangle" w="med" len="med"/>
            </a:ln>
          </p:spPr>
          <p:txBody>
            <a:bodyPr/>
            <a:lstStyle/>
            <a:p>
              <a:endParaRPr lang="ru-RU"/>
            </a:p>
          </p:txBody>
        </p:sp>
        <p:sp>
          <p:nvSpPr>
            <p:cNvPr id="64529" name="Line 138"/>
            <p:cNvSpPr>
              <a:spLocks noChangeShapeType="1"/>
            </p:cNvSpPr>
            <p:nvPr/>
          </p:nvSpPr>
          <p:spPr bwMode="auto">
            <a:xfrm>
              <a:off x="5100" y="3577"/>
              <a:ext cx="3969" cy="2"/>
            </a:xfrm>
            <a:prstGeom prst="line">
              <a:avLst/>
            </a:prstGeom>
            <a:noFill/>
            <a:ln w="9525">
              <a:solidFill>
                <a:srgbClr val="000000"/>
              </a:solidFill>
              <a:round/>
              <a:headEnd/>
              <a:tailEnd/>
            </a:ln>
          </p:spPr>
          <p:txBody>
            <a:bodyPr/>
            <a:lstStyle/>
            <a:p>
              <a:endParaRPr lang="ru-RU"/>
            </a:p>
          </p:txBody>
        </p:sp>
        <p:sp>
          <p:nvSpPr>
            <p:cNvPr id="64530" name="Arc 137"/>
            <p:cNvSpPr>
              <a:spLocks/>
            </p:cNvSpPr>
            <p:nvPr/>
          </p:nvSpPr>
          <p:spPr bwMode="auto">
            <a:xfrm flipV="1">
              <a:off x="5070" y="3577"/>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ru-RU"/>
            </a:p>
          </p:txBody>
        </p:sp>
        <p:sp>
          <p:nvSpPr>
            <p:cNvPr id="64531" name="Text Box 136"/>
            <p:cNvSpPr txBox="1">
              <a:spLocks noChangeArrowheads="1"/>
            </p:cNvSpPr>
            <p:nvPr/>
          </p:nvSpPr>
          <p:spPr bwMode="auto">
            <a:xfrm>
              <a:off x="5679" y="4123"/>
              <a:ext cx="1118" cy="563"/>
            </a:xfrm>
            <a:prstGeom prst="rect">
              <a:avLst/>
            </a:prstGeom>
            <a:noFill/>
            <a:ln w="9525">
              <a:noFill/>
              <a:miter lim="800000"/>
              <a:headEnd/>
              <a:tailEnd/>
            </a:ln>
          </p:spPr>
          <p:txBody>
            <a:bodyPr/>
            <a:lstStyle/>
            <a:p>
              <a:pPr eaLnBrk="0" hangingPunct="0"/>
              <a:r>
                <a:rPr lang="en-NZ" sz="1400" b="0">
                  <a:solidFill>
                    <a:srgbClr val="002664"/>
                  </a:solidFill>
                  <a:cs typeface="Times New Roman" pitchFamily="18" charset="0"/>
                </a:rPr>
                <a:t>90</a:t>
              </a:r>
              <a:r>
                <a:rPr lang="en-NZ" sz="1400" b="0">
                  <a:solidFill>
                    <a:srgbClr val="002664"/>
                  </a:solidFill>
                  <a:cs typeface="Times New Roman" pitchFamily="18" charset="0"/>
                  <a:sym typeface="Symbol" pitchFamily="18" charset="2"/>
                </a:rPr>
                <a:t></a:t>
              </a:r>
            </a:p>
          </p:txBody>
        </p:sp>
        <p:sp>
          <p:nvSpPr>
            <p:cNvPr id="64532" name="Text Box 135"/>
            <p:cNvSpPr txBox="1">
              <a:spLocks noChangeArrowheads="1"/>
            </p:cNvSpPr>
            <p:nvPr/>
          </p:nvSpPr>
          <p:spPr bwMode="auto">
            <a:xfrm>
              <a:off x="4239" y="5563"/>
              <a:ext cx="6120" cy="420"/>
            </a:xfrm>
            <a:prstGeom prst="rect">
              <a:avLst/>
            </a:prstGeom>
            <a:noFill/>
            <a:ln w="9525">
              <a:noFill/>
              <a:miter lim="800000"/>
              <a:headEnd/>
              <a:tailEnd/>
            </a:ln>
          </p:spPr>
          <p:txBody>
            <a:bodyPr/>
            <a:lstStyle/>
            <a:p>
              <a:pPr eaLnBrk="0" hangingPunct="0"/>
              <a:r>
                <a:rPr lang="ru-RU" sz="1400" b="0">
                  <a:solidFill>
                    <a:srgbClr val="002664"/>
                  </a:solidFill>
                  <a:cs typeface="Times New Roman" pitchFamily="18" charset="0"/>
                </a:rPr>
                <a:t>Направление от последнего знака</a:t>
              </a:r>
              <a:r>
                <a:rPr lang="en-NZ" sz="1400" b="0">
                  <a:solidFill>
                    <a:srgbClr val="002664"/>
                  </a:solidFill>
                  <a:cs typeface="Times New Roman" pitchFamily="18" charset="0"/>
                </a:rPr>
                <a:t> (</a:t>
              </a:r>
              <a:r>
                <a:rPr lang="ru-RU" sz="1400" b="0">
                  <a:solidFill>
                    <a:srgbClr val="002664"/>
                  </a:solidFill>
                  <a:cs typeface="Times New Roman" pitchFamily="18" charset="0"/>
                </a:rPr>
                <a:t>Знак 3</a:t>
              </a:r>
              <a:r>
                <a:rPr lang="en-US" sz="1400" b="0">
                  <a:solidFill>
                    <a:srgbClr val="002664"/>
                  </a:solidFill>
                  <a:cs typeface="Times New Roman" pitchFamily="18" charset="0"/>
                </a:rPr>
                <a:t>S</a:t>
              </a:r>
              <a:r>
                <a:rPr lang="en-NZ" sz="1400" b="0">
                  <a:solidFill>
                    <a:srgbClr val="002664"/>
                  </a:solidFill>
                  <a:cs typeface="Times New Roman" pitchFamily="18" charset="0"/>
                </a:rPr>
                <a:t>/</a:t>
              </a:r>
              <a:r>
                <a:rPr lang="ru-RU" sz="1400" b="0">
                  <a:solidFill>
                    <a:schemeClr val="bg1"/>
                  </a:solidFill>
                  <a:cs typeface="Times New Roman" pitchFamily="18" charset="0"/>
                </a:rPr>
                <a:t>3</a:t>
              </a:r>
              <a:r>
                <a:rPr lang="en-US" sz="1400" b="0">
                  <a:solidFill>
                    <a:srgbClr val="002664"/>
                  </a:solidFill>
                  <a:cs typeface="Times New Roman" pitchFamily="18" charset="0"/>
                </a:rPr>
                <a:t>P</a:t>
              </a:r>
              <a:r>
                <a:rPr lang="en-NZ" sz="1400" b="0">
                  <a:solidFill>
                    <a:srgbClr val="002664"/>
                  </a:solidFill>
                  <a:cs typeface="Times New Roman" pitchFamily="18" charset="0"/>
                </a:rPr>
                <a:t>)</a:t>
              </a:r>
              <a:endParaRPr lang="en-NZ" sz="2800" b="0">
                <a:solidFill>
                  <a:srgbClr val="002664"/>
                </a:solidFill>
                <a:cs typeface="Times New Roman" pitchFamily="18" charset="0"/>
              </a:endParaRPr>
            </a:p>
          </p:txBody>
        </p:sp>
        <p:sp>
          <p:nvSpPr>
            <p:cNvPr id="64533" name="Line 134"/>
            <p:cNvSpPr>
              <a:spLocks noChangeShapeType="1"/>
            </p:cNvSpPr>
            <p:nvPr/>
          </p:nvSpPr>
          <p:spPr bwMode="auto">
            <a:xfrm>
              <a:off x="5070" y="2795"/>
              <a:ext cx="1" cy="405"/>
            </a:xfrm>
            <a:prstGeom prst="line">
              <a:avLst/>
            </a:prstGeom>
            <a:noFill/>
            <a:ln w="9525">
              <a:solidFill>
                <a:srgbClr val="000000"/>
              </a:solidFill>
              <a:round/>
              <a:headEnd/>
              <a:tailEnd/>
            </a:ln>
          </p:spPr>
          <p:txBody>
            <a:bodyPr/>
            <a:lstStyle/>
            <a:p>
              <a:endParaRPr lang="ru-RU"/>
            </a:p>
          </p:txBody>
        </p:sp>
        <p:sp>
          <p:nvSpPr>
            <p:cNvPr id="64534" name="Line 133"/>
            <p:cNvSpPr>
              <a:spLocks noChangeShapeType="1"/>
            </p:cNvSpPr>
            <p:nvPr/>
          </p:nvSpPr>
          <p:spPr bwMode="auto">
            <a:xfrm>
              <a:off x="9075" y="2780"/>
              <a:ext cx="1" cy="435"/>
            </a:xfrm>
            <a:prstGeom prst="line">
              <a:avLst/>
            </a:prstGeom>
            <a:noFill/>
            <a:ln w="9525">
              <a:solidFill>
                <a:srgbClr val="000000"/>
              </a:solidFill>
              <a:round/>
              <a:headEnd/>
              <a:tailEnd/>
            </a:ln>
          </p:spPr>
          <p:txBody>
            <a:bodyPr/>
            <a:lstStyle/>
            <a:p>
              <a:endParaRPr lang="ru-RU"/>
            </a:p>
          </p:txBody>
        </p:sp>
        <p:sp>
          <p:nvSpPr>
            <p:cNvPr id="64535" name="Line 132"/>
            <p:cNvSpPr>
              <a:spLocks noChangeShapeType="1"/>
            </p:cNvSpPr>
            <p:nvPr/>
          </p:nvSpPr>
          <p:spPr bwMode="auto">
            <a:xfrm>
              <a:off x="5070" y="3035"/>
              <a:ext cx="3990" cy="1"/>
            </a:xfrm>
            <a:prstGeom prst="line">
              <a:avLst/>
            </a:prstGeom>
            <a:noFill/>
            <a:ln w="9525">
              <a:solidFill>
                <a:srgbClr val="000000"/>
              </a:solidFill>
              <a:round/>
              <a:headEnd type="triangle" w="med" len="med"/>
              <a:tailEnd type="triangle" w="med" len="med"/>
            </a:ln>
          </p:spPr>
          <p:txBody>
            <a:bodyPr/>
            <a:lstStyle/>
            <a:p>
              <a:endParaRPr lang="ru-RU"/>
            </a:p>
          </p:txBody>
        </p:sp>
        <p:sp>
          <p:nvSpPr>
            <p:cNvPr id="64536" name="Text Box 131"/>
            <p:cNvSpPr txBox="1">
              <a:spLocks noChangeArrowheads="1"/>
            </p:cNvSpPr>
            <p:nvPr/>
          </p:nvSpPr>
          <p:spPr bwMode="auto">
            <a:xfrm>
              <a:off x="6219" y="2503"/>
              <a:ext cx="1620" cy="900"/>
            </a:xfrm>
            <a:prstGeom prst="rect">
              <a:avLst/>
            </a:prstGeom>
            <a:solidFill>
              <a:srgbClr val="FFFFFF"/>
            </a:solidFill>
            <a:ln w="9525">
              <a:solidFill>
                <a:schemeClr val="bg1"/>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1400" b="0">
                  <a:solidFill>
                    <a:srgbClr val="002664"/>
                  </a:solidFill>
                  <a:cs typeface="Times New Roman" pitchFamily="18" charset="0"/>
                </a:rPr>
                <a:t>10</a:t>
              </a:r>
              <a:r>
                <a:rPr lang="ru-RU" sz="1400" b="0">
                  <a:solidFill>
                    <a:srgbClr val="002664"/>
                  </a:solidFill>
                  <a:cs typeface="Times New Roman" pitchFamily="18" charset="0"/>
                </a:rPr>
                <a:t> длин корпусов яхт</a:t>
              </a:r>
              <a:endParaRPr lang="en-NZ" sz="1400" b="0">
                <a:solidFill>
                  <a:srgbClr val="002664"/>
                </a:solidFill>
                <a:cs typeface="Times New Roman" pitchFamily="18" charset="0"/>
              </a:endParaRPr>
            </a:p>
          </p:txBody>
        </p:sp>
        <p:sp>
          <p:nvSpPr>
            <p:cNvPr id="64537" name="Rectangle 130"/>
            <p:cNvSpPr>
              <a:spLocks noChangeArrowheads="1"/>
            </p:cNvSpPr>
            <p:nvPr/>
          </p:nvSpPr>
          <p:spPr bwMode="auto">
            <a:xfrm>
              <a:off x="885" y="2077"/>
              <a:ext cx="10005" cy="5216"/>
            </a:xfrm>
            <a:prstGeom prst="rect">
              <a:avLst/>
            </a:prstGeom>
            <a:noFill/>
            <a:ln w="9525">
              <a:solidFill>
                <a:srgbClr val="000000"/>
              </a:solidFill>
              <a:miter lim="800000"/>
              <a:headEnd/>
              <a:tailEnd/>
            </a:ln>
          </p:spPr>
          <p:txBody>
            <a:bodyPr/>
            <a:lstStyle/>
            <a:p>
              <a:pPr eaLnBrk="0" hangingPunct="0"/>
              <a:endParaRPr lang="ru-RU"/>
            </a:p>
          </p:txBody>
        </p:sp>
        <p:sp>
          <p:nvSpPr>
            <p:cNvPr id="64538" name="Text Box 129"/>
            <p:cNvSpPr txBox="1">
              <a:spLocks noChangeArrowheads="1"/>
            </p:cNvSpPr>
            <p:nvPr/>
          </p:nvSpPr>
          <p:spPr bwMode="auto">
            <a:xfrm>
              <a:off x="1899" y="2105"/>
              <a:ext cx="8961" cy="645"/>
            </a:xfrm>
            <a:prstGeom prst="rect">
              <a:avLst/>
            </a:prstGeom>
            <a:noFill/>
            <a:ln w="9525">
              <a:noFill/>
              <a:miter lim="800000"/>
              <a:headEnd/>
              <a:tailEnd/>
            </a:ln>
          </p:spPr>
          <p:txBody>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a:solidFill>
                    <a:srgbClr val="002664"/>
                  </a:solidFill>
                </a:rPr>
                <a:t>Яхты </a:t>
              </a:r>
              <a:r>
                <a:rPr lang="ru-RU" sz="1600">
                  <a:solidFill>
                    <a:schemeClr val="bg1"/>
                  </a:solidFill>
                </a:rPr>
                <a:t>приближаются к знаку 2 от знака</a:t>
              </a:r>
              <a:r>
                <a:rPr lang="en-NZ" sz="1600">
                  <a:solidFill>
                    <a:schemeClr val="bg1"/>
                  </a:solidFill>
                </a:rPr>
                <a:t> </a:t>
              </a:r>
              <a:r>
                <a:rPr lang="ru-RU" sz="1600">
                  <a:solidFill>
                    <a:schemeClr val="bg1"/>
                  </a:solidFill>
                </a:rPr>
                <a:t>3</a:t>
              </a:r>
              <a:r>
                <a:rPr lang="en-US" sz="1600">
                  <a:solidFill>
                    <a:schemeClr val="bg1"/>
                  </a:solidFill>
                </a:rPr>
                <a:t>S</a:t>
              </a:r>
              <a:r>
                <a:rPr lang="en-NZ" sz="1600">
                  <a:solidFill>
                    <a:schemeClr val="bg1"/>
                  </a:solidFill>
                </a:rPr>
                <a:t>/</a:t>
              </a:r>
              <a:r>
                <a:rPr lang="ru-RU" sz="1600">
                  <a:solidFill>
                    <a:schemeClr val="bg1"/>
                  </a:solidFill>
                </a:rPr>
                <a:t>3</a:t>
              </a:r>
              <a:r>
                <a:rPr lang="en-US" sz="1600">
                  <a:solidFill>
                    <a:schemeClr val="bg1"/>
                  </a:solidFill>
                </a:rPr>
                <a:t>P</a:t>
              </a:r>
              <a:endParaRPr lang="en-NZ" sz="1600">
                <a:solidFill>
                  <a:schemeClr val="bg1"/>
                </a:solidFill>
                <a:cs typeface="Times New Roman" pitchFamily="18" charset="0"/>
              </a:endParaRPr>
            </a:p>
          </p:txBody>
        </p:sp>
        <p:sp>
          <p:nvSpPr>
            <p:cNvPr id="64539" name="Oval 128"/>
            <p:cNvSpPr>
              <a:spLocks noChangeArrowheads="1"/>
            </p:cNvSpPr>
            <p:nvPr/>
          </p:nvSpPr>
          <p:spPr bwMode="auto">
            <a:xfrm>
              <a:off x="1179" y="3583"/>
              <a:ext cx="645" cy="645"/>
            </a:xfrm>
            <a:prstGeom prst="ellipse">
              <a:avLst/>
            </a:prstGeom>
            <a:noFill/>
            <a:ln w="9525">
              <a:solidFill>
                <a:srgbClr val="000000"/>
              </a:solidFill>
              <a:prstDash val="sysDot"/>
              <a:round/>
              <a:headEnd/>
              <a:tailEnd/>
            </a:ln>
          </p:spPr>
          <p:txBody>
            <a:bodyPr/>
            <a:lstStyle/>
            <a:p>
              <a:pPr eaLnBrk="0" hangingPunct="0"/>
              <a:endParaRPr lang="ru-RU"/>
            </a:p>
          </p:txBody>
        </p:sp>
        <p:sp>
          <p:nvSpPr>
            <p:cNvPr id="64540" name="Line 127"/>
            <p:cNvSpPr>
              <a:spLocks noChangeShapeType="1"/>
            </p:cNvSpPr>
            <p:nvPr/>
          </p:nvSpPr>
          <p:spPr bwMode="auto">
            <a:xfrm>
              <a:off x="3333" y="5533"/>
              <a:ext cx="340" cy="1"/>
            </a:xfrm>
            <a:prstGeom prst="line">
              <a:avLst/>
            </a:prstGeom>
            <a:noFill/>
            <a:ln w="9525">
              <a:solidFill>
                <a:srgbClr val="000000"/>
              </a:solidFill>
              <a:round/>
              <a:headEnd/>
              <a:tailEnd/>
            </a:ln>
          </p:spPr>
          <p:txBody>
            <a:bodyPr/>
            <a:lstStyle/>
            <a:p>
              <a:endParaRPr lang="ru-RU"/>
            </a:p>
          </p:txBody>
        </p:sp>
        <p:sp>
          <p:nvSpPr>
            <p:cNvPr id="64541" name="Line 126"/>
            <p:cNvSpPr>
              <a:spLocks noChangeShapeType="1"/>
            </p:cNvSpPr>
            <p:nvPr/>
          </p:nvSpPr>
          <p:spPr bwMode="auto">
            <a:xfrm rot="7200000">
              <a:off x="1994" y="6798"/>
              <a:ext cx="226" cy="1"/>
            </a:xfrm>
            <a:prstGeom prst="line">
              <a:avLst/>
            </a:prstGeom>
            <a:noFill/>
            <a:ln w="9525">
              <a:solidFill>
                <a:srgbClr val="000000"/>
              </a:solidFill>
              <a:round/>
              <a:headEnd/>
              <a:tailEnd/>
            </a:ln>
          </p:spPr>
          <p:txBody>
            <a:bodyPr/>
            <a:lstStyle/>
            <a:p>
              <a:endParaRPr lang="ru-RU"/>
            </a:p>
          </p:txBody>
        </p:sp>
        <p:sp>
          <p:nvSpPr>
            <p:cNvPr id="64542" name="Oval 125"/>
            <p:cNvSpPr>
              <a:spLocks noChangeArrowheads="1"/>
            </p:cNvSpPr>
            <p:nvPr/>
          </p:nvSpPr>
          <p:spPr bwMode="auto">
            <a:xfrm>
              <a:off x="3575" y="5212"/>
              <a:ext cx="85"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43" name="Oval 124"/>
            <p:cNvSpPr>
              <a:spLocks noChangeArrowheads="1"/>
            </p:cNvSpPr>
            <p:nvPr/>
          </p:nvSpPr>
          <p:spPr bwMode="auto">
            <a:xfrm>
              <a:off x="3362" y="5225"/>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44" name="AutoShape 123"/>
            <p:cNvSpPr>
              <a:spLocks noChangeArrowheads="1"/>
            </p:cNvSpPr>
            <p:nvPr/>
          </p:nvSpPr>
          <p:spPr bwMode="auto">
            <a:xfrm rot="-130631">
              <a:off x="3422" y="5178"/>
              <a:ext cx="180" cy="175"/>
            </a:xfrm>
            <a:prstGeom prst="star4">
              <a:avLst>
                <a:gd name="adj" fmla="val 5556"/>
              </a:avLst>
            </a:prstGeom>
            <a:solidFill>
              <a:srgbClr val="FFFFFF"/>
            </a:solidFill>
            <a:ln w="9525">
              <a:solidFill>
                <a:srgbClr val="000000"/>
              </a:solidFill>
              <a:miter lim="800000"/>
              <a:headEnd/>
              <a:tailEnd/>
            </a:ln>
          </p:spPr>
          <p:txBody>
            <a:bodyPr/>
            <a:lstStyle/>
            <a:p>
              <a:pPr eaLnBrk="0" hangingPunct="0"/>
              <a:endParaRPr lang="ru-RU"/>
            </a:p>
          </p:txBody>
        </p:sp>
        <p:sp>
          <p:nvSpPr>
            <p:cNvPr id="64545" name="AutoShape 122"/>
            <p:cNvSpPr>
              <a:spLocks noChangeArrowheads="1"/>
            </p:cNvSpPr>
            <p:nvPr/>
          </p:nvSpPr>
          <p:spPr bwMode="auto">
            <a:xfrm>
              <a:off x="3633" y="5373"/>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4546" name="AutoShape 121"/>
            <p:cNvSpPr>
              <a:spLocks noChangeArrowheads="1"/>
            </p:cNvSpPr>
            <p:nvPr/>
          </p:nvSpPr>
          <p:spPr bwMode="auto">
            <a:xfrm>
              <a:off x="3283" y="5379"/>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4547" name="AutoShape 120"/>
            <p:cNvSpPr>
              <a:spLocks noChangeArrowheads="1"/>
            </p:cNvSpPr>
            <p:nvPr/>
          </p:nvSpPr>
          <p:spPr bwMode="auto">
            <a:xfrm>
              <a:off x="2167" y="6540"/>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4548" name="AutoShape 119"/>
            <p:cNvSpPr>
              <a:spLocks noChangeArrowheads="1"/>
            </p:cNvSpPr>
            <p:nvPr/>
          </p:nvSpPr>
          <p:spPr bwMode="auto">
            <a:xfrm>
              <a:off x="1975" y="6778"/>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4549" name="AutoShape 118"/>
            <p:cNvSpPr>
              <a:spLocks noChangeArrowheads="1"/>
            </p:cNvSpPr>
            <p:nvPr/>
          </p:nvSpPr>
          <p:spPr bwMode="auto">
            <a:xfrm>
              <a:off x="2003" y="2884"/>
              <a:ext cx="740" cy="400"/>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eaLnBrk="0" hangingPunct="0"/>
              <a:endParaRPr lang="ru-RU"/>
            </a:p>
          </p:txBody>
        </p:sp>
        <p:sp>
          <p:nvSpPr>
            <p:cNvPr id="64550" name="Oval 117"/>
            <p:cNvSpPr>
              <a:spLocks noChangeArrowheads="1"/>
            </p:cNvSpPr>
            <p:nvPr/>
          </p:nvSpPr>
          <p:spPr bwMode="auto">
            <a:xfrm>
              <a:off x="1448" y="4037"/>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51" name="Oval 116"/>
            <p:cNvSpPr>
              <a:spLocks noChangeArrowheads="1"/>
            </p:cNvSpPr>
            <p:nvPr/>
          </p:nvSpPr>
          <p:spPr bwMode="auto">
            <a:xfrm>
              <a:off x="3469" y="2872"/>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52" name="Text Box 115"/>
            <p:cNvSpPr txBox="1">
              <a:spLocks noChangeArrowheads="1"/>
            </p:cNvSpPr>
            <p:nvPr/>
          </p:nvSpPr>
          <p:spPr bwMode="auto">
            <a:xfrm>
              <a:off x="1179" y="3583"/>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2</a:t>
              </a:r>
              <a:endParaRPr lang="en-NZ" sz="2400" b="0">
                <a:solidFill>
                  <a:srgbClr val="002664"/>
                </a:solidFill>
                <a:cs typeface="Times New Roman" pitchFamily="18" charset="0"/>
              </a:endParaRPr>
            </a:p>
          </p:txBody>
        </p:sp>
        <p:sp>
          <p:nvSpPr>
            <p:cNvPr id="64553" name="Text Box 114"/>
            <p:cNvSpPr txBox="1">
              <a:spLocks noChangeArrowheads="1"/>
            </p:cNvSpPr>
            <p:nvPr/>
          </p:nvSpPr>
          <p:spPr bwMode="auto">
            <a:xfrm>
              <a:off x="3336" y="2554"/>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1</a:t>
              </a:r>
              <a:endParaRPr lang="en-NZ" sz="2400" b="0">
                <a:solidFill>
                  <a:srgbClr val="002664"/>
                </a:solidFill>
                <a:cs typeface="Times New Roman" pitchFamily="18" charset="0"/>
              </a:endParaRPr>
            </a:p>
          </p:txBody>
        </p:sp>
        <p:sp>
          <p:nvSpPr>
            <p:cNvPr id="64554" name="Text Box 113"/>
            <p:cNvSpPr txBox="1">
              <a:spLocks noChangeArrowheads="1"/>
            </p:cNvSpPr>
            <p:nvPr/>
          </p:nvSpPr>
          <p:spPr bwMode="auto">
            <a:xfrm>
              <a:off x="2799" y="5075"/>
              <a:ext cx="1347"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4</a:t>
              </a:r>
              <a:r>
                <a:rPr lang="en-US" sz="1200">
                  <a:solidFill>
                    <a:srgbClr val="002664"/>
                  </a:solidFill>
                  <a:cs typeface="Times New Roman" pitchFamily="18" charset="0"/>
                </a:rPr>
                <a:t>S</a:t>
              </a:r>
              <a:r>
                <a:rPr lang="en-NZ" sz="900">
                  <a:solidFill>
                    <a:srgbClr val="002664"/>
                  </a:solidFill>
                  <a:cs typeface="Times New Roman" pitchFamily="18" charset="0"/>
                </a:rPr>
                <a:t>         </a:t>
              </a:r>
              <a:r>
                <a:rPr lang="ru-RU" sz="900">
                  <a:solidFill>
                    <a:srgbClr val="002664"/>
                  </a:solidFill>
                  <a:cs typeface="Times New Roman" pitchFamily="18" charset="0"/>
                </a:rPr>
                <a:t>    </a:t>
              </a:r>
              <a:r>
                <a:rPr lang="en-NZ" sz="1200">
                  <a:solidFill>
                    <a:srgbClr val="002664"/>
                  </a:solidFill>
                  <a:cs typeface="Times New Roman" pitchFamily="18" charset="0"/>
                </a:rPr>
                <a:t>4</a:t>
              </a:r>
              <a:r>
                <a:rPr lang="en-US" sz="12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4555" name="Line 112"/>
            <p:cNvSpPr>
              <a:spLocks noChangeShapeType="1"/>
            </p:cNvSpPr>
            <p:nvPr/>
          </p:nvSpPr>
          <p:spPr bwMode="auto">
            <a:xfrm rot="7200000" flipV="1">
              <a:off x="1801" y="6265"/>
              <a:ext cx="1" cy="709"/>
            </a:xfrm>
            <a:prstGeom prst="line">
              <a:avLst/>
            </a:prstGeom>
            <a:noFill/>
            <a:ln w="9525">
              <a:solidFill>
                <a:srgbClr val="000000"/>
              </a:solidFill>
              <a:round/>
              <a:headEnd/>
              <a:tailEnd/>
            </a:ln>
          </p:spPr>
          <p:txBody>
            <a:bodyPr/>
            <a:lstStyle/>
            <a:p>
              <a:endParaRPr lang="ru-RU"/>
            </a:p>
          </p:txBody>
        </p:sp>
        <p:sp>
          <p:nvSpPr>
            <p:cNvPr id="64556" name="Oval 111"/>
            <p:cNvSpPr>
              <a:spLocks noChangeArrowheads="1"/>
            </p:cNvSpPr>
            <p:nvPr/>
          </p:nvSpPr>
          <p:spPr bwMode="auto">
            <a:xfrm>
              <a:off x="1561" y="6365"/>
              <a:ext cx="84"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57" name="Oval 110"/>
            <p:cNvSpPr>
              <a:spLocks noChangeArrowheads="1"/>
            </p:cNvSpPr>
            <p:nvPr/>
          </p:nvSpPr>
          <p:spPr bwMode="auto">
            <a:xfrm>
              <a:off x="1358" y="6366"/>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4558" name="Line 109"/>
            <p:cNvSpPr>
              <a:spLocks noChangeShapeType="1"/>
            </p:cNvSpPr>
            <p:nvPr/>
          </p:nvSpPr>
          <p:spPr bwMode="auto">
            <a:xfrm rot="3600000" flipV="1">
              <a:off x="2507" y="2326"/>
              <a:ext cx="1" cy="2325"/>
            </a:xfrm>
            <a:prstGeom prst="line">
              <a:avLst/>
            </a:prstGeom>
            <a:noFill/>
            <a:ln w="9525">
              <a:solidFill>
                <a:srgbClr val="000000"/>
              </a:solidFill>
              <a:round/>
              <a:headEnd/>
              <a:tailEnd/>
            </a:ln>
          </p:spPr>
          <p:txBody>
            <a:bodyPr/>
            <a:lstStyle/>
            <a:p>
              <a:endParaRPr lang="ru-RU"/>
            </a:p>
          </p:txBody>
        </p:sp>
        <p:sp>
          <p:nvSpPr>
            <p:cNvPr id="64559" name="Line 108"/>
            <p:cNvSpPr>
              <a:spLocks noChangeShapeType="1"/>
            </p:cNvSpPr>
            <p:nvPr/>
          </p:nvSpPr>
          <p:spPr bwMode="auto">
            <a:xfrm>
              <a:off x="3504" y="2906"/>
              <a:ext cx="0" cy="2341"/>
            </a:xfrm>
            <a:prstGeom prst="line">
              <a:avLst/>
            </a:prstGeom>
            <a:noFill/>
            <a:ln w="9525">
              <a:solidFill>
                <a:srgbClr val="000000"/>
              </a:solidFill>
              <a:round/>
              <a:headEnd/>
              <a:tailEnd/>
            </a:ln>
          </p:spPr>
          <p:txBody>
            <a:bodyPr/>
            <a:lstStyle/>
            <a:p>
              <a:endParaRPr lang="ru-RU"/>
            </a:p>
          </p:txBody>
        </p:sp>
        <p:sp>
          <p:nvSpPr>
            <p:cNvPr id="64560" name="Line 107"/>
            <p:cNvSpPr>
              <a:spLocks noChangeShapeType="1"/>
            </p:cNvSpPr>
            <p:nvPr/>
          </p:nvSpPr>
          <p:spPr bwMode="auto">
            <a:xfrm>
              <a:off x="1491" y="4115"/>
              <a:ext cx="0" cy="2341"/>
            </a:xfrm>
            <a:prstGeom prst="line">
              <a:avLst/>
            </a:prstGeom>
            <a:noFill/>
            <a:ln w="9525">
              <a:solidFill>
                <a:srgbClr val="000000"/>
              </a:solidFill>
              <a:round/>
              <a:headEnd/>
              <a:tailEnd/>
            </a:ln>
          </p:spPr>
          <p:txBody>
            <a:bodyPr/>
            <a:lstStyle/>
            <a:p>
              <a:endParaRPr lang="ru-RU"/>
            </a:p>
          </p:txBody>
        </p:sp>
        <p:sp>
          <p:nvSpPr>
            <p:cNvPr id="64561" name="Text Box 106"/>
            <p:cNvSpPr txBox="1">
              <a:spLocks noChangeArrowheads="1"/>
            </p:cNvSpPr>
            <p:nvPr/>
          </p:nvSpPr>
          <p:spPr bwMode="auto">
            <a:xfrm>
              <a:off x="819" y="6283"/>
              <a:ext cx="144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3</a:t>
              </a:r>
              <a:r>
                <a:rPr lang="en-US" sz="1200">
                  <a:solidFill>
                    <a:srgbClr val="002664"/>
                  </a:solidFill>
                  <a:cs typeface="Times New Roman" pitchFamily="18" charset="0"/>
                </a:rPr>
                <a:t>S</a:t>
              </a:r>
              <a:r>
                <a:rPr lang="en-NZ" sz="1200">
                  <a:solidFill>
                    <a:srgbClr val="002664"/>
                  </a:solidFill>
                  <a:cs typeface="Times New Roman" pitchFamily="18" charset="0"/>
                </a:rPr>
                <a:t>       </a:t>
              </a:r>
              <a:r>
                <a:rPr lang="ru-RU" sz="1200">
                  <a:solidFill>
                    <a:srgbClr val="002664"/>
                  </a:solidFill>
                  <a:cs typeface="Times New Roman" pitchFamily="18" charset="0"/>
                </a:rPr>
                <a:t>   </a:t>
              </a:r>
              <a:r>
                <a:rPr lang="en-NZ" sz="1200">
                  <a:solidFill>
                    <a:srgbClr val="002664"/>
                  </a:solidFill>
                  <a:cs typeface="Times New Roman" pitchFamily="18" charset="0"/>
                </a:rPr>
                <a:t>3</a:t>
              </a:r>
              <a:r>
                <a:rPr lang="en-US" sz="12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4562" name="AutoShape 105"/>
            <p:cNvSpPr>
              <a:spLocks noChangeArrowheads="1"/>
            </p:cNvSpPr>
            <p:nvPr/>
          </p:nvSpPr>
          <p:spPr bwMode="auto">
            <a:xfrm flipH="1">
              <a:off x="1710" y="4039"/>
              <a:ext cx="99" cy="198"/>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4563" name="Text Box 104"/>
            <p:cNvSpPr txBox="1">
              <a:spLocks noChangeArrowheads="1"/>
            </p:cNvSpPr>
            <p:nvPr/>
          </p:nvSpPr>
          <p:spPr bwMode="auto">
            <a:xfrm>
              <a:off x="7659" y="3943"/>
              <a:ext cx="2062" cy="1058"/>
            </a:xfrm>
            <a:prstGeom prst="rect">
              <a:avLst/>
            </a:prstGeom>
            <a:solidFill>
              <a:srgbClr val="FFFFFF"/>
            </a:solidFill>
            <a:ln w="9525">
              <a:solidFill>
                <a:srgbClr val="000000"/>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0">
                  <a:solidFill>
                    <a:srgbClr val="002664"/>
                  </a:solidFill>
                  <a:cs typeface="Times New Roman" pitchFamily="18" charset="0"/>
                </a:rPr>
                <a:t>Это судно должно стоять на якоре </a:t>
              </a:r>
              <a:endParaRPr lang="en-NZ" sz="1400" b="0">
                <a:solidFill>
                  <a:srgbClr val="002664"/>
                </a:solidFill>
                <a:cs typeface="Times New Roman" pitchFamily="18" charset="0"/>
              </a:endParaRPr>
            </a:p>
          </p:txBody>
        </p:sp>
        <p:pic>
          <p:nvPicPr>
            <p:cNvPr id="64564" name="Picture 6" descr="NFLAG_C"/>
            <p:cNvPicPr>
              <a:picLocks noChangeAspect="1" noChangeArrowheads="1"/>
            </p:cNvPicPr>
            <p:nvPr/>
          </p:nvPicPr>
          <p:blipFill>
            <a:blip r:embed="rId3" cstate="print"/>
            <a:srcRect/>
            <a:stretch>
              <a:fillRect/>
            </a:stretch>
          </p:blipFill>
          <p:spPr bwMode="auto">
            <a:xfrm>
              <a:off x="9459" y="3223"/>
              <a:ext cx="796" cy="558"/>
            </a:xfrm>
            <a:prstGeom prst="rect">
              <a:avLst/>
            </a:prstGeom>
            <a:noFill/>
            <a:ln w="9525">
              <a:noFill/>
              <a:miter lim="800000"/>
              <a:headEnd/>
              <a:tailEnd/>
            </a:ln>
          </p:spPr>
        </p:pic>
      </p:grpSp>
      <p:sp>
        <p:nvSpPr>
          <p:cNvPr id="64523" name="Rectangle 155"/>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39" name="Rectangle 2"/>
          <p:cNvSpPr>
            <a:spLocks noChangeArrowheads="1"/>
          </p:cNvSpPr>
          <p:nvPr/>
        </p:nvSpPr>
        <p:spPr bwMode="auto">
          <a:xfrm>
            <a:off x="685800" y="304800"/>
            <a:ext cx="7620000" cy="892175"/>
          </a:xfrm>
          <a:prstGeom prst="rect">
            <a:avLst/>
          </a:prstGeom>
          <a:noFill/>
          <a:ln w="9525">
            <a:noFill/>
            <a:miter lim="800000"/>
            <a:headEnd/>
            <a:tailEnd/>
          </a:ln>
        </p:spPr>
        <p:txBody>
          <a:bodyPr anchor="ctr"/>
          <a:lstStyle/>
          <a:p>
            <a:pPr algn="ctr" defTabSz="936625"/>
            <a:r>
              <a:rPr lang="ru-RU" sz="3200">
                <a:solidFill>
                  <a:srgbClr val="002664"/>
                </a:solidFill>
              </a:rPr>
              <a:t>Позиция судна, подающего сигнал изменения дистанции</a:t>
            </a:r>
            <a:endParaRPr lang="en-GB" sz="3200">
              <a:solidFill>
                <a:srgbClr val="002664"/>
              </a:solidFill>
            </a:endParaRPr>
          </a:p>
        </p:txBody>
      </p:sp>
      <p:sp>
        <p:nvSpPr>
          <p:cNvPr id="65540" name="Rectangle 4"/>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1" name="Rectangle 5"/>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2" name="Rectangle 6"/>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3" name="Rectangle 7"/>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4" name="Rectangle 8"/>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5" name="Rectangle 93"/>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5546" name="Rectangle 104"/>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7" name="Rectangle 147"/>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5548" name="Rectangle 158"/>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5549" name="Rectangle 202"/>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grpSp>
        <p:nvGrpSpPr>
          <p:cNvPr id="65550" name="Group 159"/>
          <p:cNvGrpSpPr>
            <a:grpSpLocks noChangeAspect="1"/>
          </p:cNvGrpSpPr>
          <p:nvPr/>
        </p:nvGrpSpPr>
        <p:grpSpPr bwMode="auto">
          <a:xfrm>
            <a:off x="539750" y="1412875"/>
            <a:ext cx="7920038" cy="4306888"/>
            <a:chOff x="1077" y="852"/>
            <a:chExt cx="10593" cy="5760"/>
          </a:xfrm>
        </p:grpSpPr>
        <p:sp>
          <p:nvSpPr>
            <p:cNvPr id="65552" name="AutoShape 201"/>
            <p:cNvSpPr>
              <a:spLocks noChangeAspect="1" noChangeArrowheads="1" noTextEdit="1"/>
            </p:cNvSpPr>
            <p:nvPr/>
          </p:nvSpPr>
          <p:spPr bwMode="auto">
            <a:xfrm>
              <a:off x="1077" y="852"/>
              <a:ext cx="10593" cy="5760"/>
            </a:xfrm>
            <a:prstGeom prst="rect">
              <a:avLst/>
            </a:prstGeom>
            <a:noFill/>
            <a:ln w="9525">
              <a:noFill/>
              <a:miter lim="800000"/>
              <a:headEnd/>
              <a:tailEnd/>
            </a:ln>
          </p:spPr>
          <p:txBody>
            <a:bodyPr/>
            <a:lstStyle/>
            <a:p>
              <a:endParaRPr lang="ru-RU"/>
            </a:p>
          </p:txBody>
        </p:sp>
        <p:grpSp>
          <p:nvGrpSpPr>
            <p:cNvPr id="65553" name="Group 162"/>
            <p:cNvGrpSpPr>
              <a:grpSpLocks/>
            </p:cNvGrpSpPr>
            <p:nvPr/>
          </p:nvGrpSpPr>
          <p:grpSpPr bwMode="auto">
            <a:xfrm>
              <a:off x="1145" y="1337"/>
              <a:ext cx="10080" cy="5215"/>
              <a:chOff x="887" y="2087"/>
              <a:chExt cx="10080" cy="5215"/>
            </a:xfrm>
          </p:grpSpPr>
          <p:sp>
            <p:nvSpPr>
              <p:cNvPr id="65556" name="Oval 200"/>
              <p:cNvSpPr>
                <a:spLocks noChangeArrowheads="1"/>
              </p:cNvSpPr>
              <p:nvPr/>
            </p:nvSpPr>
            <p:spPr bwMode="auto">
              <a:xfrm>
                <a:off x="7787" y="6602"/>
                <a:ext cx="283" cy="283"/>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57" name="Text Box 199"/>
              <p:cNvSpPr txBox="1">
                <a:spLocks noChangeArrowheads="1"/>
              </p:cNvSpPr>
              <p:nvPr/>
            </p:nvSpPr>
            <p:spPr bwMode="auto">
              <a:xfrm>
                <a:off x="8222" y="6557"/>
                <a:ext cx="1050" cy="466"/>
              </a:xfrm>
              <a:prstGeom prst="rect">
                <a:avLst/>
              </a:prstGeom>
              <a:noFill/>
              <a:ln w="9525">
                <a:noFill/>
                <a:miter lim="800000"/>
                <a:headEnd/>
                <a:tailEnd/>
              </a:ln>
            </p:spPr>
            <p:txBody>
              <a:bodyPr/>
              <a:lstStyle/>
              <a:p>
                <a:pPr eaLnBrk="0" hangingPunct="0"/>
                <a:r>
                  <a:rPr lang="ru-RU" sz="1200" b="0">
                    <a:solidFill>
                      <a:srgbClr val="002664"/>
                    </a:solidFill>
                    <a:cs typeface="Times New Roman" pitchFamily="18" charset="0"/>
                  </a:rPr>
                  <a:t>Знак</a:t>
                </a:r>
                <a:r>
                  <a:rPr lang="en-NZ" sz="1200" b="0">
                    <a:solidFill>
                      <a:srgbClr val="002664"/>
                    </a:solidFill>
                    <a:cs typeface="Times New Roman" pitchFamily="18" charset="0"/>
                  </a:rPr>
                  <a:t> 2</a:t>
                </a:r>
                <a:endParaRPr lang="en-GB" sz="1100" b="0">
                  <a:solidFill>
                    <a:srgbClr val="002664"/>
                  </a:solidFill>
                  <a:cs typeface="Times New Roman" pitchFamily="18" charset="0"/>
                </a:endParaRPr>
              </a:p>
              <a:p>
                <a:pPr eaLnBrk="0" hangingPunct="0"/>
                <a:endParaRPr lang="en-GB" sz="2400" b="0">
                  <a:solidFill>
                    <a:srgbClr val="002664"/>
                  </a:solidFill>
                  <a:cs typeface="Times New Roman" pitchFamily="18" charset="0"/>
                </a:endParaRPr>
              </a:p>
            </p:txBody>
          </p:sp>
          <p:sp>
            <p:nvSpPr>
              <p:cNvPr id="65558" name="AutoShape 198"/>
              <p:cNvSpPr>
                <a:spLocks noChangeArrowheads="1"/>
              </p:cNvSpPr>
              <p:nvPr/>
            </p:nvSpPr>
            <p:spPr bwMode="auto">
              <a:xfrm>
                <a:off x="5777" y="2836"/>
                <a:ext cx="170" cy="567"/>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5559" name="Line 197"/>
              <p:cNvSpPr>
                <a:spLocks noChangeShapeType="1"/>
              </p:cNvSpPr>
              <p:nvPr/>
            </p:nvSpPr>
            <p:spPr bwMode="auto">
              <a:xfrm flipH="1">
                <a:off x="8209" y="5928"/>
                <a:ext cx="1094" cy="629"/>
              </a:xfrm>
              <a:prstGeom prst="line">
                <a:avLst/>
              </a:prstGeom>
              <a:noFill/>
              <a:ln w="76200">
                <a:solidFill>
                  <a:srgbClr val="000000"/>
                </a:solidFill>
                <a:round/>
                <a:headEnd/>
                <a:tailEnd type="triangle" w="med" len="med"/>
              </a:ln>
            </p:spPr>
            <p:txBody>
              <a:bodyPr/>
              <a:lstStyle/>
              <a:p>
                <a:endParaRPr lang="ru-RU"/>
              </a:p>
            </p:txBody>
          </p:sp>
          <p:sp>
            <p:nvSpPr>
              <p:cNvPr id="65560" name="Arc 196"/>
              <p:cNvSpPr>
                <a:spLocks/>
              </p:cNvSpPr>
              <p:nvPr/>
            </p:nvSpPr>
            <p:spPr bwMode="auto">
              <a:xfrm rot="14327711" flipV="1">
                <a:off x="7442" y="5012"/>
                <a:ext cx="1440" cy="14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ru-RU"/>
              </a:p>
            </p:txBody>
          </p:sp>
          <p:sp>
            <p:nvSpPr>
              <p:cNvPr id="65561" name="Text Box 195"/>
              <p:cNvSpPr txBox="1">
                <a:spLocks noChangeArrowheads="1"/>
              </p:cNvSpPr>
              <p:nvPr/>
            </p:nvSpPr>
            <p:spPr bwMode="auto">
              <a:xfrm>
                <a:off x="7982" y="5445"/>
                <a:ext cx="1118" cy="878"/>
              </a:xfrm>
              <a:prstGeom prst="rect">
                <a:avLst/>
              </a:prstGeom>
              <a:noFill/>
              <a:ln w="9525">
                <a:noFill/>
                <a:miter lim="800000"/>
                <a:headEnd/>
                <a:tailEnd/>
              </a:ln>
            </p:spPr>
            <p:txBody>
              <a:bodyPr/>
              <a:lstStyle/>
              <a:p>
                <a:pPr eaLnBrk="0" hangingPunct="0"/>
                <a:r>
                  <a:rPr lang="en-NZ" sz="1200" b="0">
                    <a:solidFill>
                      <a:srgbClr val="002664"/>
                    </a:solidFill>
                    <a:cs typeface="Times New Roman" pitchFamily="18" charset="0"/>
                  </a:rPr>
                  <a:t>90</a:t>
                </a:r>
                <a:r>
                  <a:rPr lang="en-NZ" sz="1200" b="0">
                    <a:solidFill>
                      <a:srgbClr val="002664"/>
                    </a:solidFill>
                    <a:cs typeface="Times New Roman" pitchFamily="18" charset="0"/>
                    <a:sym typeface="Symbol" pitchFamily="18" charset="2"/>
                  </a:rPr>
                  <a:t></a:t>
                </a:r>
              </a:p>
            </p:txBody>
          </p:sp>
          <p:sp>
            <p:nvSpPr>
              <p:cNvPr id="65562" name="Text Box 194"/>
              <p:cNvSpPr txBox="1">
                <a:spLocks noChangeArrowheads="1"/>
              </p:cNvSpPr>
              <p:nvPr/>
            </p:nvSpPr>
            <p:spPr bwMode="auto">
              <a:xfrm>
                <a:off x="9392" y="5622"/>
                <a:ext cx="1575" cy="960"/>
              </a:xfrm>
              <a:prstGeom prst="rect">
                <a:avLst/>
              </a:prstGeom>
              <a:noFill/>
              <a:ln w="9525">
                <a:no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a:solidFill>
                      <a:srgbClr val="002664"/>
                    </a:solidFill>
                    <a:cs typeface="Times New Roman" pitchFamily="18" charset="0"/>
                  </a:rPr>
                  <a:t>Направление от знака </a:t>
                </a:r>
                <a:r>
                  <a:rPr lang="en-NZ" sz="1200" b="0">
                    <a:solidFill>
                      <a:srgbClr val="002664"/>
                    </a:solidFill>
                    <a:cs typeface="Times New Roman" pitchFamily="18" charset="0"/>
                  </a:rPr>
                  <a:t>1</a:t>
                </a:r>
              </a:p>
            </p:txBody>
          </p:sp>
          <p:sp>
            <p:nvSpPr>
              <p:cNvPr id="65563" name="Line 193"/>
              <p:cNvSpPr>
                <a:spLocks noChangeShapeType="1"/>
              </p:cNvSpPr>
              <p:nvPr/>
            </p:nvSpPr>
            <p:spPr bwMode="auto">
              <a:xfrm rot="3600000">
                <a:off x="5492" y="3315"/>
                <a:ext cx="1" cy="405"/>
              </a:xfrm>
              <a:prstGeom prst="line">
                <a:avLst/>
              </a:prstGeom>
              <a:noFill/>
              <a:ln w="9525">
                <a:solidFill>
                  <a:srgbClr val="000000"/>
                </a:solidFill>
                <a:round/>
                <a:headEnd/>
                <a:tailEnd/>
              </a:ln>
            </p:spPr>
            <p:txBody>
              <a:bodyPr/>
              <a:lstStyle/>
              <a:p>
                <a:endParaRPr lang="ru-RU"/>
              </a:p>
            </p:txBody>
          </p:sp>
          <p:sp>
            <p:nvSpPr>
              <p:cNvPr id="65564" name="Line 192"/>
              <p:cNvSpPr>
                <a:spLocks noChangeShapeType="1"/>
              </p:cNvSpPr>
              <p:nvPr/>
            </p:nvSpPr>
            <p:spPr bwMode="auto">
              <a:xfrm rot="14400000" flipV="1">
                <a:off x="4427" y="5295"/>
                <a:ext cx="3990" cy="1"/>
              </a:xfrm>
              <a:prstGeom prst="line">
                <a:avLst/>
              </a:prstGeom>
              <a:noFill/>
              <a:ln w="9525">
                <a:solidFill>
                  <a:srgbClr val="000000"/>
                </a:solidFill>
                <a:round/>
                <a:headEnd type="triangle" w="med" len="med"/>
                <a:tailEnd type="triangle" w="med" len="med"/>
              </a:ln>
            </p:spPr>
            <p:txBody>
              <a:bodyPr/>
              <a:lstStyle/>
              <a:p>
                <a:endParaRPr lang="ru-RU"/>
              </a:p>
            </p:txBody>
          </p:sp>
          <p:sp>
            <p:nvSpPr>
              <p:cNvPr id="65565" name="Text Box 191"/>
              <p:cNvSpPr txBox="1">
                <a:spLocks noChangeArrowheads="1"/>
              </p:cNvSpPr>
              <p:nvPr/>
            </p:nvSpPr>
            <p:spPr bwMode="auto">
              <a:xfrm>
                <a:off x="5538" y="4972"/>
                <a:ext cx="1209" cy="867"/>
              </a:xfrm>
              <a:prstGeom prst="rect">
                <a:avLst/>
              </a:prstGeom>
              <a:solidFill>
                <a:srgbClr val="FFFFFF"/>
              </a:solidFill>
              <a:ln w="9525">
                <a:solidFill>
                  <a:schemeClr val="bg1"/>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1200" b="0">
                    <a:solidFill>
                      <a:srgbClr val="002664"/>
                    </a:solidFill>
                    <a:cs typeface="Times New Roman" pitchFamily="18" charset="0"/>
                  </a:rPr>
                  <a:t>10</a:t>
                </a:r>
                <a:r>
                  <a:rPr lang="ru-RU" sz="1200" b="0">
                    <a:solidFill>
                      <a:srgbClr val="002664"/>
                    </a:solidFill>
                    <a:cs typeface="Times New Roman" pitchFamily="18" charset="0"/>
                  </a:rPr>
                  <a:t> длин корпусов яхт</a:t>
                </a:r>
                <a:endParaRPr lang="en-NZ" sz="1200" b="0">
                  <a:solidFill>
                    <a:srgbClr val="002664"/>
                  </a:solidFill>
                  <a:cs typeface="Times New Roman" pitchFamily="18" charset="0"/>
                </a:endParaRPr>
              </a:p>
            </p:txBody>
          </p:sp>
          <p:sp>
            <p:nvSpPr>
              <p:cNvPr id="65566" name="Rectangle 190"/>
              <p:cNvSpPr>
                <a:spLocks noChangeArrowheads="1"/>
              </p:cNvSpPr>
              <p:nvPr/>
            </p:nvSpPr>
            <p:spPr bwMode="auto">
              <a:xfrm>
                <a:off x="887" y="2087"/>
                <a:ext cx="10005" cy="5215"/>
              </a:xfrm>
              <a:prstGeom prst="rect">
                <a:avLst/>
              </a:prstGeom>
              <a:noFill/>
              <a:ln w="9525">
                <a:solidFill>
                  <a:srgbClr val="000000"/>
                </a:solidFill>
                <a:miter lim="800000"/>
                <a:headEnd/>
                <a:tailEnd/>
              </a:ln>
            </p:spPr>
            <p:txBody>
              <a:bodyPr/>
              <a:lstStyle/>
              <a:p>
                <a:pPr eaLnBrk="0" hangingPunct="0"/>
                <a:endParaRPr lang="ru-RU"/>
              </a:p>
            </p:txBody>
          </p:sp>
          <p:sp>
            <p:nvSpPr>
              <p:cNvPr id="65567" name="Text Box 189"/>
              <p:cNvSpPr txBox="1">
                <a:spLocks noChangeArrowheads="1"/>
              </p:cNvSpPr>
              <p:nvPr/>
            </p:nvSpPr>
            <p:spPr bwMode="auto">
              <a:xfrm>
                <a:off x="3722" y="2115"/>
                <a:ext cx="7140" cy="645"/>
              </a:xfrm>
              <a:prstGeom prst="rect">
                <a:avLst/>
              </a:prstGeom>
              <a:noFill/>
              <a:ln w="9525">
                <a:noFill/>
                <a:miter lim="800000"/>
                <a:headEnd/>
                <a:tailEnd/>
              </a:ln>
            </p:spPr>
            <p:txBody>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2664"/>
                    </a:solidFill>
                    <a:cs typeface="Times New Roman" pitchFamily="18" charset="0"/>
                  </a:rPr>
                  <a:t>Яхты приближаются к знаку </a:t>
                </a:r>
                <a:r>
                  <a:rPr lang="en-NZ" sz="1400">
                    <a:solidFill>
                      <a:srgbClr val="002664"/>
                    </a:solidFill>
                    <a:cs typeface="Times New Roman" pitchFamily="18" charset="0"/>
                  </a:rPr>
                  <a:t>2 </a:t>
                </a:r>
                <a:r>
                  <a:rPr lang="ru-RU" sz="1400">
                    <a:solidFill>
                      <a:srgbClr val="002664"/>
                    </a:solidFill>
                    <a:cs typeface="Times New Roman" pitchFamily="18" charset="0"/>
                  </a:rPr>
                  <a:t>от знака</a:t>
                </a:r>
                <a:r>
                  <a:rPr lang="en-NZ" sz="1400">
                    <a:solidFill>
                      <a:srgbClr val="002664"/>
                    </a:solidFill>
                    <a:cs typeface="Times New Roman" pitchFamily="18" charset="0"/>
                  </a:rPr>
                  <a:t> 1</a:t>
                </a:r>
              </a:p>
            </p:txBody>
          </p:sp>
          <p:sp>
            <p:nvSpPr>
              <p:cNvPr id="65568" name="Oval 188"/>
              <p:cNvSpPr>
                <a:spLocks noChangeArrowheads="1"/>
              </p:cNvSpPr>
              <p:nvPr/>
            </p:nvSpPr>
            <p:spPr bwMode="auto">
              <a:xfrm>
                <a:off x="1152" y="3621"/>
                <a:ext cx="645" cy="645"/>
              </a:xfrm>
              <a:prstGeom prst="ellipse">
                <a:avLst/>
              </a:prstGeom>
              <a:noFill/>
              <a:ln w="9525">
                <a:solidFill>
                  <a:srgbClr val="000000"/>
                </a:solidFill>
                <a:prstDash val="sysDot"/>
                <a:round/>
                <a:headEnd/>
                <a:tailEnd/>
              </a:ln>
            </p:spPr>
            <p:txBody>
              <a:bodyPr/>
              <a:lstStyle/>
              <a:p>
                <a:pPr eaLnBrk="0" hangingPunct="0"/>
                <a:endParaRPr lang="ru-RU"/>
              </a:p>
            </p:txBody>
          </p:sp>
          <p:sp>
            <p:nvSpPr>
              <p:cNvPr id="65569" name="Line 187"/>
              <p:cNvSpPr>
                <a:spLocks noChangeShapeType="1"/>
              </p:cNvSpPr>
              <p:nvPr/>
            </p:nvSpPr>
            <p:spPr bwMode="auto">
              <a:xfrm>
                <a:off x="3335" y="5542"/>
                <a:ext cx="340" cy="1"/>
              </a:xfrm>
              <a:prstGeom prst="line">
                <a:avLst/>
              </a:prstGeom>
              <a:noFill/>
              <a:ln w="9525">
                <a:solidFill>
                  <a:srgbClr val="000000"/>
                </a:solidFill>
                <a:round/>
                <a:headEnd/>
                <a:tailEnd/>
              </a:ln>
            </p:spPr>
            <p:txBody>
              <a:bodyPr/>
              <a:lstStyle/>
              <a:p>
                <a:endParaRPr lang="ru-RU"/>
              </a:p>
            </p:txBody>
          </p:sp>
          <p:sp>
            <p:nvSpPr>
              <p:cNvPr id="65570" name="Line 186"/>
              <p:cNvSpPr>
                <a:spLocks noChangeShapeType="1"/>
              </p:cNvSpPr>
              <p:nvPr/>
            </p:nvSpPr>
            <p:spPr bwMode="auto">
              <a:xfrm rot="7200000">
                <a:off x="1996" y="6807"/>
                <a:ext cx="226" cy="1"/>
              </a:xfrm>
              <a:prstGeom prst="line">
                <a:avLst/>
              </a:prstGeom>
              <a:noFill/>
              <a:ln w="9525">
                <a:solidFill>
                  <a:srgbClr val="000000"/>
                </a:solidFill>
                <a:round/>
                <a:headEnd/>
                <a:tailEnd/>
              </a:ln>
            </p:spPr>
            <p:txBody>
              <a:bodyPr/>
              <a:lstStyle/>
              <a:p>
                <a:endParaRPr lang="ru-RU"/>
              </a:p>
            </p:txBody>
          </p:sp>
          <p:sp>
            <p:nvSpPr>
              <p:cNvPr id="65571" name="Oval 185"/>
              <p:cNvSpPr>
                <a:spLocks noChangeArrowheads="1"/>
              </p:cNvSpPr>
              <p:nvPr/>
            </p:nvSpPr>
            <p:spPr bwMode="auto">
              <a:xfrm>
                <a:off x="3577" y="5221"/>
                <a:ext cx="85"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72" name="Oval 184"/>
              <p:cNvSpPr>
                <a:spLocks noChangeArrowheads="1"/>
              </p:cNvSpPr>
              <p:nvPr/>
            </p:nvSpPr>
            <p:spPr bwMode="auto">
              <a:xfrm>
                <a:off x="3364" y="5234"/>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73" name="AutoShape 183"/>
              <p:cNvSpPr>
                <a:spLocks noChangeArrowheads="1"/>
              </p:cNvSpPr>
              <p:nvPr/>
            </p:nvSpPr>
            <p:spPr bwMode="auto">
              <a:xfrm rot="-130631">
                <a:off x="3424" y="5187"/>
                <a:ext cx="180" cy="175"/>
              </a:xfrm>
              <a:prstGeom prst="star4">
                <a:avLst>
                  <a:gd name="adj" fmla="val 5556"/>
                </a:avLst>
              </a:prstGeom>
              <a:solidFill>
                <a:srgbClr val="FFFFFF"/>
              </a:solidFill>
              <a:ln w="9525">
                <a:solidFill>
                  <a:srgbClr val="000000"/>
                </a:solidFill>
                <a:miter lim="800000"/>
                <a:headEnd/>
                <a:tailEnd/>
              </a:ln>
            </p:spPr>
            <p:txBody>
              <a:bodyPr/>
              <a:lstStyle/>
              <a:p>
                <a:pPr eaLnBrk="0" hangingPunct="0"/>
                <a:endParaRPr lang="ru-RU"/>
              </a:p>
            </p:txBody>
          </p:sp>
          <p:sp>
            <p:nvSpPr>
              <p:cNvPr id="65574" name="AutoShape 182"/>
              <p:cNvSpPr>
                <a:spLocks noChangeArrowheads="1"/>
              </p:cNvSpPr>
              <p:nvPr/>
            </p:nvSpPr>
            <p:spPr bwMode="auto">
              <a:xfrm>
                <a:off x="3620" y="5382"/>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5575" name="AutoShape 181"/>
              <p:cNvSpPr>
                <a:spLocks noChangeArrowheads="1"/>
              </p:cNvSpPr>
              <p:nvPr/>
            </p:nvSpPr>
            <p:spPr bwMode="auto">
              <a:xfrm>
                <a:off x="3285" y="5388"/>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5576" name="AutoShape 180"/>
              <p:cNvSpPr>
                <a:spLocks noChangeArrowheads="1"/>
              </p:cNvSpPr>
              <p:nvPr/>
            </p:nvSpPr>
            <p:spPr bwMode="auto">
              <a:xfrm>
                <a:off x="2169" y="6549"/>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5577" name="AutoShape 179"/>
              <p:cNvSpPr>
                <a:spLocks noChangeArrowheads="1"/>
              </p:cNvSpPr>
              <p:nvPr/>
            </p:nvSpPr>
            <p:spPr bwMode="auto">
              <a:xfrm>
                <a:off x="1977" y="6787"/>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5578" name="AutoShape 178"/>
              <p:cNvSpPr>
                <a:spLocks noChangeArrowheads="1"/>
              </p:cNvSpPr>
              <p:nvPr/>
            </p:nvSpPr>
            <p:spPr bwMode="auto">
              <a:xfrm>
                <a:off x="2005" y="2894"/>
                <a:ext cx="740" cy="400"/>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eaLnBrk="0" hangingPunct="0"/>
                <a:endParaRPr lang="ru-RU"/>
              </a:p>
            </p:txBody>
          </p:sp>
          <p:sp>
            <p:nvSpPr>
              <p:cNvPr id="65579" name="Oval 177"/>
              <p:cNvSpPr>
                <a:spLocks noChangeArrowheads="1"/>
              </p:cNvSpPr>
              <p:nvPr/>
            </p:nvSpPr>
            <p:spPr bwMode="auto">
              <a:xfrm>
                <a:off x="1450" y="4047"/>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80" name="Oval 176"/>
              <p:cNvSpPr>
                <a:spLocks noChangeArrowheads="1"/>
              </p:cNvSpPr>
              <p:nvPr/>
            </p:nvSpPr>
            <p:spPr bwMode="auto">
              <a:xfrm>
                <a:off x="3471" y="2882"/>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81" name="Text Box 175"/>
              <p:cNvSpPr txBox="1">
                <a:spLocks noChangeArrowheads="1"/>
              </p:cNvSpPr>
              <p:nvPr/>
            </p:nvSpPr>
            <p:spPr bwMode="auto">
              <a:xfrm>
                <a:off x="1178" y="3884"/>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2</a:t>
                </a:r>
                <a:endParaRPr lang="en-NZ" sz="2400" b="0">
                  <a:solidFill>
                    <a:srgbClr val="002664"/>
                  </a:solidFill>
                  <a:cs typeface="Times New Roman" pitchFamily="18" charset="0"/>
                </a:endParaRPr>
              </a:p>
            </p:txBody>
          </p:sp>
          <p:sp>
            <p:nvSpPr>
              <p:cNvPr id="65582" name="Text Box 174"/>
              <p:cNvSpPr txBox="1">
                <a:spLocks noChangeArrowheads="1"/>
              </p:cNvSpPr>
              <p:nvPr/>
            </p:nvSpPr>
            <p:spPr bwMode="auto">
              <a:xfrm>
                <a:off x="3338" y="2564"/>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1</a:t>
                </a:r>
                <a:endParaRPr lang="en-NZ" sz="2400" b="0">
                  <a:solidFill>
                    <a:srgbClr val="002664"/>
                  </a:solidFill>
                  <a:cs typeface="Times New Roman" pitchFamily="18" charset="0"/>
                </a:endParaRPr>
              </a:p>
            </p:txBody>
          </p:sp>
          <p:sp>
            <p:nvSpPr>
              <p:cNvPr id="65583" name="Text Box 173"/>
              <p:cNvSpPr txBox="1">
                <a:spLocks noChangeArrowheads="1"/>
              </p:cNvSpPr>
              <p:nvPr/>
            </p:nvSpPr>
            <p:spPr bwMode="auto">
              <a:xfrm>
                <a:off x="2948" y="5084"/>
                <a:ext cx="1200" cy="390"/>
              </a:xfrm>
              <a:prstGeom prst="rect">
                <a:avLst/>
              </a:prstGeom>
              <a:noFill/>
              <a:ln w="9525">
                <a:noFill/>
                <a:miter lim="800000"/>
                <a:headEnd/>
                <a:tailEnd/>
              </a:ln>
            </p:spPr>
            <p:txBody>
              <a:bodyPr/>
              <a:lstStyle/>
              <a:p>
                <a:pPr eaLnBrk="0" hangingPunct="0"/>
                <a:r>
                  <a:rPr lang="en-NZ" sz="900">
                    <a:solidFill>
                      <a:srgbClr val="002664"/>
                    </a:solidFill>
                    <a:cs typeface="Times New Roman" pitchFamily="18" charset="0"/>
                  </a:rPr>
                  <a:t>4</a:t>
                </a:r>
                <a:r>
                  <a:rPr lang="en-US" sz="900">
                    <a:solidFill>
                      <a:srgbClr val="002664"/>
                    </a:solidFill>
                    <a:cs typeface="Times New Roman" pitchFamily="18" charset="0"/>
                  </a:rPr>
                  <a:t>S</a:t>
                </a:r>
                <a:r>
                  <a:rPr lang="en-NZ" sz="900">
                    <a:solidFill>
                      <a:srgbClr val="002664"/>
                    </a:solidFill>
                    <a:cs typeface="Times New Roman" pitchFamily="18" charset="0"/>
                  </a:rPr>
                  <a:t>         </a:t>
                </a:r>
                <a:r>
                  <a:rPr lang="ru-RU" sz="900">
                    <a:solidFill>
                      <a:srgbClr val="002664"/>
                    </a:solidFill>
                    <a:cs typeface="Times New Roman" pitchFamily="18" charset="0"/>
                  </a:rPr>
                  <a:t>  </a:t>
                </a:r>
                <a:r>
                  <a:rPr lang="en-NZ" sz="900">
                    <a:solidFill>
                      <a:srgbClr val="002664"/>
                    </a:solidFill>
                    <a:cs typeface="Times New Roman" pitchFamily="18" charset="0"/>
                  </a:rPr>
                  <a:t>4</a:t>
                </a:r>
                <a:r>
                  <a:rPr lang="en-US" sz="9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5584" name="Line 172"/>
              <p:cNvSpPr>
                <a:spLocks noChangeShapeType="1"/>
              </p:cNvSpPr>
              <p:nvPr/>
            </p:nvSpPr>
            <p:spPr bwMode="auto">
              <a:xfrm rot="7200000" flipV="1">
                <a:off x="1803" y="6274"/>
                <a:ext cx="1" cy="709"/>
              </a:xfrm>
              <a:prstGeom prst="line">
                <a:avLst/>
              </a:prstGeom>
              <a:noFill/>
              <a:ln w="9525">
                <a:solidFill>
                  <a:srgbClr val="000000"/>
                </a:solidFill>
                <a:round/>
                <a:headEnd/>
                <a:tailEnd/>
              </a:ln>
            </p:spPr>
            <p:txBody>
              <a:bodyPr/>
              <a:lstStyle/>
              <a:p>
                <a:endParaRPr lang="ru-RU"/>
              </a:p>
            </p:txBody>
          </p:sp>
          <p:sp>
            <p:nvSpPr>
              <p:cNvPr id="65585" name="Oval 171"/>
              <p:cNvSpPr>
                <a:spLocks noChangeArrowheads="1"/>
              </p:cNvSpPr>
              <p:nvPr/>
            </p:nvSpPr>
            <p:spPr bwMode="auto">
              <a:xfrm>
                <a:off x="1563" y="6374"/>
                <a:ext cx="84"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86" name="Oval 170"/>
              <p:cNvSpPr>
                <a:spLocks noChangeArrowheads="1"/>
              </p:cNvSpPr>
              <p:nvPr/>
            </p:nvSpPr>
            <p:spPr bwMode="auto">
              <a:xfrm>
                <a:off x="1360" y="6375"/>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5587" name="Line 169"/>
              <p:cNvSpPr>
                <a:spLocks noChangeShapeType="1"/>
              </p:cNvSpPr>
              <p:nvPr/>
            </p:nvSpPr>
            <p:spPr bwMode="auto">
              <a:xfrm rot="3600000" flipV="1">
                <a:off x="2509" y="2336"/>
                <a:ext cx="1" cy="2325"/>
              </a:xfrm>
              <a:prstGeom prst="line">
                <a:avLst/>
              </a:prstGeom>
              <a:noFill/>
              <a:ln w="9525">
                <a:solidFill>
                  <a:srgbClr val="000000"/>
                </a:solidFill>
                <a:round/>
                <a:headEnd/>
                <a:tailEnd/>
              </a:ln>
            </p:spPr>
            <p:txBody>
              <a:bodyPr/>
              <a:lstStyle/>
              <a:p>
                <a:endParaRPr lang="ru-RU"/>
              </a:p>
            </p:txBody>
          </p:sp>
          <p:sp>
            <p:nvSpPr>
              <p:cNvPr id="65588" name="Line 168"/>
              <p:cNvSpPr>
                <a:spLocks noChangeShapeType="1"/>
              </p:cNvSpPr>
              <p:nvPr/>
            </p:nvSpPr>
            <p:spPr bwMode="auto">
              <a:xfrm>
                <a:off x="3506" y="2916"/>
                <a:ext cx="0" cy="2340"/>
              </a:xfrm>
              <a:prstGeom prst="line">
                <a:avLst/>
              </a:prstGeom>
              <a:noFill/>
              <a:ln w="9525">
                <a:solidFill>
                  <a:srgbClr val="000000"/>
                </a:solidFill>
                <a:round/>
                <a:headEnd/>
                <a:tailEnd/>
              </a:ln>
            </p:spPr>
            <p:txBody>
              <a:bodyPr/>
              <a:lstStyle/>
              <a:p>
                <a:endParaRPr lang="ru-RU"/>
              </a:p>
            </p:txBody>
          </p:sp>
          <p:sp>
            <p:nvSpPr>
              <p:cNvPr id="65589" name="Line 167"/>
              <p:cNvSpPr>
                <a:spLocks noChangeShapeType="1"/>
              </p:cNvSpPr>
              <p:nvPr/>
            </p:nvSpPr>
            <p:spPr bwMode="auto">
              <a:xfrm>
                <a:off x="1493" y="4125"/>
                <a:ext cx="0" cy="2340"/>
              </a:xfrm>
              <a:prstGeom prst="line">
                <a:avLst/>
              </a:prstGeom>
              <a:noFill/>
              <a:ln w="9525">
                <a:solidFill>
                  <a:srgbClr val="000000"/>
                </a:solidFill>
                <a:round/>
                <a:headEnd/>
                <a:tailEnd/>
              </a:ln>
            </p:spPr>
            <p:txBody>
              <a:bodyPr/>
              <a:lstStyle/>
              <a:p>
                <a:endParaRPr lang="ru-RU"/>
              </a:p>
            </p:txBody>
          </p:sp>
          <p:sp>
            <p:nvSpPr>
              <p:cNvPr id="65590" name="Text Box 166"/>
              <p:cNvSpPr txBox="1">
                <a:spLocks noChangeArrowheads="1"/>
              </p:cNvSpPr>
              <p:nvPr/>
            </p:nvSpPr>
            <p:spPr bwMode="auto">
              <a:xfrm>
                <a:off x="998" y="6242"/>
                <a:ext cx="1020" cy="390"/>
              </a:xfrm>
              <a:prstGeom prst="rect">
                <a:avLst/>
              </a:prstGeom>
              <a:noFill/>
              <a:ln w="9525">
                <a:noFill/>
                <a:miter lim="800000"/>
                <a:headEnd/>
                <a:tailEnd/>
              </a:ln>
            </p:spPr>
            <p:txBody>
              <a:bodyPr/>
              <a:lstStyle/>
              <a:p>
                <a:pPr eaLnBrk="0" hangingPunct="0"/>
                <a:r>
                  <a:rPr lang="en-NZ" sz="800">
                    <a:solidFill>
                      <a:srgbClr val="002664"/>
                    </a:solidFill>
                    <a:cs typeface="Times New Roman" pitchFamily="18" charset="0"/>
                  </a:rPr>
                  <a:t>3</a:t>
                </a:r>
                <a:r>
                  <a:rPr lang="en-US" sz="800">
                    <a:solidFill>
                      <a:srgbClr val="002664"/>
                    </a:solidFill>
                    <a:cs typeface="Times New Roman" pitchFamily="18" charset="0"/>
                  </a:rPr>
                  <a:t>S</a:t>
                </a:r>
                <a:r>
                  <a:rPr lang="en-NZ" sz="800">
                    <a:solidFill>
                      <a:srgbClr val="002664"/>
                    </a:solidFill>
                    <a:cs typeface="Times New Roman" pitchFamily="18" charset="0"/>
                  </a:rPr>
                  <a:t>       </a:t>
                </a:r>
                <a:r>
                  <a:rPr lang="ru-RU" sz="800">
                    <a:solidFill>
                      <a:srgbClr val="002664"/>
                    </a:solidFill>
                    <a:cs typeface="Times New Roman" pitchFamily="18" charset="0"/>
                  </a:rPr>
                  <a:t>  </a:t>
                </a:r>
                <a:r>
                  <a:rPr lang="en-NZ" sz="800">
                    <a:solidFill>
                      <a:srgbClr val="002664"/>
                    </a:solidFill>
                    <a:cs typeface="Times New Roman" pitchFamily="18" charset="0"/>
                  </a:rPr>
                  <a:t>3</a:t>
                </a:r>
                <a:r>
                  <a:rPr lang="en-US" sz="800">
                    <a:solidFill>
                      <a:srgbClr val="002664"/>
                    </a:solidFill>
                    <a:cs typeface="Times New Roman" pitchFamily="18" charset="0"/>
                  </a:rPr>
                  <a:t>P</a:t>
                </a:r>
                <a:endParaRPr lang="en-NZ" sz="2400" b="0">
                  <a:solidFill>
                    <a:srgbClr val="002664"/>
                  </a:solidFill>
                  <a:cs typeface="Times New Roman" pitchFamily="18" charset="0"/>
                </a:endParaRPr>
              </a:p>
            </p:txBody>
          </p:sp>
          <p:sp>
            <p:nvSpPr>
              <p:cNvPr id="65591" name="AutoShape 165"/>
              <p:cNvSpPr>
                <a:spLocks noChangeArrowheads="1"/>
              </p:cNvSpPr>
              <p:nvPr/>
            </p:nvSpPr>
            <p:spPr bwMode="auto">
              <a:xfrm>
                <a:off x="1344" y="3748"/>
                <a:ext cx="71" cy="162"/>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5592" name="Line 164"/>
              <p:cNvSpPr>
                <a:spLocks noChangeShapeType="1"/>
              </p:cNvSpPr>
              <p:nvPr/>
            </p:nvSpPr>
            <p:spPr bwMode="auto">
              <a:xfrm rot="3600000">
                <a:off x="4922" y="4997"/>
                <a:ext cx="3969" cy="2"/>
              </a:xfrm>
              <a:prstGeom prst="line">
                <a:avLst/>
              </a:prstGeom>
              <a:noFill/>
              <a:ln w="9525">
                <a:solidFill>
                  <a:srgbClr val="000000"/>
                </a:solidFill>
                <a:round/>
                <a:headEnd/>
                <a:tailEnd/>
              </a:ln>
            </p:spPr>
            <p:txBody>
              <a:bodyPr/>
              <a:lstStyle/>
              <a:p>
                <a:endParaRPr lang="ru-RU"/>
              </a:p>
            </p:txBody>
          </p:sp>
          <p:sp>
            <p:nvSpPr>
              <p:cNvPr id="65593" name="Line 163"/>
              <p:cNvSpPr>
                <a:spLocks noChangeShapeType="1"/>
              </p:cNvSpPr>
              <p:nvPr/>
            </p:nvSpPr>
            <p:spPr bwMode="auto">
              <a:xfrm rot="3600000">
                <a:off x="7592" y="6780"/>
                <a:ext cx="1" cy="405"/>
              </a:xfrm>
              <a:prstGeom prst="line">
                <a:avLst/>
              </a:prstGeom>
              <a:noFill/>
              <a:ln w="9525">
                <a:solidFill>
                  <a:srgbClr val="000000"/>
                </a:solidFill>
                <a:round/>
                <a:headEnd/>
                <a:tailEnd/>
              </a:ln>
            </p:spPr>
            <p:txBody>
              <a:bodyPr/>
              <a:lstStyle/>
              <a:p>
                <a:endParaRPr lang="ru-RU"/>
              </a:p>
            </p:txBody>
          </p:sp>
        </p:grpSp>
        <p:sp>
          <p:nvSpPr>
            <p:cNvPr id="65554" name="Text Box 161"/>
            <p:cNvSpPr txBox="1">
              <a:spLocks noChangeArrowheads="1"/>
            </p:cNvSpPr>
            <p:nvPr/>
          </p:nvSpPr>
          <p:spPr bwMode="auto">
            <a:xfrm>
              <a:off x="6477" y="2112"/>
              <a:ext cx="1929" cy="774"/>
            </a:xfrm>
            <a:prstGeom prst="rect">
              <a:avLst/>
            </a:prstGeom>
            <a:solidFill>
              <a:srgbClr val="FFFFFF"/>
            </a:solidFill>
            <a:ln w="9525">
              <a:solidFill>
                <a:srgbClr val="000000"/>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a:solidFill>
                    <a:srgbClr val="002664"/>
                  </a:solidFill>
                  <a:cs typeface="Times New Roman" pitchFamily="18" charset="0"/>
                </a:rPr>
                <a:t>Это судно должно стоять на якоре </a:t>
              </a:r>
              <a:endParaRPr lang="en-NZ" sz="1200" b="0">
                <a:solidFill>
                  <a:srgbClr val="002664"/>
                </a:solidFill>
                <a:cs typeface="Times New Roman" pitchFamily="18" charset="0"/>
              </a:endParaRPr>
            </a:p>
          </p:txBody>
        </p:sp>
        <p:pic>
          <p:nvPicPr>
            <p:cNvPr id="65555" name="Picture 6" descr="NFLAG_C"/>
            <p:cNvPicPr>
              <a:picLocks noChangeAspect="1" noChangeArrowheads="1"/>
            </p:cNvPicPr>
            <p:nvPr/>
          </p:nvPicPr>
          <p:blipFill>
            <a:blip r:embed="rId3" cstate="print"/>
            <a:srcRect/>
            <a:stretch>
              <a:fillRect/>
            </a:stretch>
          </p:blipFill>
          <p:spPr bwMode="auto">
            <a:xfrm>
              <a:off x="5157" y="1932"/>
              <a:ext cx="763" cy="535"/>
            </a:xfrm>
            <a:prstGeom prst="rect">
              <a:avLst/>
            </a:prstGeom>
            <a:noFill/>
            <a:ln w="9525">
              <a:noFill/>
              <a:miter lim="800000"/>
              <a:headEnd/>
              <a:tailEnd/>
            </a:ln>
          </p:spPr>
        </p:pic>
      </p:grpSp>
      <p:sp>
        <p:nvSpPr>
          <p:cNvPr id="65551" name="Rectangle 213"/>
          <p:cNvSpPr>
            <a:spLocks noChangeArrowheads="1"/>
          </p:cNvSpPr>
          <p:nvPr/>
        </p:nvSpPr>
        <p:spPr bwMode="auto">
          <a:xfrm>
            <a:off x="0" y="5000625"/>
            <a:ext cx="184150" cy="45720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3" name="Rectangle 2"/>
          <p:cNvSpPr>
            <a:spLocks noChangeArrowheads="1"/>
          </p:cNvSpPr>
          <p:nvPr/>
        </p:nvSpPr>
        <p:spPr bwMode="auto">
          <a:xfrm>
            <a:off x="685800" y="304800"/>
            <a:ext cx="7620000" cy="892175"/>
          </a:xfrm>
          <a:prstGeom prst="rect">
            <a:avLst/>
          </a:prstGeom>
          <a:noFill/>
          <a:ln w="9525">
            <a:noFill/>
            <a:miter lim="800000"/>
            <a:headEnd/>
            <a:tailEnd/>
          </a:ln>
        </p:spPr>
        <p:txBody>
          <a:bodyPr anchor="ctr"/>
          <a:lstStyle/>
          <a:p>
            <a:pPr algn="ctr" defTabSz="936625"/>
            <a:r>
              <a:rPr lang="ru-RU" sz="3200">
                <a:solidFill>
                  <a:srgbClr val="002664"/>
                </a:solidFill>
              </a:rPr>
              <a:t>Позиция судна, подающего сигнал изменения дистанции</a:t>
            </a:r>
            <a:endParaRPr lang="en-GB" sz="3200">
              <a:solidFill>
                <a:srgbClr val="002664"/>
              </a:solidFill>
            </a:endParaRPr>
          </a:p>
        </p:txBody>
      </p:sp>
      <p:sp>
        <p:nvSpPr>
          <p:cNvPr id="66564" name="Rectangle 4"/>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5" name="Rectangle 5"/>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6" name="Rectangle 6"/>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7" name="Rectangle 7"/>
          <p:cNvSpPr>
            <a:spLocks noChangeArrowheads="1"/>
          </p:cNvSpPr>
          <p:nvPr/>
        </p:nvSpPr>
        <p:spPr bwMode="auto">
          <a:xfrm>
            <a:off x="0" y="5143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8" name="Rectangle 8"/>
          <p:cNvSpPr>
            <a:spLocks noChangeArrowheads="1"/>
          </p:cNvSpPr>
          <p:nvPr/>
        </p:nvSpPr>
        <p:spPr bwMode="auto">
          <a:xfrm>
            <a:off x="0" y="17145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69" name="Rectangle 9"/>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6570" name="Rectangle 10"/>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71" name="Rectangle 11"/>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6572" name="Rectangle 12"/>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73" name="Rectangle 13"/>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6574" name="Rectangle 57"/>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75" name="Rectangle 101"/>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66576" name="Rectangle 112"/>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
        <p:nvSpPr>
          <p:cNvPr id="66577" name="Rectangle 155"/>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pPr eaLnBrk="0" hangingPunct="0"/>
            <a:endParaRPr lang="ru-RU"/>
          </a:p>
        </p:txBody>
      </p:sp>
      <p:grpSp>
        <p:nvGrpSpPr>
          <p:cNvPr id="66578" name="Group 113"/>
          <p:cNvGrpSpPr>
            <a:grpSpLocks noChangeAspect="1"/>
          </p:cNvGrpSpPr>
          <p:nvPr/>
        </p:nvGrpSpPr>
        <p:grpSpPr bwMode="auto">
          <a:xfrm>
            <a:off x="755650" y="1341438"/>
            <a:ext cx="7704138" cy="4189412"/>
            <a:chOff x="1077" y="6612"/>
            <a:chExt cx="10593" cy="5760"/>
          </a:xfrm>
        </p:grpSpPr>
        <p:sp>
          <p:nvSpPr>
            <p:cNvPr id="66580" name="AutoShape 154"/>
            <p:cNvSpPr>
              <a:spLocks noChangeAspect="1" noChangeArrowheads="1" noTextEdit="1"/>
            </p:cNvSpPr>
            <p:nvPr/>
          </p:nvSpPr>
          <p:spPr bwMode="auto">
            <a:xfrm>
              <a:off x="1077" y="6612"/>
              <a:ext cx="10593" cy="5760"/>
            </a:xfrm>
            <a:prstGeom prst="rect">
              <a:avLst/>
            </a:prstGeom>
            <a:noFill/>
            <a:ln w="9525">
              <a:noFill/>
              <a:miter lim="800000"/>
              <a:headEnd/>
              <a:tailEnd/>
            </a:ln>
          </p:spPr>
          <p:txBody>
            <a:bodyPr/>
            <a:lstStyle/>
            <a:p>
              <a:endParaRPr lang="ru-RU"/>
            </a:p>
          </p:txBody>
        </p:sp>
        <p:sp>
          <p:nvSpPr>
            <p:cNvPr id="66581" name="Oval 153"/>
            <p:cNvSpPr>
              <a:spLocks noChangeArrowheads="1"/>
            </p:cNvSpPr>
            <p:nvPr/>
          </p:nvSpPr>
          <p:spPr bwMode="auto">
            <a:xfrm>
              <a:off x="5112" y="9331"/>
              <a:ext cx="283" cy="283"/>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582" name="AutoShape 152"/>
            <p:cNvSpPr>
              <a:spLocks noChangeArrowheads="1"/>
            </p:cNvSpPr>
            <p:nvPr/>
          </p:nvSpPr>
          <p:spPr bwMode="auto">
            <a:xfrm>
              <a:off x="7242" y="11010"/>
              <a:ext cx="170" cy="567"/>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6583" name="Line 151"/>
            <p:cNvSpPr>
              <a:spLocks noChangeShapeType="1"/>
            </p:cNvSpPr>
            <p:nvPr/>
          </p:nvSpPr>
          <p:spPr bwMode="auto">
            <a:xfrm flipV="1">
              <a:off x="7243" y="7321"/>
              <a:ext cx="1" cy="1292"/>
            </a:xfrm>
            <a:prstGeom prst="line">
              <a:avLst/>
            </a:prstGeom>
            <a:noFill/>
            <a:ln w="76200">
              <a:solidFill>
                <a:srgbClr val="000000"/>
              </a:solidFill>
              <a:round/>
              <a:headEnd type="triangle" w="med" len="med"/>
              <a:tailEnd/>
            </a:ln>
          </p:spPr>
          <p:txBody>
            <a:bodyPr/>
            <a:lstStyle/>
            <a:p>
              <a:endParaRPr lang="ru-RU"/>
            </a:p>
          </p:txBody>
        </p:sp>
        <p:sp>
          <p:nvSpPr>
            <p:cNvPr id="66584" name="Text Box 150"/>
            <p:cNvSpPr txBox="1">
              <a:spLocks noChangeArrowheads="1"/>
            </p:cNvSpPr>
            <p:nvPr/>
          </p:nvSpPr>
          <p:spPr bwMode="auto">
            <a:xfrm>
              <a:off x="7482" y="7557"/>
              <a:ext cx="2955" cy="836"/>
            </a:xfrm>
            <a:prstGeom prst="rect">
              <a:avLst/>
            </a:prstGeom>
            <a:noFill/>
            <a:ln w="9525">
              <a:no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a:solidFill>
                    <a:srgbClr val="002664"/>
                  </a:solidFill>
                  <a:cs typeface="Times New Roman" pitchFamily="18" charset="0"/>
                </a:rPr>
                <a:t>Направление от последнего знака </a:t>
              </a:r>
              <a:r>
                <a:rPr lang="en-US" sz="1200" b="0">
                  <a:solidFill>
                    <a:srgbClr val="002664"/>
                  </a:solidFill>
                  <a:cs typeface="Times New Roman" pitchFamily="18" charset="0"/>
                </a:rPr>
                <a:t/>
              </a:r>
              <a:br>
                <a:rPr lang="en-US" sz="1200" b="0">
                  <a:solidFill>
                    <a:srgbClr val="002664"/>
                  </a:solidFill>
                  <a:cs typeface="Times New Roman" pitchFamily="18" charset="0"/>
                </a:rPr>
              </a:br>
              <a:r>
                <a:rPr lang="en-NZ" sz="1200" b="0">
                  <a:solidFill>
                    <a:srgbClr val="002664"/>
                  </a:solidFill>
                  <a:cs typeface="Times New Roman" pitchFamily="18" charset="0"/>
                </a:rPr>
                <a:t>(</a:t>
              </a:r>
              <a:r>
                <a:rPr lang="ru-RU" sz="1200" b="0">
                  <a:solidFill>
                    <a:srgbClr val="002664"/>
                  </a:solidFill>
                  <a:cs typeface="Times New Roman" pitchFamily="18" charset="0"/>
                </a:rPr>
                <a:t>знак </a:t>
              </a:r>
              <a:r>
                <a:rPr lang="en-NZ" sz="1200" b="0">
                  <a:solidFill>
                    <a:srgbClr val="002664"/>
                  </a:solidFill>
                  <a:cs typeface="Times New Roman" pitchFamily="18" charset="0"/>
                </a:rPr>
                <a:t>1 </a:t>
              </a:r>
              <a:r>
                <a:rPr lang="ru-RU" sz="1200" b="0">
                  <a:solidFill>
                    <a:srgbClr val="002664"/>
                  </a:solidFill>
                  <a:cs typeface="Times New Roman" pitchFamily="18" charset="0"/>
                </a:rPr>
                <a:t>или знак </a:t>
              </a:r>
              <a:r>
                <a:rPr lang="en-NZ" sz="1200" b="0">
                  <a:solidFill>
                    <a:srgbClr val="002664"/>
                  </a:solidFill>
                  <a:cs typeface="Times New Roman" pitchFamily="18" charset="0"/>
                </a:rPr>
                <a:t>2)</a:t>
              </a:r>
            </a:p>
          </p:txBody>
        </p:sp>
        <p:sp>
          <p:nvSpPr>
            <p:cNvPr id="66585" name="Line 149"/>
            <p:cNvSpPr>
              <a:spLocks noChangeShapeType="1"/>
            </p:cNvSpPr>
            <p:nvPr/>
          </p:nvSpPr>
          <p:spPr bwMode="auto">
            <a:xfrm>
              <a:off x="5382" y="9494"/>
              <a:ext cx="3990" cy="1"/>
            </a:xfrm>
            <a:prstGeom prst="line">
              <a:avLst/>
            </a:prstGeom>
            <a:noFill/>
            <a:ln w="9525">
              <a:solidFill>
                <a:srgbClr val="000000"/>
              </a:solidFill>
              <a:round/>
              <a:headEnd type="triangle" w="med" len="med"/>
              <a:tailEnd type="triangle" w="med" len="med"/>
            </a:ln>
          </p:spPr>
          <p:txBody>
            <a:bodyPr/>
            <a:lstStyle/>
            <a:p>
              <a:endParaRPr lang="ru-RU"/>
            </a:p>
          </p:txBody>
        </p:sp>
        <p:sp>
          <p:nvSpPr>
            <p:cNvPr id="66586" name="Text Box 148"/>
            <p:cNvSpPr txBox="1">
              <a:spLocks noChangeArrowheads="1"/>
            </p:cNvSpPr>
            <p:nvPr/>
          </p:nvSpPr>
          <p:spPr bwMode="auto">
            <a:xfrm>
              <a:off x="6717" y="9132"/>
              <a:ext cx="1320" cy="845"/>
            </a:xfrm>
            <a:prstGeom prst="rect">
              <a:avLst/>
            </a:prstGeom>
            <a:solidFill>
              <a:srgbClr val="FFFFFF"/>
            </a:solidFill>
            <a:ln w="9525">
              <a:solidFill>
                <a:schemeClr val="bg1"/>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1200" b="0">
                  <a:solidFill>
                    <a:srgbClr val="002664"/>
                  </a:solidFill>
                  <a:cs typeface="Times New Roman" pitchFamily="18" charset="0"/>
                </a:rPr>
                <a:t>10</a:t>
              </a:r>
              <a:r>
                <a:rPr lang="ru-RU" sz="1200" b="0">
                  <a:solidFill>
                    <a:srgbClr val="002664"/>
                  </a:solidFill>
                  <a:cs typeface="Times New Roman" pitchFamily="18" charset="0"/>
                </a:rPr>
                <a:t> длин корпусов яхт</a:t>
              </a:r>
              <a:endParaRPr lang="en-NZ" sz="1200" b="0">
                <a:solidFill>
                  <a:srgbClr val="002664"/>
                </a:solidFill>
                <a:cs typeface="Times New Roman" pitchFamily="18" charset="0"/>
              </a:endParaRPr>
            </a:p>
          </p:txBody>
        </p:sp>
        <p:sp>
          <p:nvSpPr>
            <p:cNvPr id="66587" name="Rectangle 147"/>
            <p:cNvSpPr>
              <a:spLocks noChangeArrowheads="1"/>
            </p:cNvSpPr>
            <p:nvPr/>
          </p:nvSpPr>
          <p:spPr bwMode="auto">
            <a:xfrm>
              <a:off x="1167" y="6826"/>
              <a:ext cx="10005" cy="5216"/>
            </a:xfrm>
            <a:prstGeom prst="rect">
              <a:avLst/>
            </a:prstGeom>
            <a:noFill/>
            <a:ln w="9525">
              <a:solidFill>
                <a:srgbClr val="000000"/>
              </a:solidFill>
              <a:miter lim="800000"/>
              <a:headEnd/>
              <a:tailEnd/>
            </a:ln>
          </p:spPr>
          <p:txBody>
            <a:bodyPr/>
            <a:lstStyle/>
            <a:p>
              <a:pPr eaLnBrk="0" hangingPunct="0"/>
              <a:endParaRPr lang="ru-RU"/>
            </a:p>
          </p:txBody>
        </p:sp>
        <p:sp>
          <p:nvSpPr>
            <p:cNvPr id="66588" name="Text Box 146"/>
            <p:cNvSpPr txBox="1">
              <a:spLocks noChangeArrowheads="1"/>
            </p:cNvSpPr>
            <p:nvPr/>
          </p:nvSpPr>
          <p:spPr bwMode="auto">
            <a:xfrm>
              <a:off x="1275" y="6854"/>
              <a:ext cx="10000" cy="645"/>
            </a:xfrm>
            <a:prstGeom prst="rect">
              <a:avLst/>
            </a:prstGeom>
            <a:noFill/>
            <a:ln w="9525">
              <a:noFill/>
              <a:miter lim="800000"/>
              <a:headEnd/>
              <a:tailEnd/>
            </a:ln>
          </p:spPr>
          <p:txBody>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a:solidFill>
                    <a:srgbClr val="002664"/>
                  </a:solidFill>
                  <a:cs typeface="Times New Roman" pitchFamily="18" charset="0"/>
                </a:rPr>
                <a:t>Яхты приближаются к знаку </a:t>
              </a:r>
              <a:r>
                <a:rPr lang="en-NZ" sz="1400">
                  <a:solidFill>
                    <a:srgbClr val="002664"/>
                  </a:solidFill>
                  <a:cs typeface="Times New Roman" pitchFamily="18" charset="0"/>
                </a:rPr>
                <a:t>3S/3P </a:t>
              </a:r>
              <a:r>
                <a:rPr lang="ru-RU" sz="1400">
                  <a:solidFill>
                    <a:srgbClr val="002664"/>
                  </a:solidFill>
                  <a:cs typeface="Times New Roman" pitchFamily="18" charset="0"/>
                </a:rPr>
                <a:t>от знака 2</a:t>
              </a:r>
              <a:r>
                <a:rPr lang="en-NZ" sz="1400">
                  <a:solidFill>
                    <a:srgbClr val="002664"/>
                  </a:solidFill>
                  <a:cs typeface="Times New Roman" pitchFamily="18" charset="0"/>
                </a:rPr>
                <a:t> </a:t>
              </a:r>
              <a:r>
                <a:rPr lang="ru-RU" sz="1400">
                  <a:solidFill>
                    <a:srgbClr val="002664"/>
                  </a:solidFill>
                  <a:cs typeface="Times New Roman" pitchFamily="18" charset="0"/>
                </a:rPr>
                <a:t>или к знаку</a:t>
              </a:r>
              <a:r>
                <a:rPr lang="en-NZ" sz="1400">
                  <a:solidFill>
                    <a:srgbClr val="002664"/>
                  </a:solidFill>
                  <a:cs typeface="Times New Roman" pitchFamily="18" charset="0"/>
                </a:rPr>
                <a:t> 4S/4P </a:t>
              </a:r>
              <a:r>
                <a:rPr lang="ru-RU" sz="1400">
                  <a:solidFill>
                    <a:srgbClr val="002664"/>
                  </a:solidFill>
                  <a:cs typeface="Times New Roman" pitchFamily="18" charset="0"/>
                </a:rPr>
                <a:t>от знака </a:t>
              </a:r>
              <a:r>
                <a:rPr lang="en-NZ" sz="1400">
                  <a:solidFill>
                    <a:srgbClr val="002664"/>
                  </a:solidFill>
                  <a:cs typeface="Times New Roman" pitchFamily="18" charset="0"/>
                </a:rPr>
                <a:t>1</a:t>
              </a:r>
            </a:p>
          </p:txBody>
        </p:sp>
        <p:sp>
          <p:nvSpPr>
            <p:cNvPr id="66589" name="Oval 145"/>
            <p:cNvSpPr>
              <a:spLocks noChangeArrowheads="1"/>
            </p:cNvSpPr>
            <p:nvPr/>
          </p:nvSpPr>
          <p:spPr bwMode="auto">
            <a:xfrm>
              <a:off x="1267" y="10670"/>
              <a:ext cx="1050" cy="1050"/>
            </a:xfrm>
            <a:prstGeom prst="ellipse">
              <a:avLst/>
            </a:prstGeom>
            <a:noFill/>
            <a:ln w="9525">
              <a:solidFill>
                <a:srgbClr val="000000"/>
              </a:solidFill>
              <a:prstDash val="sysDot"/>
              <a:round/>
              <a:headEnd/>
              <a:tailEnd/>
            </a:ln>
          </p:spPr>
          <p:txBody>
            <a:bodyPr/>
            <a:lstStyle/>
            <a:p>
              <a:pPr eaLnBrk="0" hangingPunct="0"/>
              <a:endParaRPr lang="ru-RU"/>
            </a:p>
          </p:txBody>
        </p:sp>
        <p:sp>
          <p:nvSpPr>
            <p:cNvPr id="66590" name="Line 144"/>
            <p:cNvSpPr>
              <a:spLocks noChangeShapeType="1"/>
            </p:cNvSpPr>
            <p:nvPr/>
          </p:nvSpPr>
          <p:spPr bwMode="auto">
            <a:xfrm>
              <a:off x="3615" y="10282"/>
              <a:ext cx="340" cy="1"/>
            </a:xfrm>
            <a:prstGeom prst="line">
              <a:avLst/>
            </a:prstGeom>
            <a:noFill/>
            <a:ln w="9525">
              <a:solidFill>
                <a:srgbClr val="000000"/>
              </a:solidFill>
              <a:round/>
              <a:headEnd/>
              <a:tailEnd/>
            </a:ln>
          </p:spPr>
          <p:txBody>
            <a:bodyPr/>
            <a:lstStyle/>
            <a:p>
              <a:endParaRPr lang="ru-RU"/>
            </a:p>
          </p:txBody>
        </p:sp>
        <p:sp>
          <p:nvSpPr>
            <p:cNvPr id="66591" name="Line 143"/>
            <p:cNvSpPr>
              <a:spLocks noChangeShapeType="1"/>
            </p:cNvSpPr>
            <p:nvPr/>
          </p:nvSpPr>
          <p:spPr bwMode="auto">
            <a:xfrm rot="7200000">
              <a:off x="2276" y="11547"/>
              <a:ext cx="226" cy="1"/>
            </a:xfrm>
            <a:prstGeom prst="line">
              <a:avLst/>
            </a:prstGeom>
            <a:noFill/>
            <a:ln w="9525">
              <a:solidFill>
                <a:srgbClr val="000000"/>
              </a:solidFill>
              <a:round/>
              <a:headEnd/>
              <a:tailEnd/>
            </a:ln>
          </p:spPr>
          <p:txBody>
            <a:bodyPr/>
            <a:lstStyle/>
            <a:p>
              <a:endParaRPr lang="ru-RU"/>
            </a:p>
          </p:txBody>
        </p:sp>
        <p:sp>
          <p:nvSpPr>
            <p:cNvPr id="66592" name="Oval 142"/>
            <p:cNvSpPr>
              <a:spLocks noChangeArrowheads="1"/>
            </p:cNvSpPr>
            <p:nvPr/>
          </p:nvSpPr>
          <p:spPr bwMode="auto">
            <a:xfrm>
              <a:off x="3857" y="9961"/>
              <a:ext cx="85"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593" name="Oval 141"/>
            <p:cNvSpPr>
              <a:spLocks noChangeArrowheads="1"/>
            </p:cNvSpPr>
            <p:nvPr/>
          </p:nvSpPr>
          <p:spPr bwMode="auto">
            <a:xfrm>
              <a:off x="3644" y="9974"/>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594" name="AutoShape 140"/>
            <p:cNvSpPr>
              <a:spLocks noChangeArrowheads="1"/>
            </p:cNvSpPr>
            <p:nvPr/>
          </p:nvSpPr>
          <p:spPr bwMode="auto">
            <a:xfrm rot="-130631">
              <a:off x="3704" y="9927"/>
              <a:ext cx="180" cy="175"/>
            </a:xfrm>
            <a:prstGeom prst="star4">
              <a:avLst>
                <a:gd name="adj" fmla="val 5556"/>
              </a:avLst>
            </a:prstGeom>
            <a:solidFill>
              <a:srgbClr val="FFFFFF"/>
            </a:solidFill>
            <a:ln w="9525">
              <a:solidFill>
                <a:srgbClr val="000000"/>
              </a:solidFill>
              <a:miter lim="800000"/>
              <a:headEnd/>
              <a:tailEnd/>
            </a:ln>
          </p:spPr>
          <p:txBody>
            <a:bodyPr/>
            <a:lstStyle/>
            <a:p>
              <a:pPr eaLnBrk="0" hangingPunct="0"/>
              <a:endParaRPr lang="ru-RU"/>
            </a:p>
          </p:txBody>
        </p:sp>
        <p:sp>
          <p:nvSpPr>
            <p:cNvPr id="66595" name="AutoShape 139"/>
            <p:cNvSpPr>
              <a:spLocks noChangeArrowheads="1"/>
            </p:cNvSpPr>
            <p:nvPr/>
          </p:nvSpPr>
          <p:spPr bwMode="auto">
            <a:xfrm>
              <a:off x="3915" y="10122"/>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6596" name="AutoShape 138"/>
            <p:cNvSpPr>
              <a:spLocks noChangeArrowheads="1"/>
            </p:cNvSpPr>
            <p:nvPr/>
          </p:nvSpPr>
          <p:spPr bwMode="auto">
            <a:xfrm>
              <a:off x="3565" y="10128"/>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6597" name="AutoShape 137"/>
            <p:cNvSpPr>
              <a:spLocks noChangeArrowheads="1"/>
            </p:cNvSpPr>
            <p:nvPr/>
          </p:nvSpPr>
          <p:spPr bwMode="auto">
            <a:xfrm>
              <a:off x="2449" y="11289"/>
              <a:ext cx="95" cy="215"/>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6598" name="AutoShape 136"/>
            <p:cNvSpPr>
              <a:spLocks noChangeArrowheads="1"/>
            </p:cNvSpPr>
            <p:nvPr/>
          </p:nvSpPr>
          <p:spPr bwMode="auto">
            <a:xfrm>
              <a:off x="2257" y="11527"/>
              <a:ext cx="96" cy="216"/>
            </a:xfrm>
            <a:prstGeom prst="flowChartExtract">
              <a:avLst/>
            </a:prstGeom>
            <a:solidFill>
              <a:srgbClr val="0000FF"/>
            </a:solidFill>
            <a:ln w="9525">
              <a:solidFill>
                <a:srgbClr val="0000FF"/>
              </a:solidFill>
              <a:miter lim="800000"/>
              <a:headEnd/>
              <a:tailEnd/>
            </a:ln>
          </p:spPr>
          <p:txBody>
            <a:bodyPr/>
            <a:lstStyle/>
            <a:p>
              <a:pPr eaLnBrk="0" hangingPunct="0"/>
              <a:endParaRPr lang="ru-RU"/>
            </a:p>
          </p:txBody>
        </p:sp>
        <p:sp>
          <p:nvSpPr>
            <p:cNvPr id="66599" name="AutoShape 135"/>
            <p:cNvSpPr>
              <a:spLocks noChangeArrowheads="1"/>
            </p:cNvSpPr>
            <p:nvPr/>
          </p:nvSpPr>
          <p:spPr bwMode="auto">
            <a:xfrm>
              <a:off x="2285" y="7633"/>
              <a:ext cx="740" cy="400"/>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eaLnBrk="0" hangingPunct="0"/>
              <a:endParaRPr lang="ru-RU"/>
            </a:p>
          </p:txBody>
        </p:sp>
        <p:sp>
          <p:nvSpPr>
            <p:cNvPr id="66600" name="Oval 134"/>
            <p:cNvSpPr>
              <a:spLocks noChangeArrowheads="1"/>
            </p:cNvSpPr>
            <p:nvPr/>
          </p:nvSpPr>
          <p:spPr bwMode="auto">
            <a:xfrm>
              <a:off x="1730" y="8786"/>
              <a:ext cx="83"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601" name="Oval 133"/>
            <p:cNvSpPr>
              <a:spLocks noChangeArrowheads="1"/>
            </p:cNvSpPr>
            <p:nvPr/>
          </p:nvSpPr>
          <p:spPr bwMode="auto">
            <a:xfrm>
              <a:off x="3751" y="7621"/>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602" name="Text Box 132"/>
            <p:cNvSpPr txBox="1">
              <a:spLocks noChangeArrowheads="1"/>
            </p:cNvSpPr>
            <p:nvPr/>
          </p:nvSpPr>
          <p:spPr bwMode="auto">
            <a:xfrm>
              <a:off x="1557" y="8412"/>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2</a:t>
              </a:r>
              <a:endParaRPr lang="en-NZ" sz="2400" b="0">
                <a:solidFill>
                  <a:srgbClr val="002664"/>
                </a:solidFill>
                <a:cs typeface="Times New Roman" pitchFamily="18" charset="0"/>
              </a:endParaRPr>
            </a:p>
          </p:txBody>
        </p:sp>
        <p:sp>
          <p:nvSpPr>
            <p:cNvPr id="66603" name="Text Box 131"/>
            <p:cNvSpPr txBox="1">
              <a:spLocks noChangeArrowheads="1"/>
            </p:cNvSpPr>
            <p:nvPr/>
          </p:nvSpPr>
          <p:spPr bwMode="auto">
            <a:xfrm>
              <a:off x="3618" y="7303"/>
              <a:ext cx="39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1</a:t>
              </a:r>
              <a:endParaRPr lang="en-NZ" sz="2400" b="0">
                <a:solidFill>
                  <a:srgbClr val="002664"/>
                </a:solidFill>
                <a:cs typeface="Times New Roman" pitchFamily="18" charset="0"/>
              </a:endParaRPr>
            </a:p>
          </p:txBody>
        </p:sp>
        <p:sp>
          <p:nvSpPr>
            <p:cNvPr id="66604" name="Text Box 130"/>
            <p:cNvSpPr txBox="1">
              <a:spLocks noChangeArrowheads="1"/>
            </p:cNvSpPr>
            <p:nvPr/>
          </p:nvSpPr>
          <p:spPr bwMode="auto">
            <a:xfrm>
              <a:off x="3117" y="9852"/>
              <a:ext cx="1680"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4S         4P</a:t>
              </a:r>
              <a:endParaRPr lang="en-NZ" sz="2400" b="0">
                <a:solidFill>
                  <a:srgbClr val="002664"/>
                </a:solidFill>
                <a:cs typeface="Times New Roman" pitchFamily="18" charset="0"/>
              </a:endParaRPr>
            </a:p>
          </p:txBody>
        </p:sp>
        <p:sp>
          <p:nvSpPr>
            <p:cNvPr id="66605" name="Line 129"/>
            <p:cNvSpPr>
              <a:spLocks noChangeShapeType="1"/>
            </p:cNvSpPr>
            <p:nvPr/>
          </p:nvSpPr>
          <p:spPr bwMode="auto">
            <a:xfrm rot="7200000" flipV="1">
              <a:off x="2083" y="11014"/>
              <a:ext cx="1" cy="709"/>
            </a:xfrm>
            <a:prstGeom prst="line">
              <a:avLst/>
            </a:prstGeom>
            <a:noFill/>
            <a:ln w="9525">
              <a:solidFill>
                <a:srgbClr val="000000"/>
              </a:solidFill>
              <a:round/>
              <a:headEnd/>
              <a:tailEnd/>
            </a:ln>
          </p:spPr>
          <p:txBody>
            <a:bodyPr/>
            <a:lstStyle/>
            <a:p>
              <a:endParaRPr lang="ru-RU"/>
            </a:p>
          </p:txBody>
        </p:sp>
        <p:sp>
          <p:nvSpPr>
            <p:cNvPr id="66606" name="Oval 128"/>
            <p:cNvSpPr>
              <a:spLocks noChangeArrowheads="1"/>
            </p:cNvSpPr>
            <p:nvPr/>
          </p:nvSpPr>
          <p:spPr bwMode="auto">
            <a:xfrm>
              <a:off x="1843" y="11114"/>
              <a:ext cx="84" cy="77"/>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607" name="Oval 127"/>
            <p:cNvSpPr>
              <a:spLocks noChangeArrowheads="1"/>
            </p:cNvSpPr>
            <p:nvPr/>
          </p:nvSpPr>
          <p:spPr bwMode="auto">
            <a:xfrm>
              <a:off x="1640" y="11115"/>
              <a:ext cx="83" cy="76"/>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608" name="Line 126"/>
            <p:cNvSpPr>
              <a:spLocks noChangeShapeType="1"/>
            </p:cNvSpPr>
            <p:nvPr/>
          </p:nvSpPr>
          <p:spPr bwMode="auto">
            <a:xfrm rot="3600000" flipV="1">
              <a:off x="2789" y="7075"/>
              <a:ext cx="1" cy="2325"/>
            </a:xfrm>
            <a:prstGeom prst="line">
              <a:avLst/>
            </a:prstGeom>
            <a:noFill/>
            <a:ln w="9525">
              <a:solidFill>
                <a:srgbClr val="000000"/>
              </a:solidFill>
              <a:round/>
              <a:headEnd/>
              <a:tailEnd/>
            </a:ln>
          </p:spPr>
          <p:txBody>
            <a:bodyPr/>
            <a:lstStyle/>
            <a:p>
              <a:endParaRPr lang="ru-RU"/>
            </a:p>
          </p:txBody>
        </p:sp>
        <p:sp>
          <p:nvSpPr>
            <p:cNvPr id="66609" name="Line 125"/>
            <p:cNvSpPr>
              <a:spLocks noChangeShapeType="1"/>
            </p:cNvSpPr>
            <p:nvPr/>
          </p:nvSpPr>
          <p:spPr bwMode="auto">
            <a:xfrm>
              <a:off x="3786" y="7655"/>
              <a:ext cx="0" cy="2341"/>
            </a:xfrm>
            <a:prstGeom prst="line">
              <a:avLst/>
            </a:prstGeom>
            <a:noFill/>
            <a:ln w="9525">
              <a:solidFill>
                <a:srgbClr val="000000"/>
              </a:solidFill>
              <a:round/>
              <a:headEnd/>
              <a:tailEnd/>
            </a:ln>
          </p:spPr>
          <p:txBody>
            <a:bodyPr/>
            <a:lstStyle/>
            <a:p>
              <a:endParaRPr lang="ru-RU"/>
            </a:p>
          </p:txBody>
        </p:sp>
        <p:sp>
          <p:nvSpPr>
            <p:cNvPr id="66610" name="Line 124"/>
            <p:cNvSpPr>
              <a:spLocks noChangeShapeType="1"/>
            </p:cNvSpPr>
            <p:nvPr/>
          </p:nvSpPr>
          <p:spPr bwMode="auto">
            <a:xfrm>
              <a:off x="1773" y="8864"/>
              <a:ext cx="0" cy="2341"/>
            </a:xfrm>
            <a:prstGeom prst="line">
              <a:avLst/>
            </a:prstGeom>
            <a:noFill/>
            <a:ln w="9525">
              <a:solidFill>
                <a:srgbClr val="000000"/>
              </a:solidFill>
              <a:round/>
              <a:headEnd/>
              <a:tailEnd/>
            </a:ln>
          </p:spPr>
          <p:txBody>
            <a:bodyPr/>
            <a:lstStyle/>
            <a:p>
              <a:endParaRPr lang="ru-RU"/>
            </a:p>
          </p:txBody>
        </p:sp>
        <p:sp>
          <p:nvSpPr>
            <p:cNvPr id="66611" name="Text Box 123"/>
            <p:cNvSpPr txBox="1">
              <a:spLocks noChangeArrowheads="1"/>
            </p:cNvSpPr>
            <p:nvPr/>
          </p:nvSpPr>
          <p:spPr bwMode="auto">
            <a:xfrm>
              <a:off x="1197" y="10932"/>
              <a:ext cx="1359" cy="390"/>
            </a:xfrm>
            <a:prstGeom prst="rect">
              <a:avLst/>
            </a:prstGeom>
            <a:noFill/>
            <a:ln w="9525">
              <a:noFill/>
              <a:miter lim="800000"/>
              <a:headEnd/>
              <a:tailEnd/>
            </a:ln>
          </p:spPr>
          <p:txBody>
            <a:bodyPr/>
            <a:lstStyle/>
            <a:p>
              <a:pPr eaLnBrk="0" hangingPunct="0"/>
              <a:r>
                <a:rPr lang="en-NZ" sz="1200">
                  <a:solidFill>
                    <a:srgbClr val="002664"/>
                  </a:solidFill>
                  <a:cs typeface="Times New Roman" pitchFamily="18" charset="0"/>
                </a:rPr>
                <a:t>3S       3P</a:t>
              </a:r>
              <a:endParaRPr lang="en-NZ" sz="2400" b="0">
                <a:solidFill>
                  <a:srgbClr val="002664"/>
                </a:solidFill>
                <a:cs typeface="Times New Roman" pitchFamily="18" charset="0"/>
              </a:endParaRPr>
            </a:p>
          </p:txBody>
        </p:sp>
        <p:sp>
          <p:nvSpPr>
            <p:cNvPr id="66612" name="AutoShape 122"/>
            <p:cNvSpPr>
              <a:spLocks noChangeArrowheads="1"/>
            </p:cNvSpPr>
            <p:nvPr/>
          </p:nvSpPr>
          <p:spPr bwMode="auto">
            <a:xfrm>
              <a:off x="1744" y="11232"/>
              <a:ext cx="71" cy="162"/>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6613" name="AutoShape 121"/>
            <p:cNvSpPr>
              <a:spLocks noChangeArrowheads="1"/>
            </p:cNvSpPr>
            <p:nvPr/>
          </p:nvSpPr>
          <p:spPr bwMode="auto">
            <a:xfrm>
              <a:off x="3754" y="10122"/>
              <a:ext cx="71" cy="162"/>
            </a:xfrm>
            <a:prstGeom prst="triangle">
              <a:avLst>
                <a:gd name="adj" fmla="val 50000"/>
              </a:avLst>
            </a:prstGeom>
            <a:solidFill>
              <a:srgbClr val="993366"/>
            </a:solidFill>
            <a:ln w="9525">
              <a:solidFill>
                <a:srgbClr val="993366"/>
              </a:solidFill>
              <a:miter lim="800000"/>
              <a:headEnd/>
              <a:tailEnd/>
            </a:ln>
          </p:spPr>
          <p:txBody>
            <a:bodyPr/>
            <a:lstStyle/>
            <a:p>
              <a:pPr eaLnBrk="0" hangingPunct="0"/>
              <a:endParaRPr lang="ru-RU"/>
            </a:p>
          </p:txBody>
        </p:sp>
        <p:sp>
          <p:nvSpPr>
            <p:cNvPr id="66614" name="Oval 120"/>
            <p:cNvSpPr>
              <a:spLocks noChangeArrowheads="1"/>
            </p:cNvSpPr>
            <p:nvPr/>
          </p:nvSpPr>
          <p:spPr bwMode="auto">
            <a:xfrm>
              <a:off x="3307" y="9680"/>
              <a:ext cx="975" cy="975"/>
            </a:xfrm>
            <a:prstGeom prst="ellipse">
              <a:avLst/>
            </a:prstGeom>
            <a:noFill/>
            <a:ln w="9525">
              <a:solidFill>
                <a:srgbClr val="000000"/>
              </a:solidFill>
              <a:prstDash val="sysDot"/>
              <a:round/>
              <a:headEnd/>
              <a:tailEnd/>
            </a:ln>
          </p:spPr>
          <p:txBody>
            <a:bodyPr/>
            <a:lstStyle/>
            <a:p>
              <a:pPr eaLnBrk="0" hangingPunct="0"/>
              <a:endParaRPr lang="ru-RU"/>
            </a:p>
          </p:txBody>
        </p:sp>
        <p:sp>
          <p:nvSpPr>
            <p:cNvPr id="66615" name="Oval 119"/>
            <p:cNvSpPr>
              <a:spLocks noChangeArrowheads="1"/>
            </p:cNvSpPr>
            <p:nvPr/>
          </p:nvSpPr>
          <p:spPr bwMode="auto">
            <a:xfrm>
              <a:off x="9372" y="9346"/>
              <a:ext cx="283" cy="283"/>
            </a:xfrm>
            <a:prstGeom prst="ellipse">
              <a:avLst/>
            </a:prstGeom>
            <a:solidFill>
              <a:srgbClr val="FF0000"/>
            </a:solidFill>
            <a:ln w="9525">
              <a:solidFill>
                <a:srgbClr val="FF0000"/>
              </a:solidFill>
              <a:round/>
              <a:headEnd/>
              <a:tailEnd/>
            </a:ln>
          </p:spPr>
          <p:txBody>
            <a:bodyPr/>
            <a:lstStyle/>
            <a:p>
              <a:pPr eaLnBrk="0" hangingPunct="0"/>
              <a:endParaRPr lang="ru-RU"/>
            </a:p>
          </p:txBody>
        </p:sp>
        <p:sp>
          <p:nvSpPr>
            <p:cNvPr id="66616" name="Line 118"/>
            <p:cNvSpPr>
              <a:spLocks noChangeShapeType="1"/>
            </p:cNvSpPr>
            <p:nvPr/>
          </p:nvSpPr>
          <p:spPr bwMode="auto">
            <a:xfrm flipH="1">
              <a:off x="6403" y="11264"/>
              <a:ext cx="690" cy="0"/>
            </a:xfrm>
            <a:prstGeom prst="line">
              <a:avLst/>
            </a:prstGeom>
            <a:noFill/>
            <a:ln w="9525">
              <a:solidFill>
                <a:srgbClr val="000000"/>
              </a:solidFill>
              <a:round/>
              <a:headEnd/>
              <a:tailEnd/>
            </a:ln>
          </p:spPr>
          <p:txBody>
            <a:bodyPr/>
            <a:lstStyle/>
            <a:p>
              <a:endParaRPr lang="ru-RU"/>
            </a:p>
          </p:txBody>
        </p:sp>
        <p:sp>
          <p:nvSpPr>
            <p:cNvPr id="66617" name="Line 117"/>
            <p:cNvSpPr>
              <a:spLocks noChangeShapeType="1"/>
            </p:cNvSpPr>
            <p:nvPr/>
          </p:nvSpPr>
          <p:spPr bwMode="auto">
            <a:xfrm>
              <a:off x="6658" y="9494"/>
              <a:ext cx="0" cy="1770"/>
            </a:xfrm>
            <a:prstGeom prst="line">
              <a:avLst/>
            </a:prstGeom>
            <a:noFill/>
            <a:ln w="9525">
              <a:solidFill>
                <a:srgbClr val="000000"/>
              </a:solidFill>
              <a:round/>
              <a:headEnd type="triangle" w="med" len="med"/>
              <a:tailEnd type="triangle" w="med" len="med"/>
            </a:ln>
          </p:spPr>
          <p:txBody>
            <a:bodyPr/>
            <a:lstStyle/>
            <a:p>
              <a:endParaRPr lang="ru-RU"/>
            </a:p>
          </p:txBody>
        </p:sp>
        <p:sp>
          <p:nvSpPr>
            <p:cNvPr id="66618" name="Text Box 116"/>
            <p:cNvSpPr txBox="1">
              <a:spLocks noChangeArrowheads="1"/>
            </p:cNvSpPr>
            <p:nvPr/>
          </p:nvSpPr>
          <p:spPr bwMode="auto">
            <a:xfrm>
              <a:off x="6237" y="10186"/>
              <a:ext cx="873" cy="405"/>
            </a:xfrm>
            <a:prstGeom prst="rect">
              <a:avLst/>
            </a:prstGeom>
            <a:solidFill>
              <a:srgbClr val="FFFFFF"/>
            </a:solidFill>
            <a:ln w="9525">
              <a:solidFill>
                <a:schemeClr val="bg1"/>
              </a:solidFill>
              <a:miter lim="800000"/>
              <a:headEnd/>
              <a:tailEnd/>
            </a:ln>
          </p:spPr>
          <p:txBody>
            <a:bodyPr/>
            <a:lstStyle/>
            <a:p>
              <a:pPr eaLnBrk="0" hangingPunct="0"/>
              <a:r>
                <a:rPr lang="en-NZ" sz="1200" b="0">
                  <a:solidFill>
                    <a:srgbClr val="002664"/>
                  </a:solidFill>
                  <a:cs typeface="Times New Roman" pitchFamily="18" charset="0"/>
                </a:rPr>
                <a:t>20 </a:t>
              </a:r>
              <a:r>
                <a:rPr lang="ru-RU" sz="1200" b="0">
                  <a:solidFill>
                    <a:srgbClr val="002664"/>
                  </a:solidFill>
                  <a:cs typeface="Times New Roman" pitchFamily="18" charset="0"/>
                </a:rPr>
                <a:t>м</a:t>
              </a:r>
              <a:endParaRPr lang="en-NZ" sz="2400" b="0">
                <a:solidFill>
                  <a:srgbClr val="002664"/>
                </a:solidFill>
                <a:cs typeface="Times New Roman" pitchFamily="18" charset="0"/>
              </a:endParaRPr>
            </a:p>
          </p:txBody>
        </p:sp>
        <p:sp>
          <p:nvSpPr>
            <p:cNvPr id="66619" name="Text Box 115"/>
            <p:cNvSpPr txBox="1">
              <a:spLocks noChangeArrowheads="1"/>
            </p:cNvSpPr>
            <p:nvPr/>
          </p:nvSpPr>
          <p:spPr bwMode="auto">
            <a:xfrm>
              <a:off x="7578" y="10998"/>
              <a:ext cx="1899" cy="834"/>
            </a:xfrm>
            <a:prstGeom prst="rect">
              <a:avLst/>
            </a:prstGeom>
            <a:solidFill>
              <a:srgbClr val="FFFFFF"/>
            </a:solidFill>
            <a:ln w="9525">
              <a:solidFill>
                <a:srgbClr val="000000"/>
              </a:solidFill>
              <a:miter lim="800000"/>
              <a:headEnd/>
              <a:tailEnd/>
            </a:ln>
          </p:spPr>
          <p:txBody>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a:solidFill>
                    <a:srgbClr val="002664"/>
                  </a:solidFill>
                  <a:cs typeface="Times New Roman" pitchFamily="18" charset="0"/>
                </a:rPr>
                <a:t>Это судно должно стоять на якоре </a:t>
              </a:r>
              <a:endParaRPr lang="en-NZ" sz="1200" b="0">
                <a:solidFill>
                  <a:srgbClr val="002664"/>
                </a:solidFill>
                <a:cs typeface="Times New Roman" pitchFamily="18" charset="0"/>
              </a:endParaRPr>
            </a:p>
          </p:txBody>
        </p:sp>
        <p:pic>
          <p:nvPicPr>
            <p:cNvPr id="66620" name="Picture 6" descr="NFLAG_C"/>
            <p:cNvPicPr>
              <a:picLocks noChangeAspect="1" noChangeArrowheads="1"/>
            </p:cNvPicPr>
            <p:nvPr/>
          </p:nvPicPr>
          <p:blipFill>
            <a:blip r:embed="rId3" cstate="print"/>
            <a:srcRect/>
            <a:stretch>
              <a:fillRect/>
            </a:stretch>
          </p:blipFill>
          <p:spPr bwMode="auto">
            <a:xfrm>
              <a:off x="6357" y="11472"/>
              <a:ext cx="677" cy="475"/>
            </a:xfrm>
            <a:prstGeom prst="rect">
              <a:avLst/>
            </a:prstGeom>
            <a:noFill/>
            <a:ln w="9525">
              <a:noFill/>
              <a:miter lim="800000"/>
              <a:headEnd/>
              <a:tailEnd/>
            </a:ln>
          </p:spPr>
        </p:pic>
      </p:grpSp>
      <p:sp>
        <p:nvSpPr>
          <p:cNvPr id="66579" name="Rectangle 165"/>
          <p:cNvSpPr>
            <a:spLocks noChangeArrowheads="1"/>
          </p:cNvSpPr>
          <p:nvPr/>
        </p:nvSpPr>
        <p:spPr bwMode="auto">
          <a:xfrm>
            <a:off x="0" y="5257800"/>
            <a:ext cx="9144000" cy="0"/>
          </a:xfrm>
          <a:prstGeom prst="rect">
            <a:avLst/>
          </a:prstGeom>
          <a:noFill/>
          <a:ln w="9525">
            <a:noFill/>
            <a:miter lim="800000"/>
            <a:headEnd/>
            <a:tailEnd/>
          </a:ln>
        </p:spPr>
        <p:txBody>
          <a:bodyPr wrap="none" anchor="ctr">
            <a:spAutoFit/>
          </a:bodyPr>
          <a:lstStyle/>
          <a:p>
            <a:pPr eaLnBrk="0" hangingPunct="0"/>
            <a:endParaRPr lang="es-ES_tradnl" sz="2400" b="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3838" y="266700"/>
            <a:ext cx="8643937" cy="584200"/>
          </a:xfrm>
        </p:spPr>
        <p:txBody>
          <a:bodyPr lIns="91440" tIns="45720" rIns="91440" bIns="45720"/>
          <a:lstStyle/>
          <a:p>
            <a:pPr algn="ctr"/>
            <a:r>
              <a:rPr lang="ru-RU" sz="3200" smtClean="0"/>
              <a:t>План работы гоночного комитета</a:t>
            </a:r>
            <a:endParaRPr lang="en-GB" sz="3200" smtClean="0"/>
          </a:p>
        </p:txBody>
      </p:sp>
      <p:sp>
        <p:nvSpPr>
          <p:cNvPr id="15363" name="Rectangle 3"/>
          <p:cNvSpPr>
            <a:spLocks noGrp="1" noChangeArrowheads="1"/>
          </p:cNvSpPr>
          <p:nvPr>
            <p:ph type="body" idx="4294967295"/>
          </p:nvPr>
        </p:nvSpPr>
        <p:spPr>
          <a:xfrm>
            <a:off x="254000" y="1268413"/>
            <a:ext cx="8613775" cy="4262437"/>
          </a:xfrm>
        </p:spPr>
        <p:txBody>
          <a:bodyPr lIns="91440" tIns="45720" rIns="91440" bIns="45720"/>
          <a:lstStyle/>
          <a:p>
            <a:pPr marL="0" indent="0">
              <a:spcAft>
                <a:spcPts val="600"/>
              </a:spcAft>
              <a:defRPr/>
            </a:pPr>
            <a:r>
              <a:rPr lang="ru-RU" sz="2800" dirty="0" smtClean="0"/>
              <a:t>• Разработайте метод работы</a:t>
            </a:r>
          </a:p>
          <a:p>
            <a:pPr marL="622300" indent="0">
              <a:spcBef>
                <a:spcPts val="1200"/>
              </a:spcBef>
              <a:spcAft>
                <a:spcPts val="1200"/>
              </a:spcAft>
              <a:defRPr/>
            </a:pPr>
            <a:r>
              <a:rPr lang="ru-RU" sz="2800" dirty="0" smtClean="0"/>
              <a:t>Какие верхний и нижний пределы скорости ветра?</a:t>
            </a:r>
          </a:p>
          <a:p>
            <a:pPr marL="622300" indent="0">
              <a:spcBef>
                <a:spcPts val="1200"/>
              </a:spcBef>
              <a:spcAft>
                <a:spcPts val="1200"/>
              </a:spcAft>
              <a:defRPr/>
            </a:pPr>
            <a:r>
              <a:rPr lang="ru-RU" sz="2800" dirty="0" smtClean="0"/>
              <a:t>Какой знак Вы установите первым?</a:t>
            </a:r>
          </a:p>
          <a:p>
            <a:pPr marL="622300" indent="0">
              <a:spcBef>
                <a:spcPts val="1200"/>
              </a:spcBef>
              <a:spcAft>
                <a:spcPts val="1200"/>
              </a:spcAft>
              <a:defRPr/>
            </a:pPr>
            <a:r>
              <a:rPr lang="ru-RU" sz="2800" dirty="0" smtClean="0"/>
              <a:t>Как Вы расположите знаки относительно друг друга?</a:t>
            </a:r>
          </a:p>
          <a:p>
            <a:pPr marL="622300" indent="0">
              <a:spcBef>
                <a:spcPts val="1200"/>
              </a:spcBef>
              <a:spcAft>
                <a:spcPts val="1200"/>
              </a:spcAft>
              <a:defRPr/>
            </a:pPr>
            <a:r>
              <a:rPr lang="ru-RU" sz="2800" dirty="0" smtClean="0"/>
              <a:t>Четко распределяйте обязанности</a:t>
            </a:r>
            <a:endParaRPr lang="en-GB"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Проведение гонки и правило 42</a:t>
            </a:r>
          </a:p>
        </p:txBody>
      </p:sp>
      <p:sp>
        <p:nvSpPr>
          <p:cNvPr id="67587" name="Rectangle 3"/>
          <p:cNvSpPr>
            <a:spLocks noGrp="1" noChangeArrowheads="1"/>
          </p:cNvSpPr>
          <p:nvPr>
            <p:ph type="body" idx="4294967295"/>
          </p:nvPr>
        </p:nvSpPr>
        <p:spPr>
          <a:xfrm>
            <a:off x="254000" y="1052513"/>
            <a:ext cx="8613775" cy="4552950"/>
          </a:xfrm>
        </p:spPr>
        <p:txBody>
          <a:bodyPr lIns="91440" tIns="45720" rIns="91440" bIns="45720"/>
          <a:lstStyle/>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Правила некоторых классов яхт позволяют отдельным частям правила 42</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Выключаться</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Включаться</a:t>
            </a:r>
          </a:p>
          <a:p>
            <a:pPr marL="354013" lvl="1" indent="-352425" eaLnBrk="1" hangingPunct="1">
              <a:spcBef>
                <a:spcPts val="2400"/>
              </a:spcBef>
              <a:spcAft>
                <a:spcPts val="24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Для разных классов яхт эта система используется при различных ветровых условиях</a:t>
            </a:r>
            <a:endParaRPr lang="ru-RU" smtClean="0"/>
          </a:p>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Гоночный комитет принимает решение </a:t>
            </a:r>
            <a:br>
              <a:rPr lang="ru-RU" sz="2800" smtClean="0"/>
            </a:br>
            <a:r>
              <a:rPr lang="ru-RU" sz="2800" smtClean="0"/>
              <a:t>о применении этой системы</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idx="4294967295"/>
          </p:nvPr>
        </p:nvSpPr>
        <p:spPr>
          <a:xfrm>
            <a:off x="223838" y="20191"/>
            <a:ext cx="8643937" cy="1077218"/>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dirty="0" smtClean="0"/>
              <a:t>Сигналы «выключения/включения» правила  42 </a:t>
            </a:r>
          </a:p>
        </p:txBody>
      </p:sp>
      <p:pic>
        <p:nvPicPr>
          <p:cNvPr id="68611" name="Picture 1027" descr="NFLAG_O"/>
          <p:cNvPicPr>
            <a:picLocks noChangeAspect="1" noChangeArrowheads="1"/>
          </p:cNvPicPr>
          <p:nvPr/>
        </p:nvPicPr>
        <p:blipFill>
          <a:blip r:embed="rId3" cstate="print"/>
          <a:srcRect/>
          <a:stretch>
            <a:fillRect/>
          </a:stretch>
        </p:blipFill>
        <p:spPr bwMode="auto">
          <a:xfrm>
            <a:off x="712788" y="1031875"/>
            <a:ext cx="1533525" cy="1079500"/>
          </a:xfrm>
          <a:prstGeom prst="rect">
            <a:avLst/>
          </a:prstGeom>
          <a:noFill/>
          <a:ln w="9525">
            <a:noFill/>
            <a:miter lim="800000"/>
            <a:headEnd/>
            <a:tailEnd/>
          </a:ln>
        </p:spPr>
      </p:pic>
      <p:sp>
        <p:nvSpPr>
          <p:cNvPr id="68612" name="Text Box 1028"/>
          <p:cNvSpPr txBox="1">
            <a:spLocks noChangeArrowheads="1"/>
          </p:cNvSpPr>
          <p:nvPr/>
        </p:nvSpPr>
        <p:spPr bwMode="auto">
          <a:xfrm>
            <a:off x="2590800" y="1341438"/>
            <a:ext cx="5715000" cy="461962"/>
          </a:xfrm>
          <a:prstGeom prst="rect">
            <a:avLst/>
          </a:prstGeom>
          <a:noFill/>
          <a:ln w="9525">
            <a:noFill/>
            <a:miter lim="800000"/>
            <a:headEnd/>
            <a:tailEnd/>
          </a:ln>
        </p:spPr>
        <p:txBody>
          <a:bodyPr>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dirty="0">
                <a:solidFill>
                  <a:srgbClr val="002664"/>
                </a:solidFill>
              </a:rPr>
              <a:t>Флаг ‘O’ – пр. 42 НЕ применяется</a:t>
            </a:r>
          </a:p>
        </p:txBody>
      </p:sp>
      <p:pic>
        <p:nvPicPr>
          <p:cNvPr id="68613" name="Picture 1029" descr="NFLAG_R"/>
          <p:cNvPicPr>
            <a:picLocks noChangeAspect="1" noChangeArrowheads="1"/>
          </p:cNvPicPr>
          <p:nvPr/>
        </p:nvPicPr>
        <p:blipFill>
          <a:blip r:embed="rId4" cstate="print"/>
          <a:srcRect/>
          <a:stretch>
            <a:fillRect/>
          </a:stretch>
        </p:blipFill>
        <p:spPr bwMode="auto">
          <a:xfrm>
            <a:off x="712788" y="2403475"/>
            <a:ext cx="1533525" cy="1079500"/>
          </a:xfrm>
          <a:prstGeom prst="rect">
            <a:avLst/>
          </a:prstGeom>
          <a:noFill/>
          <a:ln w="9525">
            <a:noFill/>
            <a:miter lim="800000"/>
            <a:headEnd/>
            <a:tailEnd/>
          </a:ln>
        </p:spPr>
      </p:pic>
      <p:sp>
        <p:nvSpPr>
          <p:cNvPr id="68614" name="Text Box 1030"/>
          <p:cNvSpPr txBox="1">
            <a:spLocks noChangeArrowheads="1"/>
          </p:cNvSpPr>
          <p:nvPr/>
        </p:nvSpPr>
        <p:spPr bwMode="auto">
          <a:xfrm>
            <a:off x="2555875" y="2733675"/>
            <a:ext cx="5715000" cy="461963"/>
          </a:xfrm>
          <a:prstGeom prst="rect">
            <a:avLst/>
          </a:prstGeom>
          <a:noFill/>
          <a:ln w="9525">
            <a:noFill/>
            <a:miter lim="800000"/>
            <a:headEnd/>
            <a:tailEnd/>
          </a:ln>
        </p:spPr>
        <p:txBody>
          <a:bodyPr>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a:solidFill>
                  <a:srgbClr val="002664"/>
                </a:solidFill>
              </a:rPr>
              <a:t>Флаг ‘R’ – пр. 42 применяется</a:t>
            </a:r>
          </a:p>
        </p:txBody>
      </p:sp>
      <p:pic>
        <p:nvPicPr>
          <p:cNvPr id="68615" name="Picture 1031" descr="HORN"/>
          <p:cNvPicPr>
            <a:picLocks noChangeAspect="1" noChangeArrowheads="1"/>
          </p:cNvPicPr>
          <p:nvPr/>
        </p:nvPicPr>
        <p:blipFill>
          <a:blip r:embed="rId5" cstate="print"/>
          <a:srcRect/>
          <a:stretch>
            <a:fillRect/>
          </a:stretch>
        </p:blipFill>
        <p:spPr bwMode="auto">
          <a:xfrm>
            <a:off x="701675" y="3508375"/>
            <a:ext cx="1454150" cy="1081088"/>
          </a:xfrm>
          <a:prstGeom prst="rect">
            <a:avLst/>
          </a:prstGeom>
          <a:noFill/>
          <a:ln w="9525">
            <a:noFill/>
            <a:miter lim="800000"/>
            <a:headEnd/>
            <a:tailEnd/>
          </a:ln>
        </p:spPr>
      </p:pic>
      <p:pic>
        <p:nvPicPr>
          <p:cNvPr id="68616" name="Picture 1032" descr="HORN"/>
          <p:cNvPicPr>
            <a:picLocks noChangeAspect="1" noChangeArrowheads="1"/>
          </p:cNvPicPr>
          <p:nvPr/>
        </p:nvPicPr>
        <p:blipFill>
          <a:blip r:embed="rId5" cstate="print"/>
          <a:srcRect/>
          <a:stretch>
            <a:fillRect/>
          </a:stretch>
        </p:blipFill>
        <p:spPr bwMode="auto">
          <a:xfrm>
            <a:off x="1062038" y="4052888"/>
            <a:ext cx="1454150" cy="1081087"/>
          </a:xfrm>
          <a:prstGeom prst="rect">
            <a:avLst/>
          </a:prstGeom>
          <a:noFill/>
          <a:ln w="9525">
            <a:noFill/>
            <a:miter lim="800000"/>
            <a:headEnd/>
            <a:tailEnd/>
          </a:ln>
        </p:spPr>
      </p:pic>
      <p:pic>
        <p:nvPicPr>
          <p:cNvPr id="68617" name="Picture 1033" descr="HORN"/>
          <p:cNvPicPr>
            <a:picLocks noChangeAspect="1" noChangeArrowheads="1"/>
          </p:cNvPicPr>
          <p:nvPr/>
        </p:nvPicPr>
        <p:blipFill>
          <a:blip r:embed="rId5" cstate="print"/>
          <a:srcRect/>
          <a:stretch>
            <a:fillRect/>
          </a:stretch>
        </p:blipFill>
        <p:spPr bwMode="auto">
          <a:xfrm>
            <a:off x="1474788" y="4484688"/>
            <a:ext cx="1454150" cy="1081087"/>
          </a:xfrm>
          <a:prstGeom prst="rect">
            <a:avLst/>
          </a:prstGeom>
          <a:noFill/>
          <a:ln w="9525">
            <a:noFill/>
            <a:miter lim="800000"/>
            <a:headEnd/>
            <a:tailEnd/>
          </a:ln>
        </p:spPr>
      </p:pic>
      <p:pic>
        <p:nvPicPr>
          <p:cNvPr id="68618" name="Picture 1034" descr="HORN"/>
          <p:cNvPicPr>
            <a:picLocks noChangeAspect="1" noChangeArrowheads="1"/>
          </p:cNvPicPr>
          <p:nvPr/>
        </p:nvPicPr>
        <p:blipFill>
          <a:blip r:embed="rId5" cstate="print"/>
          <a:srcRect/>
          <a:stretch>
            <a:fillRect/>
          </a:stretch>
        </p:blipFill>
        <p:spPr bwMode="auto">
          <a:xfrm>
            <a:off x="1835150" y="5011738"/>
            <a:ext cx="1454150" cy="1081087"/>
          </a:xfrm>
          <a:prstGeom prst="rect">
            <a:avLst/>
          </a:prstGeom>
          <a:noFill/>
          <a:ln w="9525">
            <a:noFill/>
            <a:miter lim="800000"/>
            <a:headEnd/>
            <a:tailEnd/>
          </a:ln>
        </p:spPr>
      </p:pic>
      <p:sp>
        <p:nvSpPr>
          <p:cNvPr id="68619" name="Text Box 1035"/>
          <p:cNvSpPr txBox="1">
            <a:spLocks noChangeArrowheads="1"/>
          </p:cNvSpPr>
          <p:nvPr/>
        </p:nvSpPr>
        <p:spPr bwMode="auto">
          <a:xfrm>
            <a:off x="2987675" y="3814763"/>
            <a:ext cx="5715000" cy="1200150"/>
          </a:xfrm>
          <a:prstGeom prst="rect">
            <a:avLst/>
          </a:prstGeom>
          <a:noFill/>
          <a:ln w="9525">
            <a:noFill/>
            <a:miter lim="800000"/>
            <a:headEnd/>
            <a:tailEnd/>
          </a:ln>
        </p:spPr>
        <p:txBody>
          <a:bodyPr>
            <a:spAutoFit/>
          </a:bodyPr>
          <a:lstStyle/>
          <a:p>
            <a:pP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a:solidFill>
                  <a:schemeClr val="bg1"/>
                </a:solidFill>
              </a:rPr>
              <a:t>Подъем </a:t>
            </a:r>
            <a:r>
              <a:rPr lang="ru-RU" sz="2400">
                <a:solidFill>
                  <a:srgbClr val="002664"/>
                </a:solidFill>
              </a:rPr>
              <a:t>каждого из этих флагов сопровождается повторяющимися звуковыми сигналами</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23838" y="144463"/>
            <a:ext cx="8643937" cy="106680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dirty="0" smtClean="0"/>
              <a:t>Позиция судейского судна, </a:t>
            </a:r>
            <a:br>
              <a:rPr lang="ru-RU" sz="3200" dirty="0" smtClean="0"/>
            </a:br>
            <a:r>
              <a:rPr lang="ru-RU" sz="3200" dirty="0" smtClean="0"/>
              <a:t>подающего сигнал </a:t>
            </a:r>
          </a:p>
        </p:txBody>
      </p:sp>
      <p:sp>
        <p:nvSpPr>
          <p:cNvPr id="69635" name="AutoShape 4"/>
          <p:cNvSpPr>
            <a:spLocks noChangeArrowheads="1"/>
          </p:cNvSpPr>
          <p:nvPr/>
        </p:nvSpPr>
        <p:spPr bwMode="auto">
          <a:xfrm>
            <a:off x="4500563" y="3048000"/>
            <a:ext cx="4186237" cy="2325688"/>
          </a:xfrm>
          <a:prstGeom prst="wedgeRoundRectCallout">
            <a:avLst>
              <a:gd name="adj1" fmla="val -51736"/>
              <a:gd name="adj2" fmla="val -64708"/>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dirty="0">
                <a:solidFill>
                  <a:srgbClr val="002664"/>
                </a:solidFill>
              </a:rPr>
              <a:t>Судно на знаке, </a:t>
            </a:r>
            <a:r>
              <a:rPr lang="ru-RU" sz="1600" b="0" dirty="0" smtClean="0">
                <a:solidFill>
                  <a:srgbClr val="002664"/>
                </a:solidFill>
              </a:rPr>
              <a:t>подающее сигнал, должно занять позицию до того, как первая яхта подойдет к знаку, и оставаться там, </a:t>
            </a:r>
            <a:r>
              <a:rPr lang="ru-RU" sz="1600" b="0" dirty="0">
                <a:solidFill>
                  <a:srgbClr val="002664"/>
                </a:solidFill>
              </a:rPr>
              <a:t>пока все яхты не пройдут знак. Повторяющиеся звуковые сигналы </a:t>
            </a:r>
            <a:r>
              <a:rPr lang="ru-RU" sz="1600" b="0" dirty="0" smtClean="0">
                <a:solidFill>
                  <a:srgbClr val="002664"/>
                </a:solidFill>
              </a:rPr>
              <a:t>подаются, пока последняя яхта </a:t>
            </a:r>
            <a:r>
              <a:rPr lang="ru-RU" sz="1600" b="0" dirty="0">
                <a:solidFill>
                  <a:srgbClr val="002664"/>
                </a:solidFill>
              </a:rPr>
              <a:t>не </a:t>
            </a:r>
            <a:r>
              <a:rPr lang="ru-RU" sz="1600" b="0" dirty="0" smtClean="0">
                <a:solidFill>
                  <a:srgbClr val="002664"/>
                </a:solidFill>
              </a:rPr>
              <a:t>обогнет </a:t>
            </a:r>
            <a:r>
              <a:rPr lang="ru-RU" sz="1600" b="0" dirty="0">
                <a:solidFill>
                  <a:srgbClr val="002664"/>
                </a:solidFill>
              </a:rPr>
              <a:t>знак.</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solidFill>
                  <a:srgbClr val="002664"/>
                </a:solidFill>
              </a:rPr>
              <a:t>.</a:t>
            </a:r>
          </a:p>
        </p:txBody>
      </p:sp>
      <p:sp>
        <p:nvSpPr>
          <p:cNvPr id="69636" name="AutoShape 5"/>
          <p:cNvSpPr>
            <a:spLocks noChangeArrowheads="1"/>
          </p:cNvSpPr>
          <p:nvPr/>
        </p:nvSpPr>
        <p:spPr bwMode="auto">
          <a:xfrm>
            <a:off x="3779838" y="1268413"/>
            <a:ext cx="144462" cy="685800"/>
          </a:xfrm>
          <a:prstGeom prst="downArrow">
            <a:avLst>
              <a:gd name="adj1" fmla="val 50000"/>
              <a:gd name="adj2" fmla="val 225000"/>
            </a:avLst>
          </a:prstGeom>
          <a:solidFill>
            <a:schemeClr val="accent2"/>
          </a:solidFill>
          <a:ln w="57150">
            <a:solidFill>
              <a:schemeClr val="bg1">
                <a:lumMod val="50000"/>
                <a:lumOff val="50000"/>
              </a:schemeClr>
            </a:solidFill>
            <a:miter lim="800000"/>
            <a:headEnd/>
            <a:tailEnd/>
          </a:ln>
        </p:spPr>
        <p:txBody>
          <a:bodyPr wrap="none" anchor="ctr"/>
          <a:lstStyle/>
          <a:p>
            <a:pPr>
              <a:defRPr/>
            </a:pPr>
            <a:endParaRPr lang="pl-PL" sz="2400" b="0">
              <a:solidFill>
                <a:schemeClr val="tx1"/>
              </a:solidFill>
              <a:cs typeface="+mn-cs"/>
            </a:endParaRPr>
          </a:p>
        </p:txBody>
      </p:sp>
      <p:sp>
        <p:nvSpPr>
          <p:cNvPr id="69637" name="AutoShape 6"/>
          <p:cNvSpPr>
            <a:spLocks noChangeArrowheads="1"/>
          </p:cNvSpPr>
          <p:nvPr/>
        </p:nvSpPr>
        <p:spPr bwMode="auto">
          <a:xfrm>
            <a:off x="1042988" y="1628775"/>
            <a:ext cx="1447800" cy="576263"/>
          </a:xfrm>
          <a:prstGeom prst="wedgeRoundRectCallout">
            <a:avLst>
              <a:gd name="adj1" fmla="val 136519"/>
              <a:gd name="adj2" fmla="val -80269"/>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0">
                <a:solidFill>
                  <a:srgbClr val="002664"/>
                </a:solidFill>
              </a:rPr>
              <a:t>Направление ветра</a:t>
            </a:r>
          </a:p>
        </p:txBody>
      </p:sp>
      <p:sp>
        <p:nvSpPr>
          <p:cNvPr id="69638" name="AutoShape 7"/>
          <p:cNvSpPr>
            <a:spLocks noChangeArrowheads="1"/>
          </p:cNvSpPr>
          <p:nvPr/>
        </p:nvSpPr>
        <p:spPr bwMode="auto">
          <a:xfrm rot="3380564">
            <a:off x="2552700" y="2476500"/>
            <a:ext cx="76200" cy="762000"/>
          </a:xfrm>
          <a:prstGeom prst="downArrow">
            <a:avLst>
              <a:gd name="adj1" fmla="val 50000"/>
              <a:gd name="adj2" fmla="val 250000"/>
            </a:avLst>
          </a:prstGeom>
          <a:solidFill>
            <a:schemeClr val="accent1"/>
          </a:solidFill>
          <a:ln w="9525">
            <a:solidFill>
              <a:schemeClr val="bg1">
                <a:lumMod val="50000"/>
                <a:lumOff val="50000"/>
              </a:schemeClr>
            </a:solidFill>
            <a:miter lim="800000"/>
            <a:headEnd/>
            <a:tailEnd/>
          </a:ln>
        </p:spPr>
        <p:txBody>
          <a:bodyPr wrap="none" anchor="ctr"/>
          <a:lstStyle/>
          <a:p>
            <a:pPr>
              <a:defRPr/>
            </a:pPr>
            <a:endParaRPr lang="pl-PL" sz="2400" b="0">
              <a:solidFill>
                <a:schemeClr val="tx1"/>
              </a:solidFill>
              <a:cs typeface="+mn-cs"/>
            </a:endParaRPr>
          </a:p>
        </p:txBody>
      </p:sp>
      <p:sp>
        <p:nvSpPr>
          <p:cNvPr id="69639" name="AutoShape 8"/>
          <p:cNvSpPr>
            <a:spLocks noChangeArrowheads="1"/>
          </p:cNvSpPr>
          <p:nvPr/>
        </p:nvSpPr>
        <p:spPr bwMode="auto">
          <a:xfrm>
            <a:off x="2895600" y="2743200"/>
            <a:ext cx="76200" cy="762000"/>
          </a:xfrm>
          <a:prstGeom prst="downArrow">
            <a:avLst>
              <a:gd name="adj1" fmla="val 50000"/>
              <a:gd name="adj2" fmla="val 250000"/>
            </a:avLst>
          </a:prstGeom>
          <a:solidFill>
            <a:schemeClr val="accent1"/>
          </a:solidFill>
          <a:ln w="9525">
            <a:solidFill>
              <a:schemeClr val="bg1">
                <a:lumMod val="50000"/>
                <a:lumOff val="50000"/>
              </a:schemeClr>
            </a:solidFill>
            <a:miter lim="800000"/>
            <a:headEnd/>
            <a:tailEnd/>
          </a:ln>
        </p:spPr>
        <p:txBody>
          <a:bodyPr wrap="none" anchor="ctr"/>
          <a:lstStyle/>
          <a:p>
            <a:pPr>
              <a:defRPr/>
            </a:pPr>
            <a:endParaRPr lang="pl-PL" sz="2400" b="0">
              <a:solidFill>
                <a:schemeClr val="tx1"/>
              </a:solidFill>
              <a:cs typeface="+mn-cs"/>
            </a:endParaRPr>
          </a:p>
        </p:txBody>
      </p:sp>
      <p:sp>
        <p:nvSpPr>
          <p:cNvPr id="69640" name="AutoShape 9"/>
          <p:cNvSpPr>
            <a:spLocks noChangeArrowheads="1"/>
          </p:cNvSpPr>
          <p:nvPr/>
        </p:nvSpPr>
        <p:spPr bwMode="auto">
          <a:xfrm>
            <a:off x="827088" y="3933825"/>
            <a:ext cx="1752600" cy="533400"/>
          </a:xfrm>
          <a:prstGeom prst="wedgeRoundRectCallout">
            <a:avLst>
              <a:gd name="adj1" fmla="val 61556"/>
              <a:gd name="adj2" fmla="val -234190"/>
              <a:gd name="adj3" fmla="val 16667"/>
            </a:avLst>
          </a:prstGeom>
          <a:noFill/>
          <a:ln w="9525">
            <a:solidFill>
              <a:schemeClr val="bg1"/>
            </a:solidFill>
            <a:miter lim="800000"/>
            <a:headEnd/>
            <a:tailEnd/>
          </a:ln>
        </p:spPr>
        <p:txBody>
          <a:bodyPr/>
          <a:lstStyle/>
          <a:p>
            <a:pPr algn="ctr"/>
            <a:r>
              <a:rPr lang="ru-RU" sz="1400" b="0">
                <a:solidFill>
                  <a:srgbClr val="002664"/>
                </a:solidFill>
              </a:rPr>
              <a:t>Направление на следующий знак</a:t>
            </a:r>
            <a:endParaRPr lang="en-GB" sz="1400" b="0">
              <a:solidFill>
                <a:srgbClr val="002664"/>
              </a:solidFill>
            </a:endParaRPr>
          </a:p>
        </p:txBody>
      </p:sp>
      <p:pic>
        <p:nvPicPr>
          <p:cNvPr id="69641" name="Picture 10"/>
          <p:cNvPicPr>
            <a:picLocks noChangeAspect="1" noChangeArrowheads="1"/>
          </p:cNvPicPr>
          <p:nvPr/>
        </p:nvPicPr>
        <p:blipFill>
          <a:blip r:embed="rId3" cstate="print"/>
          <a:srcRect/>
          <a:stretch>
            <a:fillRect/>
          </a:stretch>
        </p:blipFill>
        <p:spPr bwMode="auto">
          <a:xfrm rot="639644">
            <a:off x="3003550" y="2219325"/>
            <a:ext cx="14160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23838" y="238125"/>
            <a:ext cx="8643937" cy="641350"/>
          </a:xfrm>
        </p:spPr>
        <p:txBody>
          <a:bodyPr lIns="91440" tIns="45720" rIns="91440" bIns="45720"/>
          <a:lstStyle/>
          <a:p>
            <a:pP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Скорость ветра</a:t>
            </a:r>
          </a:p>
        </p:txBody>
      </p:sp>
      <p:sp>
        <p:nvSpPr>
          <p:cNvPr id="70659" name="Rectangle 3"/>
          <p:cNvSpPr>
            <a:spLocks noGrp="1" noChangeArrowheads="1"/>
          </p:cNvSpPr>
          <p:nvPr>
            <p:ph type="body" idx="4294967295"/>
          </p:nvPr>
        </p:nvSpPr>
        <p:spPr>
          <a:xfrm>
            <a:off x="254000" y="1052513"/>
            <a:ext cx="8613775" cy="4883150"/>
          </a:xfrm>
        </p:spPr>
        <p:txBody>
          <a:bodyPr lIns="91440" tIns="45720" rIns="91440" bIns="45720"/>
          <a:lstStyle/>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Скорость ветра, при которой используется эта система, указана в правилах класса</a:t>
            </a:r>
          </a:p>
          <a:p>
            <a:pPr marL="354013" lvl="1" indent="-352425" eaLnBrk="1" hangingPunct="1">
              <a:spcAft>
                <a:spcPts val="7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z="2400" dirty="0" smtClean="0"/>
          </a:p>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solidFill>
                  <a:schemeClr val="bg1"/>
                </a:solidFill>
              </a:rPr>
              <a:t>Если такая </a:t>
            </a:r>
            <a:r>
              <a:rPr lang="ru-RU" sz="2400" dirty="0" smtClean="0"/>
              <a:t>скорость ветра 12 узлов, то перед тем как принять решение об использовании этой системы главному судье необходимо убедиться, что постоянная скорость ветра выше или ниже </a:t>
            </a:r>
            <a:br>
              <a:rPr lang="ru-RU" sz="2400" dirty="0" smtClean="0"/>
            </a:br>
            <a:r>
              <a:rPr lang="ru-RU" sz="2400" dirty="0" smtClean="0"/>
              <a:t>этой нормы на 1 узел</a:t>
            </a:r>
          </a:p>
          <a:p>
            <a:pPr marL="354013" lvl="1" indent="-352425" eaLnBrk="1" hangingPunct="1">
              <a:spcAft>
                <a:spcPts val="7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z="2400" dirty="0" smtClean="0"/>
          </a:p>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До применения данного сигнала необходимо информировать катера ПК и получить от них подтверждение</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Взаимодействие с ПК</a:t>
            </a:r>
            <a:endParaRPr lang="en-GB" smtClean="0"/>
          </a:p>
        </p:txBody>
      </p:sp>
      <p:sp>
        <p:nvSpPr>
          <p:cNvPr id="63494" name="Rectangle 3"/>
          <p:cNvSpPr>
            <a:spLocks noGrp="1" noChangeArrowheads="1"/>
          </p:cNvSpPr>
          <p:nvPr>
            <p:ph type="body" idx="4294967295"/>
          </p:nvPr>
        </p:nvSpPr>
        <p:spPr>
          <a:xfrm>
            <a:off x="254000" y="1052513"/>
            <a:ext cx="8613775" cy="4549964"/>
          </a:xfrm>
        </p:spPr>
        <p:txBody>
          <a:bodyPr lIns="91440" tIns="45720" rIns="91440" bIns="45720"/>
          <a:lstStyle/>
          <a:p>
            <a:pPr marL="354013" lvl="1" indent="-352425" eaLnBrk="1" hangingPunct="1">
              <a:spcAft>
                <a:spcPts val="80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Следует информировать ПК как можно раньше, чтобы:</a:t>
            </a:r>
          </a:p>
          <a:p>
            <a:pPr marL="0" indent="0" eaLnBrk="1" hangingPunct="1">
              <a:spcAft>
                <a:spcPts val="1800"/>
              </a:spcAft>
              <a:tabLst>
                <a:tab pos="933450" algn="l"/>
                <a:tab pos="1870075" algn="l"/>
                <a:tab pos="2806700" algn="l"/>
                <a:tab pos="3743325" algn="l"/>
                <a:tab pos="4679950" algn="l"/>
                <a:tab pos="5616575" algn="l"/>
                <a:tab pos="6553200" algn="l"/>
                <a:tab pos="7489825" algn="l"/>
                <a:tab pos="8426450" algn="l"/>
                <a:tab pos="9363075" algn="l"/>
                <a:tab pos="10299700" algn="l"/>
              </a:tabLst>
              <a:defRPr/>
            </a:pPr>
            <a:endParaRPr lang="ru-RU" dirty="0" smtClean="0"/>
          </a:p>
          <a:p>
            <a:pPr marL="900113"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Катера ПК могли занять свои позиции на дистанции</a:t>
            </a:r>
          </a:p>
          <a:p>
            <a:pPr marL="900113" lvl="2" indent="-365125" eaLnBrk="1" hangingPunct="1">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defRPr/>
            </a:pPr>
            <a:endParaRPr lang="ru-RU" dirty="0" smtClean="0"/>
          </a:p>
          <a:p>
            <a:pPr marL="900113"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Они знали, что произведены изменения в правилах, касающихся </a:t>
            </a:r>
            <a:r>
              <a:rPr lang="ru-RU" dirty="0" err="1" smtClean="0"/>
              <a:t>пампинга</a:t>
            </a:r>
            <a:endParaRPr lang="ru-RU" dirty="0" smtClean="0"/>
          </a:p>
          <a:p>
            <a:pPr lvl="2" eaLnBrk="1" hangingPunct="1">
              <a:defRPr/>
            </a:pPr>
            <a:endParaRPr lang="en-GB"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Отсутствие знака</a:t>
            </a:r>
          </a:p>
        </p:txBody>
      </p:sp>
      <p:sp>
        <p:nvSpPr>
          <p:cNvPr id="72707" name="Rectangle 3"/>
          <p:cNvSpPr>
            <a:spLocks noGrp="1" noChangeArrowheads="1"/>
          </p:cNvSpPr>
          <p:nvPr>
            <p:ph type="body" idx="4294967295"/>
          </p:nvPr>
        </p:nvSpPr>
        <p:spPr>
          <a:xfrm>
            <a:off x="254000" y="1052513"/>
            <a:ext cx="8613775" cy="4719637"/>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Флаг «M» с повторяющимся </a:t>
            </a:r>
            <a:br>
              <a:rPr lang="ru-RU" dirty="0" smtClean="0"/>
            </a:br>
            <a:r>
              <a:rPr lang="ru-RU" dirty="0" smtClean="0"/>
              <a:t>звуковым сигналом</a:t>
            </a:r>
            <a:endParaRPr lang="ru-RU" dirty="0" smtClean="0">
              <a:solidFill>
                <a:srgbClr val="FFFFFF"/>
              </a:solidFill>
            </a:endParaRP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Объект с этим флагом заменяет отсутствующий знак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Этим объектом может быть судно или другой знак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dirty="0" smtClean="0"/>
          </a:p>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3000" dirty="0" smtClean="0"/>
              <a:t>Прежде чем применить флаг «М»,  попытайтесь вернуть знак на место или заменить его внешне похожим </a:t>
            </a:r>
          </a:p>
        </p:txBody>
      </p:sp>
      <p:pic>
        <p:nvPicPr>
          <p:cNvPr id="72708" name="Picture 4" descr="NFLAG_M"/>
          <p:cNvPicPr>
            <a:picLocks noChangeAspect="1" noChangeArrowheads="1"/>
          </p:cNvPicPr>
          <p:nvPr/>
        </p:nvPicPr>
        <p:blipFill>
          <a:blip r:embed="rId3" cstate="print"/>
          <a:srcRect/>
          <a:stretch>
            <a:fillRect/>
          </a:stretch>
        </p:blipFill>
        <p:spPr bwMode="auto">
          <a:xfrm>
            <a:off x="7451725" y="1125538"/>
            <a:ext cx="10255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Сокращение дистанции</a:t>
            </a:r>
          </a:p>
        </p:txBody>
      </p:sp>
      <p:sp>
        <p:nvSpPr>
          <p:cNvPr id="73731" name="Rectangle 3"/>
          <p:cNvSpPr>
            <a:spLocks noGrp="1" noChangeArrowheads="1"/>
          </p:cNvSpPr>
          <p:nvPr>
            <p:ph type="body" idx="4294967295"/>
          </p:nvPr>
        </p:nvSpPr>
        <p:spPr>
          <a:xfrm>
            <a:off x="254000" y="1052513"/>
            <a:ext cx="8613775" cy="4848507"/>
          </a:xfrm>
        </p:spPr>
        <p:txBody>
          <a:bodyPr lIns="91440" tIns="45720" rIns="91440" bIns="45720"/>
          <a:lstStyle/>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Флаг</a:t>
            </a:r>
            <a:r>
              <a:rPr lang="en-GB" sz="2800" dirty="0" smtClean="0"/>
              <a:t> </a:t>
            </a:r>
            <a:r>
              <a:rPr lang="ru-RU" sz="2800" dirty="0" smtClean="0"/>
              <a:t>«</a:t>
            </a:r>
            <a:r>
              <a:rPr lang="en-GB" sz="2800" dirty="0" smtClean="0"/>
              <a:t>S</a:t>
            </a:r>
            <a:r>
              <a:rPr lang="ru-RU" sz="2800" dirty="0" smtClean="0"/>
              <a:t>»</a:t>
            </a:r>
            <a:r>
              <a:rPr lang="en-GB" sz="2800" dirty="0" smtClean="0"/>
              <a:t> – </a:t>
            </a:r>
            <a:r>
              <a:rPr lang="ru-RU" sz="2800" dirty="0" smtClean="0"/>
              <a:t>два звуковых сигнала</a:t>
            </a:r>
            <a:endParaRPr lang="en-GB" sz="2800" dirty="0" smtClean="0"/>
          </a:p>
          <a:p>
            <a:pPr marL="1535113" lvl="3" eaLnBrk="1" hangingPunct="1">
              <a:lnSpc>
                <a:spcPct val="90000"/>
              </a:lnSpc>
              <a:buClr>
                <a:srgbClr val="FFFFFF"/>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en-GB" dirty="0" smtClean="0">
              <a:solidFill>
                <a:srgbClr val="FFFFFF"/>
              </a:solidFill>
            </a:endParaRPr>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Дистанция, которая была указана во время сигнала «Предупреждение», сокращена на один или более </a:t>
            </a:r>
            <a:r>
              <a:rPr lang="ru-RU" sz="2400" dirty="0" smtClean="0">
                <a:solidFill>
                  <a:schemeClr val="bg1"/>
                </a:solidFill>
              </a:rPr>
              <a:t>участков</a:t>
            </a:r>
            <a:r>
              <a:rPr lang="ru-RU" sz="2400" dirty="0" smtClean="0"/>
              <a:t> </a:t>
            </a:r>
            <a:endParaRPr lang="en-GB" sz="2400" dirty="0" smtClean="0"/>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Сигнал подается, когда яхты начинают движение по направлению к новой финишной линии на сокращенном участке дистанции </a:t>
            </a:r>
            <a:endParaRPr lang="en-GB" sz="2400" dirty="0" smtClean="0"/>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Этот сигнал показывают на судейском судне, когда флот находится гораздо дальше, чем при подаче других сигналов </a:t>
            </a:r>
            <a:endParaRPr lang="en-GB" sz="2400" dirty="0" smtClean="0"/>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Процедура сокращения участка дистанции</a:t>
            </a:r>
            <a:endParaRPr lang="pl-PL" sz="2400" dirty="0" smtClean="0"/>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На некоторых соревнованиях сокращение дистанции не разрешается</a:t>
            </a:r>
            <a:endParaRPr lang="en-GB" sz="2400" dirty="0" smtClean="0"/>
          </a:p>
        </p:txBody>
      </p:sp>
      <p:grpSp>
        <p:nvGrpSpPr>
          <p:cNvPr id="73732" name="Группа 8"/>
          <p:cNvGrpSpPr>
            <a:grpSpLocks/>
          </p:cNvGrpSpPr>
          <p:nvPr/>
        </p:nvGrpSpPr>
        <p:grpSpPr bwMode="auto">
          <a:xfrm>
            <a:off x="7054850" y="981075"/>
            <a:ext cx="1022350" cy="719138"/>
            <a:chOff x="7054850" y="990600"/>
            <a:chExt cx="1022350" cy="719138"/>
          </a:xfrm>
        </p:grpSpPr>
        <p:sp>
          <p:nvSpPr>
            <p:cNvPr id="73733" name="AutoShape 2"/>
            <p:cNvSpPr>
              <a:spLocks noChangeAspect="1" noChangeArrowheads="1" noTextEdit="1"/>
            </p:cNvSpPr>
            <p:nvPr/>
          </p:nvSpPr>
          <p:spPr bwMode="auto">
            <a:xfrm>
              <a:off x="7054850" y="990600"/>
              <a:ext cx="1022350" cy="719138"/>
            </a:xfrm>
            <a:prstGeom prst="rect">
              <a:avLst/>
            </a:prstGeom>
            <a:noFill/>
            <a:ln w="9525">
              <a:noFill/>
              <a:miter lim="800000"/>
              <a:headEnd/>
              <a:tailEnd/>
            </a:ln>
          </p:spPr>
          <p:txBody>
            <a:bodyPr/>
            <a:lstStyle/>
            <a:p>
              <a:endParaRPr lang="ru-RU"/>
            </a:p>
          </p:txBody>
        </p:sp>
        <p:sp>
          <p:nvSpPr>
            <p:cNvPr id="73734" name="Rectangle 4"/>
            <p:cNvSpPr>
              <a:spLocks noChangeArrowheads="1"/>
            </p:cNvSpPr>
            <p:nvPr/>
          </p:nvSpPr>
          <p:spPr bwMode="auto">
            <a:xfrm>
              <a:off x="7067550" y="1003300"/>
              <a:ext cx="996950" cy="693738"/>
            </a:xfrm>
            <a:prstGeom prst="rect">
              <a:avLst/>
            </a:prstGeom>
            <a:solidFill>
              <a:srgbClr val="FFFFFF"/>
            </a:solidFill>
            <a:ln w="0">
              <a:solidFill>
                <a:srgbClr val="000000"/>
              </a:solidFill>
              <a:miter lim="800000"/>
              <a:headEnd/>
              <a:tailEnd/>
            </a:ln>
          </p:spPr>
          <p:txBody>
            <a:bodyPr/>
            <a:lstStyle/>
            <a:p>
              <a:pPr eaLnBrk="0" hangingPunct="0"/>
              <a:endParaRPr lang="ru-RU"/>
            </a:p>
          </p:txBody>
        </p:sp>
        <p:sp>
          <p:nvSpPr>
            <p:cNvPr id="73735" name="Rectangle 5"/>
            <p:cNvSpPr>
              <a:spLocks noChangeArrowheads="1"/>
            </p:cNvSpPr>
            <p:nvPr/>
          </p:nvSpPr>
          <p:spPr bwMode="auto">
            <a:xfrm>
              <a:off x="7285608" y="1196752"/>
              <a:ext cx="598760" cy="328836"/>
            </a:xfrm>
            <a:prstGeom prst="rect">
              <a:avLst/>
            </a:prstGeom>
            <a:solidFill>
              <a:srgbClr val="0000FF"/>
            </a:solidFill>
            <a:ln w="0">
              <a:solidFill>
                <a:srgbClr val="000000"/>
              </a:solidFill>
              <a:miter lim="800000"/>
              <a:headEnd/>
              <a:tailEnd/>
            </a:ln>
          </p:spPr>
          <p:txBody>
            <a:bodyPr/>
            <a:lstStyle/>
            <a:p>
              <a:pPr eaLnBrk="0" hangingPunct="0"/>
              <a:endParaRPr lang="ru-RU"/>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Расположение финишной линии</a:t>
            </a:r>
          </a:p>
        </p:txBody>
      </p:sp>
      <p:sp>
        <p:nvSpPr>
          <p:cNvPr id="4105" name="Rectangle 3"/>
          <p:cNvSpPr>
            <a:spLocks noGrp="1" noChangeArrowheads="1"/>
          </p:cNvSpPr>
          <p:nvPr>
            <p:ph type="body" idx="4294967295"/>
          </p:nvPr>
        </p:nvSpPr>
        <p:spPr>
          <a:xfrm>
            <a:off x="323850" y="968375"/>
            <a:ext cx="7272338" cy="4933950"/>
          </a:xfrm>
        </p:spPr>
        <p:txBody>
          <a:bodyPr lIns="91440" tIns="45720" rIns="91440" bIns="45720"/>
          <a:lstStyle/>
          <a:p>
            <a:pPr marL="354013" lvl="1" indent="-352425" eaLnBrk="1" hangingPunct="1">
              <a:spcAft>
                <a:spcPts val="80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Три возможных положения финишной линии</a:t>
            </a:r>
          </a:p>
          <a:p>
            <a:pPr marL="900113" lvl="2" indent="-365125" eaLnBrk="1" hangingPunct="1">
              <a:spcAft>
                <a:spcPts val="120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Против ветра </a:t>
            </a:r>
            <a:r>
              <a:rPr lang="ru-RU" dirty="0" smtClean="0">
                <a:latin typeface="Calibri"/>
              </a:rPr>
              <a:t>–</a:t>
            </a:r>
            <a:r>
              <a:rPr lang="ru-RU" dirty="0" smtClean="0"/>
              <a:t> рядом или на  небольшом расстоянии от верхнего знака</a:t>
            </a:r>
          </a:p>
          <a:p>
            <a:pPr marL="900113" lvl="2" indent="-365125" eaLnBrk="1" hangingPunct="1">
              <a:spcAft>
                <a:spcPts val="1200"/>
              </a:spcAft>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Вниз по ветру, используя первоначальную стартовую линию </a:t>
            </a:r>
          </a:p>
          <a:p>
            <a:pPr marL="900113"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dirty="0" smtClean="0"/>
              <a:t>В </a:t>
            </a:r>
            <a:r>
              <a:rPr lang="ru-RU" dirty="0" err="1" smtClean="0"/>
              <a:t>галфинд</a:t>
            </a:r>
            <a:endParaRPr lang="ru-RU" dirty="0" smtClean="0"/>
          </a:p>
          <a:p>
            <a:pPr lvl="2" eaLnBrk="1" hangingPunct="1">
              <a:defRPr/>
            </a:pPr>
            <a:endParaRPr lang="en-GB" dirty="0" smtClean="0"/>
          </a:p>
        </p:txBody>
      </p:sp>
      <p:graphicFrame>
        <p:nvGraphicFramePr>
          <p:cNvPr id="4098" name="Object 0"/>
          <p:cNvGraphicFramePr>
            <a:graphicFrameLocks noChangeAspect="1"/>
          </p:cNvGraphicFramePr>
          <p:nvPr/>
        </p:nvGraphicFramePr>
        <p:xfrm>
          <a:off x="7667625" y="3716338"/>
          <a:ext cx="1028700" cy="639762"/>
        </p:xfrm>
        <a:graphic>
          <a:graphicData uri="http://schemas.openxmlformats.org/presentationml/2006/ole">
            <p:oleObj spid="_x0000_s4098" name="Bitmap Image" r:id="rId4" imgW="4648849" imgH="2886478" progId="PBrush">
              <p:embed/>
            </p:oleObj>
          </a:graphicData>
        </a:graphic>
      </p:graphicFrame>
      <p:graphicFrame>
        <p:nvGraphicFramePr>
          <p:cNvPr id="4099" name="Object 1"/>
          <p:cNvGraphicFramePr>
            <a:graphicFrameLocks noChangeAspect="1"/>
          </p:cNvGraphicFramePr>
          <p:nvPr/>
        </p:nvGraphicFramePr>
        <p:xfrm>
          <a:off x="7667625" y="4797425"/>
          <a:ext cx="914400" cy="893763"/>
        </p:xfrm>
        <a:graphic>
          <a:graphicData uri="http://schemas.openxmlformats.org/presentationml/2006/ole">
            <p:oleObj spid="_x0000_s4099" name="Bitmap Image" r:id="rId5" imgW="3048426" imgH="2980952" progId="PBrush">
              <p:embed/>
            </p:oleObj>
          </a:graphicData>
        </a:graphic>
      </p:graphicFrame>
      <p:sp>
        <p:nvSpPr>
          <p:cNvPr id="4103" name="Line 7"/>
          <p:cNvSpPr>
            <a:spLocks noChangeShapeType="1"/>
          </p:cNvSpPr>
          <p:nvPr/>
        </p:nvSpPr>
        <p:spPr bwMode="auto">
          <a:xfrm>
            <a:off x="7620000" y="5029200"/>
            <a:ext cx="0" cy="304800"/>
          </a:xfrm>
          <a:prstGeom prst="line">
            <a:avLst/>
          </a:prstGeom>
          <a:noFill/>
          <a:ln w="9525">
            <a:solidFill>
              <a:schemeClr val="tx1"/>
            </a:solidFill>
            <a:round/>
            <a:headEnd/>
            <a:tailEnd type="triangle" w="med" len="med"/>
          </a:ln>
        </p:spPr>
        <p:txBody>
          <a:bodyPr/>
          <a:lstStyle/>
          <a:p>
            <a:endParaRPr lang="ru-RU"/>
          </a:p>
        </p:txBody>
      </p:sp>
      <p:graphicFrame>
        <p:nvGraphicFramePr>
          <p:cNvPr id="4100" name="Object 2"/>
          <p:cNvGraphicFramePr>
            <a:graphicFrameLocks noChangeAspect="1"/>
          </p:cNvGraphicFramePr>
          <p:nvPr/>
        </p:nvGraphicFramePr>
        <p:xfrm>
          <a:off x="7812088" y="2060575"/>
          <a:ext cx="804862" cy="754063"/>
        </p:xfrm>
        <a:graphic>
          <a:graphicData uri="http://schemas.openxmlformats.org/presentationml/2006/ole">
            <p:oleObj spid="_x0000_s4100" name="Bitmap Image" r:id="rId6" imgW="3285714" imgH="3076190" progId="PBrush">
              <p:embed/>
            </p:oleObj>
          </a:graphicData>
        </a:graphic>
      </p:graphicFrame>
      <p:sp>
        <p:nvSpPr>
          <p:cNvPr id="4104" name="Line 10"/>
          <p:cNvSpPr>
            <a:spLocks noChangeShapeType="1"/>
          </p:cNvSpPr>
          <p:nvPr/>
        </p:nvSpPr>
        <p:spPr bwMode="auto">
          <a:xfrm>
            <a:off x="8153400" y="3505200"/>
            <a:ext cx="0" cy="457200"/>
          </a:xfrm>
          <a:prstGeom prst="line">
            <a:avLst/>
          </a:prstGeom>
          <a:noFill/>
          <a:ln w="9525">
            <a:solidFill>
              <a:schemeClr val="tx1"/>
            </a:solidFill>
            <a:round/>
            <a:headEnd/>
            <a:tailEnd type="triangle" w="med" len="med"/>
          </a:ln>
        </p:spPr>
        <p:txBody>
          <a:bodyPr/>
          <a:lstStyle/>
          <a:p>
            <a:endParaRPr lang="ru-RU"/>
          </a:p>
        </p:txBody>
      </p:sp>
      <p:sp>
        <p:nvSpPr>
          <p:cNvPr id="2" name="Line 11"/>
          <p:cNvSpPr>
            <a:spLocks noChangeShapeType="1"/>
          </p:cNvSpPr>
          <p:nvPr/>
        </p:nvSpPr>
        <p:spPr bwMode="auto">
          <a:xfrm flipV="1">
            <a:off x="7848600" y="2209800"/>
            <a:ext cx="228600" cy="228600"/>
          </a:xfrm>
          <a:prstGeom prst="line">
            <a:avLst/>
          </a:prstGeom>
          <a:noFill/>
          <a:ln w="9525">
            <a:solidFill>
              <a:schemeClr val="tx1"/>
            </a:solidFill>
            <a:round/>
            <a:headEnd/>
            <a:tailEnd type="triangle" w="med" len="med"/>
          </a:ln>
        </p:spPr>
        <p:txBody>
          <a:bodyPr/>
          <a:lstStyle/>
          <a:p>
            <a:endParaRPr lang="ru-RU"/>
          </a:p>
        </p:txBody>
      </p:sp>
      <p:sp>
        <p:nvSpPr>
          <p:cNvPr id="4106" name="Line 13"/>
          <p:cNvSpPr>
            <a:spLocks noChangeShapeType="1"/>
          </p:cNvSpPr>
          <p:nvPr/>
        </p:nvSpPr>
        <p:spPr bwMode="auto">
          <a:xfrm rot="16365831" flipV="1">
            <a:off x="8153400" y="2209800"/>
            <a:ext cx="228600" cy="22860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Установка финишной линии </a:t>
            </a:r>
          </a:p>
        </p:txBody>
      </p:sp>
      <p:sp>
        <p:nvSpPr>
          <p:cNvPr id="74755" name="Rectangle 3"/>
          <p:cNvSpPr>
            <a:spLocks noGrp="1" noChangeArrowheads="1"/>
          </p:cNvSpPr>
          <p:nvPr>
            <p:ph type="body" idx="4294967295"/>
          </p:nvPr>
        </p:nvSpPr>
        <p:spPr>
          <a:xfrm>
            <a:off x="250825" y="1052513"/>
            <a:ext cx="8613775" cy="4794250"/>
          </a:xfrm>
        </p:spPr>
        <p:txBody>
          <a:bodyPr lIns="91440" tIns="45720" rIns="91440" bIns="45720"/>
          <a:lstStyle/>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Финишная линия, расположенная на участке лавировки, должна быть установлена под углом</a:t>
            </a:r>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90</a:t>
            </a:r>
            <a:r>
              <a:rPr lang="ru-RU" sz="2400" baseline="30000" smtClean="0"/>
              <a:t>0</a:t>
            </a:r>
            <a:r>
              <a:rPr lang="ru-RU" sz="2400" smtClean="0"/>
              <a:t> к направлению ветра </a:t>
            </a:r>
          </a:p>
          <a:p>
            <a:pPr marL="900113" lvl="2" indent="-365125" eaLnBrk="1" hangingPunct="1">
              <a:lnSpc>
                <a:spcPct val="90000"/>
              </a:lnSpc>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mtClean="0"/>
          </a:p>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На всех других участках дистанции финишная линия должна быть установлена под углом</a:t>
            </a:r>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smtClean="0"/>
              <a:t>90</a:t>
            </a:r>
            <a:r>
              <a:rPr lang="ru-RU" sz="2400" baseline="30000" smtClean="0"/>
              <a:t>0</a:t>
            </a:r>
            <a:r>
              <a:rPr lang="ru-RU" sz="2400" smtClean="0"/>
              <a:t> к последнему участку дистанции</a:t>
            </a:r>
          </a:p>
          <a:p>
            <a:pPr marL="900113" lvl="2" indent="-365125" eaLnBrk="1" hangingPunct="1">
              <a:lnSpc>
                <a:spcPct val="90000"/>
              </a:lnSpc>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mtClean="0"/>
          </a:p>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smtClean="0"/>
              <a:t>Длина финишной линии должна составлять 50-60 м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250825" y="404813"/>
            <a:ext cx="4924425" cy="641350"/>
          </a:xfrm>
        </p:spPr>
        <p:txBody>
          <a:bodyPr lIns="91440" tIns="45720" rIns="91440" bIns="45720"/>
          <a:lstStyle/>
          <a:p>
            <a:pPr algn="ctr" eaLnBrk="1" hangingPunct="1"/>
            <a:r>
              <a:rPr lang="ru-RU" smtClean="0"/>
              <a:t>Синий флаг</a:t>
            </a:r>
            <a:endParaRPr lang="en-GB" smtClean="0"/>
          </a:p>
        </p:txBody>
      </p:sp>
      <p:sp>
        <p:nvSpPr>
          <p:cNvPr id="75779" name="Rectangle 3"/>
          <p:cNvSpPr>
            <a:spLocks noGrp="1" noChangeArrowheads="1"/>
          </p:cNvSpPr>
          <p:nvPr>
            <p:ph type="body" idx="4294967295"/>
          </p:nvPr>
        </p:nvSpPr>
        <p:spPr>
          <a:xfrm>
            <a:off x="179388" y="1773238"/>
            <a:ext cx="8613775" cy="3642023"/>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Синий флаг информирует от том, </a:t>
            </a:r>
            <a:br>
              <a:rPr lang="ru-RU" dirty="0" smtClean="0"/>
            </a:br>
            <a:r>
              <a:rPr lang="ru-RU" dirty="0" smtClean="0"/>
              <a:t>что судно гоночного комитета </a:t>
            </a:r>
            <a:br>
              <a:rPr lang="ru-RU" dirty="0" smtClean="0"/>
            </a:br>
            <a:r>
              <a:rPr lang="ru-RU" dirty="0" smtClean="0"/>
              <a:t>заняло позицию на финишной линии</a:t>
            </a:r>
          </a:p>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Этот флаг должен быть показан без звукового сигнала, когда лидирующая яхта выходит на последний участок дистанции перед финишем</a:t>
            </a:r>
          </a:p>
        </p:txBody>
      </p:sp>
      <p:sp>
        <p:nvSpPr>
          <p:cNvPr id="75780" name="Rectangle 4"/>
          <p:cNvSpPr>
            <a:spLocks noChangeArrowheads="1"/>
          </p:cNvSpPr>
          <p:nvPr/>
        </p:nvSpPr>
        <p:spPr bwMode="auto">
          <a:xfrm>
            <a:off x="5651500" y="404813"/>
            <a:ext cx="1447800" cy="914400"/>
          </a:xfrm>
          <a:prstGeom prst="rect">
            <a:avLst/>
          </a:prstGeom>
          <a:solidFill>
            <a:schemeClr val="accent2"/>
          </a:solidFill>
          <a:ln w="9525">
            <a:solidFill>
              <a:schemeClr val="tx1"/>
            </a:solidFill>
            <a:miter lim="800000"/>
            <a:headEnd/>
            <a:tailEnd/>
          </a:ln>
        </p:spPr>
        <p:txBody>
          <a:bodyPr wrap="none" anchor="ctr"/>
          <a:lstStyle/>
          <a:p>
            <a:endParaRPr lang="pl-PL" sz="2400" b="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3838" y="512763"/>
            <a:ext cx="8643937" cy="647700"/>
          </a:xfrm>
        </p:spPr>
        <p:txBody>
          <a:bodyPr lIns="91440" tIns="45720" rIns="91440" bIns="45720"/>
          <a:lstStyle/>
          <a:p>
            <a:pPr algn="ctr"/>
            <a:r>
              <a:rPr lang="ru-RU" smtClean="0"/>
              <a:t>План работы гоночного комитета</a:t>
            </a:r>
            <a:endParaRPr lang="en-GB" smtClean="0"/>
          </a:p>
        </p:txBody>
      </p:sp>
      <p:sp>
        <p:nvSpPr>
          <p:cNvPr id="16387" name="Rectangle 3"/>
          <p:cNvSpPr>
            <a:spLocks noGrp="1" noChangeArrowheads="1"/>
          </p:cNvSpPr>
          <p:nvPr>
            <p:ph type="body" idx="4294967295"/>
          </p:nvPr>
        </p:nvSpPr>
        <p:spPr>
          <a:xfrm>
            <a:off x="254000" y="1976438"/>
            <a:ext cx="8613775" cy="3108325"/>
          </a:xfrm>
        </p:spPr>
        <p:txBody>
          <a:bodyPr lIns="91440" tIns="45720" rIns="91440" bIns="45720"/>
          <a:lstStyle/>
          <a:p>
            <a:pPr marL="274638" indent="-274638">
              <a:spcAft>
                <a:spcPts val="600"/>
              </a:spcAft>
              <a:buFontTx/>
              <a:buChar char="•"/>
            </a:pPr>
            <a:r>
              <a:rPr lang="ru-RU" sz="3200" smtClean="0"/>
              <a:t>План работы ГК должен быть составлен таким образом, чтобы имелась возможность его адаптации для конкретных условий с учетом опыта работы и квалификации привлекаемых в ГК судей</a:t>
            </a:r>
            <a:endParaRPr lang="en-GB" sz="32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223838" y="266412"/>
            <a:ext cx="8643937" cy="584775"/>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smtClean="0">
                <a:solidFill>
                  <a:schemeClr val="bg1"/>
                </a:solidFill>
              </a:rPr>
              <a:t>Финиш гонки</a:t>
            </a:r>
          </a:p>
        </p:txBody>
      </p:sp>
      <p:sp>
        <p:nvSpPr>
          <p:cNvPr id="5128" name="Rectangle 3"/>
          <p:cNvSpPr>
            <a:spLocks noGrp="1" noChangeArrowheads="1"/>
          </p:cNvSpPr>
          <p:nvPr>
            <p:ph type="body" idx="4294967295"/>
          </p:nvPr>
        </p:nvSpPr>
        <p:spPr>
          <a:xfrm>
            <a:off x="179388" y="1052512"/>
            <a:ext cx="8685212" cy="4167295"/>
          </a:xfrm>
        </p:spPr>
        <p:txBody>
          <a:bodyPr lIns="91440" tIns="45720" rIns="91440" bIns="45720"/>
          <a:lstStyle/>
          <a:p>
            <a:pPr marL="531813"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200" dirty="0" smtClean="0"/>
              <a:t>Яхта финиширует, когда любая часть ее корпуса, экипажа или оборудования пересекает финишную линию  в направлении от последнего знака дистанции</a:t>
            </a:r>
          </a:p>
          <a:p>
            <a:pPr marL="0" indent="0" eaLnBrk="1" hangingPunct="1">
              <a:defRPr/>
            </a:pPr>
            <a:endParaRPr lang="en-GB" sz="2600" dirty="0" smtClean="0"/>
          </a:p>
          <a:p>
            <a:pPr marL="0" indent="0" eaLnBrk="1" hangingPunct="1">
              <a:defRPr/>
            </a:pPr>
            <a:endParaRPr lang="en-GB" dirty="0" smtClean="0"/>
          </a:p>
          <a:p>
            <a:pPr marL="900113" lvl="2" indent="-365125" eaLnBrk="1" hangingPunct="1">
              <a:buClr>
                <a:srgbClr val="002664"/>
              </a:buClr>
              <a:buNone/>
              <a:tabLst>
                <a:tab pos="933450" algn="l"/>
                <a:tab pos="1870075" algn="l"/>
                <a:tab pos="2806700" algn="l"/>
                <a:tab pos="3743325" algn="l"/>
                <a:tab pos="4679950" algn="l"/>
                <a:tab pos="5616575" algn="l"/>
                <a:tab pos="6553200" algn="l"/>
                <a:tab pos="7489825" algn="l"/>
                <a:tab pos="8426450" algn="l"/>
                <a:tab pos="9363075" algn="l"/>
                <a:tab pos="10299700" algn="l"/>
              </a:tabLst>
              <a:defRPr/>
            </a:pPr>
            <a:endParaRPr lang="ru-RU" sz="2400" dirty="0" smtClean="0"/>
          </a:p>
          <a:p>
            <a:pPr marL="533400" lvl="2" indent="-365125" eaLnBrk="1" hangingPunct="1">
              <a:buClr>
                <a:srgbClr val="002664"/>
              </a:buClr>
              <a:buFont typeface="Arial" pitchFamily="34" charset="0"/>
              <a:buChar char="–"/>
              <a:tabLst>
                <a:tab pos="933450" algn="l"/>
                <a:tab pos="1870075" algn="l"/>
                <a:tab pos="2806700" algn="l"/>
                <a:tab pos="3743325" algn="l"/>
                <a:tab pos="4679950" algn="l"/>
                <a:tab pos="5616575" algn="l"/>
                <a:tab pos="6553200" algn="l"/>
                <a:tab pos="7489825" algn="l"/>
                <a:tab pos="8426450" algn="l"/>
                <a:tab pos="9363075" algn="l"/>
                <a:tab pos="10299700" algn="l"/>
              </a:tabLst>
              <a:defRPr/>
            </a:pPr>
            <a:r>
              <a:rPr lang="ru-RU" sz="2200" dirty="0" smtClean="0"/>
              <a:t>Яхта находится в гонке до тех пор пока она не финишировала и не отошла от финишной линии и финишных знаков</a:t>
            </a:r>
          </a:p>
          <a:p>
            <a:pPr marL="533400" lvl="2" indent="-365125" eaLnBrk="1" hangingPunct="1">
              <a:buClr>
                <a:srgbClr val="002664"/>
              </a:buClr>
              <a:buNone/>
              <a:tabLst>
                <a:tab pos="933450" algn="l"/>
                <a:tab pos="1870075" algn="l"/>
                <a:tab pos="2806700" algn="l"/>
                <a:tab pos="3743325" algn="l"/>
                <a:tab pos="4679950" algn="l"/>
                <a:tab pos="5616575" algn="l"/>
                <a:tab pos="6553200" algn="l"/>
                <a:tab pos="7489825" algn="l"/>
                <a:tab pos="8426450" algn="l"/>
                <a:tab pos="9363075" algn="l"/>
                <a:tab pos="10299700" algn="l"/>
              </a:tabLst>
              <a:defRPr/>
            </a:pPr>
            <a:endParaRPr lang="ru-RU" sz="2200" dirty="0"/>
          </a:p>
        </p:txBody>
      </p:sp>
      <p:graphicFrame>
        <p:nvGraphicFramePr>
          <p:cNvPr id="5123" name="Object 14"/>
          <p:cNvGraphicFramePr>
            <a:graphicFrameLocks noChangeAspect="1"/>
          </p:cNvGraphicFramePr>
          <p:nvPr/>
        </p:nvGraphicFramePr>
        <p:xfrm>
          <a:off x="2483768" y="2060848"/>
          <a:ext cx="3810000" cy="881062"/>
        </p:xfrm>
        <a:graphic>
          <a:graphicData uri="http://schemas.openxmlformats.org/presentationml/2006/ole">
            <p:oleObj spid="_x0000_s5123" name="Точечный рисунок" r:id="rId4" imgW="8361905" imgH="1933333" progId="PBrush">
              <p:embed/>
            </p:oleObj>
          </a:graphicData>
        </a:graphic>
      </p:graphicFrame>
      <p:sp>
        <p:nvSpPr>
          <p:cNvPr id="5126" name="AutoShape 5"/>
          <p:cNvSpPr>
            <a:spLocks noChangeArrowheads="1"/>
          </p:cNvSpPr>
          <p:nvPr/>
        </p:nvSpPr>
        <p:spPr bwMode="auto">
          <a:xfrm>
            <a:off x="2771800" y="3068960"/>
            <a:ext cx="4967287" cy="449262"/>
          </a:xfrm>
          <a:prstGeom prst="wedgeRoundRectCallout">
            <a:avLst>
              <a:gd name="adj1" fmla="val -21435"/>
              <a:gd name="adj2" fmla="val -168227"/>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dirty="0">
                <a:solidFill>
                  <a:srgbClr val="002664"/>
                </a:solidFill>
              </a:rPr>
              <a:t>Обе яхты финишировали, но они все еще в гонке </a:t>
            </a:r>
          </a:p>
        </p:txBody>
      </p:sp>
      <p:pic>
        <p:nvPicPr>
          <p:cNvPr id="5125" name="Picture 5"/>
          <p:cNvPicPr>
            <a:picLocks noChangeAspect="1" noChangeArrowheads="1"/>
          </p:cNvPicPr>
          <p:nvPr/>
        </p:nvPicPr>
        <p:blipFill>
          <a:blip r:embed="rId5" cstate="print"/>
          <a:srcRect/>
          <a:stretch>
            <a:fillRect/>
          </a:stretch>
        </p:blipFill>
        <p:spPr bwMode="auto">
          <a:xfrm>
            <a:off x="3491880" y="4653136"/>
            <a:ext cx="3733800" cy="1017587"/>
          </a:xfrm>
          <a:prstGeom prst="rect">
            <a:avLst/>
          </a:prstGeom>
          <a:noFill/>
        </p:spPr>
      </p:pic>
      <p:sp>
        <p:nvSpPr>
          <p:cNvPr id="9" name="AutoShape 7"/>
          <p:cNvSpPr>
            <a:spLocks noChangeArrowheads="1"/>
          </p:cNvSpPr>
          <p:nvPr/>
        </p:nvSpPr>
        <p:spPr bwMode="auto">
          <a:xfrm>
            <a:off x="1619672" y="5661248"/>
            <a:ext cx="6048672" cy="432048"/>
          </a:xfrm>
          <a:prstGeom prst="wedgeRoundRectCallout">
            <a:avLst>
              <a:gd name="adj1" fmla="val -3875"/>
              <a:gd name="adj2" fmla="val -165871"/>
              <a:gd name="adj3" fmla="val 16667"/>
            </a:avLst>
          </a:prstGeom>
          <a:noFill/>
          <a:ln w="9525">
            <a:solidFill>
              <a:schemeClr val="bg1"/>
            </a:solidFill>
            <a:miter lim="800000"/>
            <a:headEnd/>
            <a:tailEnd/>
          </a:ln>
        </p:spPr>
        <p:txBody>
          <a:bodyPr/>
          <a:lstStyle/>
          <a:p>
            <a:pPr algn="ctr" eaLnBrk="1" hangingPunct="1"/>
            <a:r>
              <a:rPr lang="ru-RU" sz="1600" b="0" dirty="0" smtClean="0">
                <a:solidFill>
                  <a:srgbClr val="002664"/>
                </a:solidFill>
              </a:rPr>
              <a:t>Обе яхты финишировали и отошли от финишной линии</a:t>
            </a:r>
            <a:endParaRPr lang="en-GB" sz="1600" b="0" dirty="0">
              <a:solidFill>
                <a:srgbClr val="002664"/>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223838" y="25400"/>
            <a:ext cx="8643937" cy="106680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dirty="0" smtClean="0"/>
              <a:t>Когда яхта отходит от финишной линии и знаков</a:t>
            </a:r>
          </a:p>
        </p:txBody>
      </p:sp>
      <p:graphicFrame>
        <p:nvGraphicFramePr>
          <p:cNvPr id="6146" name="Object 3"/>
          <p:cNvGraphicFramePr>
            <a:graphicFrameLocks noChangeAspect="1"/>
          </p:cNvGraphicFramePr>
          <p:nvPr>
            <p:ph type="body" idx="4294967295"/>
          </p:nvPr>
        </p:nvGraphicFramePr>
        <p:xfrm>
          <a:off x="2339975" y="1597025"/>
          <a:ext cx="4679950" cy="1616075"/>
        </p:xfrm>
        <a:graphic>
          <a:graphicData uri="http://schemas.openxmlformats.org/presentationml/2006/ole">
            <p:oleObj spid="_x0000_s6146" name="Bitmap Image" r:id="rId4" imgW="8504762" imgH="3000000" progId="PBrush">
              <p:embed/>
            </p:oleObj>
          </a:graphicData>
        </a:graphic>
      </p:graphicFrame>
      <p:graphicFrame>
        <p:nvGraphicFramePr>
          <p:cNvPr id="6147" name="Object 4"/>
          <p:cNvGraphicFramePr>
            <a:graphicFrameLocks noChangeAspect="1"/>
          </p:cNvGraphicFramePr>
          <p:nvPr/>
        </p:nvGraphicFramePr>
        <p:xfrm>
          <a:off x="2484438" y="4292600"/>
          <a:ext cx="4494212" cy="822325"/>
        </p:xfrm>
        <a:graphic>
          <a:graphicData uri="http://schemas.openxmlformats.org/presentationml/2006/ole">
            <p:oleObj spid="_x0000_s6147" name="Bitmap Image" r:id="rId5" imgW="8535591" imgH="1561905" progId="PBrush">
              <p:embed/>
            </p:oleObj>
          </a:graphicData>
        </a:graphic>
      </p:graphicFrame>
      <p:sp>
        <p:nvSpPr>
          <p:cNvPr id="6149" name="AutoShape 5"/>
          <p:cNvSpPr>
            <a:spLocks noChangeArrowheads="1"/>
          </p:cNvSpPr>
          <p:nvPr/>
        </p:nvSpPr>
        <p:spPr bwMode="auto">
          <a:xfrm>
            <a:off x="5715000" y="981075"/>
            <a:ext cx="2362200" cy="1000125"/>
          </a:xfrm>
          <a:prstGeom prst="wedgeRoundRectCallout">
            <a:avLst>
              <a:gd name="adj1" fmla="val -47042"/>
              <a:gd name="adj2" fmla="val 88824"/>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0">
                <a:solidFill>
                  <a:srgbClr val="002664"/>
                </a:solidFill>
              </a:rPr>
              <a:t>Эта яхта финишировала и отошла от финишной линии. Она может идти домой</a:t>
            </a:r>
          </a:p>
        </p:txBody>
      </p:sp>
      <p:sp>
        <p:nvSpPr>
          <p:cNvPr id="6150" name="AutoShape 6"/>
          <p:cNvSpPr>
            <a:spLocks noChangeArrowheads="1"/>
          </p:cNvSpPr>
          <p:nvPr/>
        </p:nvSpPr>
        <p:spPr bwMode="auto">
          <a:xfrm>
            <a:off x="533400" y="908050"/>
            <a:ext cx="2362200" cy="1081088"/>
          </a:xfrm>
          <a:prstGeom prst="wedgeRoundRectCallout">
            <a:avLst>
              <a:gd name="adj1" fmla="val 37903"/>
              <a:gd name="adj2" fmla="val 91856"/>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0">
                <a:solidFill>
                  <a:srgbClr val="002664"/>
                </a:solidFill>
              </a:rPr>
              <a:t>Эта яхта финишировала и отошла от финишной линии. Она может идти домой</a:t>
            </a:r>
          </a:p>
        </p:txBody>
      </p:sp>
      <p:sp>
        <p:nvSpPr>
          <p:cNvPr id="6151" name="AutoShape 7"/>
          <p:cNvSpPr>
            <a:spLocks noChangeArrowheads="1"/>
          </p:cNvSpPr>
          <p:nvPr/>
        </p:nvSpPr>
        <p:spPr bwMode="auto">
          <a:xfrm>
            <a:off x="971550" y="3429000"/>
            <a:ext cx="6624638" cy="609600"/>
          </a:xfrm>
          <a:prstGeom prst="wedgeRoundRectCallout">
            <a:avLst>
              <a:gd name="adj1" fmla="val -22468"/>
              <a:gd name="adj2" fmla="val 122134"/>
              <a:gd name="adj3" fmla="val 16667"/>
            </a:avLst>
          </a:prstGeom>
          <a:noFill/>
          <a:ln w="9525">
            <a:solidFill>
              <a:schemeClr val="bg1"/>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a:solidFill>
                  <a:srgbClr val="002664"/>
                </a:solidFill>
              </a:rPr>
              <a:t>Эта яхта финишировала и коснулась знака перед тем как отойти </a:t>
            </a:r>
            <a:br>
              <a:rPr lang="ru-RU" sz="1600" b="0">
                <a:solidFill>
                  <a:srgbClr val="002664"/>
                </a:solidFill>
              </a:rPr>
            </a:br>
            <a:r>
              <a:rPr lang="ru-RU" sz="1600" b="0">
                <a:solidFill>
                  <a:srgbClr val="002664"/>
                </a:solidFill>
              </a:rPr>
              <a:t>от финишной линии. Теперь она должна выполнить наказание</a:t>
            </a:r>
          </a:p>
        </p:txBody>
      </p:sp>
      <p:sp>
        <p:nvSpPr>
          <p:cNvPr id="6152" name="AutoShape 8"/>
          <p:cNvSpPr>
            <a:spLocks noChangeArrowheads="1"/>
          </p:cNvSpPr>
          <p:nvPr/>
        </p:nvSpPr>
        <p:spPr bwMode="auto">
          <a:xfrm>
            <a:off x="611188" y="5373688"/>
            <a:ext cx="7056437" cy="647700"/>
          </a:xfrm>
          <a:prstGeom prst="wedgeRoundRectCallout">
            <a:avLst>
              <a:gd name="adj1" fmla="val -12880"/>
              <a:gd name="adj2" fmla="val -116255"/>
              <a:gd name="adj3" fmla="val 16667"/>
            </a:avLst>
          </a:prstGeom>
          <a:noFill/>
          <a:ln w="9525">
            <a:solidFill>
              <a:schemeClr val="bg1"/>
            </a:solidFill>
            <a:miter lim="800000"/>
            <a:headEnd/>
            <a:tailEnd/>
          </a:ln>
        </p:spPr>
        <p:txBody>
          <a:bodyPr/>
          <a:lstStyle/>
          <a:p>
            <a:pPr algn="ctr"/>
            <a:r>
              <a:rPr lang="ru-RU" sz="1600" b="0" dirty="0">
                <a:solidFill>
                  <a:srgbClr val="002664"/>
                </a:solidFill>
              </a:rPr>
              <a:t>Если она выполнит наказание и пересечет финишную линию </a:t>
            </a:r>
            <a:br>
              <a:rPr lang="ru-RU" sz="1600" b="0" dirty="0">
                <a:solidFill>
                  <a:srgbClr val="002664"/>
                </a:solidFill>
              </a:rPr>
            </a:br>
            <a:r>
              <a:rPr lang="ru-RU" sz="1600" b="0" dirty="0">
                <a:solidFill>
                  <a:srgbClr val="002664"/>
                </a:solidFill>
              </a:rPr>
              <a:t>второй раз, то </a:t>
            </a:r>
            <a:r>
              <a:rPr lang="ru-RU" sz="1600" b="0" dirty="0" smtClean="0">
                <a:solidFill>
                  <a:srgbClr val="002664"/>
                </a:solidFill>
              </a:rPr>
              <a:t>эта </a:t>
            </a:r>
            <a:r>
              <a:rPr lang="ru-RU" sz="1600" b="0" dirty="0">
                <a:solidFill>
                  <a:srgbClr val="002664"/>
                </a:solidFill>
              </a:rPr>
              <a:t>позиция будет считаться ее местом на финише</a:t>
            </a:r>
          </a:p>
          <a:p>
            <a:pPr algn="ctr"/>
            <a:r>
              <a:rPr lang="en-GB" sz="1600" b="0" dirty="0">
                <a:solidFill>
                  <a:srgbClr val="002664"/>
                </a:solidFill>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Ведение  протокола </a:t>
            </a:r>
          </a:p>
        </p:txBody>
      </p:sp>
      <p:sp>
        <p:nvSpPr>
          <p:cNvPr id="76803" name="Rectangle 3"/>
          <p:cNvSpPr>
            <a:spLocks noGrp="1" noChangeArrowheads="1"/>
          </p:cNvSpPr>
          <p:nvPr>
            <p:ph type="body" idx="4294967295"/>
          </p:nvPr>
        </p:nvSpPr>
        <p:spPr>
          <a:xfrm>
            <a:off x="254000" y="836613"/>
            <a:ext cx="8613775" cy="5011628"/>
          </a:xfrm>
        </p:spPr>
        <p:txBody>
          <a:bodyPr lIns="91440" tIns="45720" rIns="91440" bIns="45720"/>
          <a:lstStyle/>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Запись финиша</a:t>
            </a:r>
            <a:r>
              <a:rPr lang="ru-RU" sz="2800" dirty="0" smtClean="0"/>
              <a:t>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000" dirty="0" smtClean="0"/>
              <a:t>Бригада судей на финише состоит из двух человек: один из них называет номера яхт, второй записывает яхты в протокол.</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000" dirty="0" smtClean="0"/>
              <a:t>Судья, называющий яхты, также ведет запись на диктофон.</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000" dirty="0" smtClean="0"/>
              <a:t>Секретарь ведет запись в бумажном протоколе.</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000" dirty="0" smtClean="0"/>
              <a:t>Следует всегда иметь не менее двух бригад судей, записывающих финиш </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000" dirty="0" smtClean="0"/>
              <a:t>Для больших флотов это количество должно быть больше</a:t>
            </a:r>
          </a:p>
          <a:p>
            <a:pPr marL="354013" lvl="1" indent="-352425" eaLnBrk="1" hangingPunct="1">
              <a:spcAft>
                <a:spcPts val="7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Помните</a:t>
            </a:r>
          </a:p>
          <a:p>
            <a:pPr marL="900113" lvl="2" indent="-365125" eaLnBrk="1" hangingPunct="1">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400" dirty="0" smtClean="0"/>
              <a:t>Старт можно повторить еще и еще раз, </a:t>
            </a:r>
            <a:br>
              <a:rPr lang="ru-RU" sz="2400" dirty="0" smtClean="0"/>
            </a:br>
            <a:r>
              <a:rPr lang="ru-RU" sz="2400" dirty="0" smtClean="0"/>
              <a:t>а финиш может быть только один!</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Постоянство ежедневных действий</a:t>
            </a:r>
            <a:endParaRPr lang="pl-PL" smtClean="0"/>
          </a:p>
        </p:txBody>
      </p:sp>
      <p:sp>
        <p:nvSpPr>
          <p:cNvPr id="77827" name="Rectangle 3"/>
          <p:cNvSpPr>
            <a:spLocks noGrp="1" noChangeArrowheads="1"/>
          </p:cNvSpPr>
          <p:nvPr>
            <p:ph type="body" idx="4294967295"/>
          </p:nvPr>
        </p:nvSpPr>
        <p:spPr>
          <a:xfrm>
            <a:off x="254000" y="1052513"/>
            <a:ext cx="8613775" cy="4257576"/>
          </a:xfrm>
        </p:spPr>
        <p:txBody>
          <a:bodyPr lIns="91440" tIns="45720" rIns="91440" bIns="45720"/>
          <a:lstStyle/>
          <a:p>
            <a:pPr lvl="1" indent="-352425" eaLnBrk="1" hangingPunct="1">
              <a:spcAft>
                <a:spcPts val="800"/>
              </a:spcAft>
              <a:buFontTx/>
              <a:buNone/>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pl-PL" dirty="0" smtClean="0"/>
              <a:t>	</a:t>
            </a:r>
            <a:r>
              <a:rPr lang="ru-RU" dirty="0" smtClean="0"/>
              <a:t>Следуйте одинаковой процедуре изо дня в день при выполнении следующих действий</a:t>
            </a:r>
            <a:r>
              <a:rPr lang="pl-PL" dirty="0" smtClean="0"/>
              <a:t>:</a:t>
            </a:r>
          </a:p>
          <a:p>
            <a:pPr marL="900113" lvl="2" indent="-365125" eaLnBrk="1" hangingPunct="1">
              <a:buClr>
                <a:srgbClr val="002664"/>
              </a:buClr>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dirty="0" smtClean="0"/>
              <a:t>Откладывание гонки</a:t>
            </a:r>
            <a:endParaRPr lang="en-US" dirty="0" smtClean="0"/>
          </a:p>
          <a:p>
            <a:pPr marL="900113" lvl="2" indent="-365125" eaLnBrk="1" hangingPunct="1">
              <a:buClr>
                <a:srgbClr val="002664"/>
              </a:buClr>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dirty="0" smtClean="0"/>
              <a:t>Отзыв яхт </a:t>
            </a:r>
            <a:r>
              <a:rPr lang="en-US" dirty="0" smtClean="0"/>
              <a:t>OCS</a:t>
            </a:r>
            <a:r>
              <a:rPr lang="pl-PL" dirty="0" smtClean="0"/>
              <a:t> </a:t>
            </a:r>
          </a:p>
          <a:p>
            <a:pPr marL="900113" lvl="2" indent="-365125" eaLnBrk="1" hangingPunct="1">
              <a:buClr>
                <a:srgbClr val="002664"/>
              </a:buClr>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dirty="0" smtClean="0"/>
              <a:t>Наказания на старте</a:t>
            </a:r>
            <a:endParaRPr lang="en-US" dirty="0" smtClean="0"/>
          </a:p>
          <a:p>
            <a:pPr marL="900113" lvl="2" indent="-365125" eaLnBrk="1" hangingPunct="1">
              <a:buClr>
                <a:srgbClr val="002664"/>
              </a:buClr>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dirty="0" smtClean="0"/>
              <a:t>Длина стартовой и финишной линий </a:t>
            </a:r>
            <a:endParaRPr lang="en-US" dirty="0" smtClean="0"/>
          </a:p>
          <a:p>
            <a:pPr marL="900113" lvl="2" indent="-365125" eaLnBrk="1" hangingPunct="1">
              <a:buClr>
                <a:srgbClr val="002664"/>
              </a:buClr>
              <a:tabLst>
                <a:tab pos="35560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dirty="0" smtClean="0"/>
              <a:t>Конфигурация дистанции и процедура выставления </a:t>
            </a: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mtClean="0"/>
              <a:t>Обязанности ГК после гонки</a:t>
            </a:r>
          </a:p>
        </p:txBody>
      </p:sp>
      <p:sp>
        <p:nvSpPr>
          <p:cNvPr id="78851" name="Rectangle 3"/>
          <p:cNvSpPr>
            <a:spLocks noGrp="1" noChangeArrowheads="1"/>
          </p:cNvSpPr>
          <p:nvPr>
            <p:ph type="body" idx="4294967295"/>
          </p:nvPr>
        </p:nvSpPr>
        <p:spPr>
          <a:xfrm>
            <a:off x="254000" y="1052513"/>
            <a:ext cx="8613775" cy="4427537"/>
          </a:xfrm>
        </p:spPr>
        <p:txBody>
          <a:bodyPr lIns="91440" tIns="45720" rIns="91440" bIns="45720"/>
          <a:lstStyle/>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Учет всех яхт</a:t>
            </a:r>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Для безопасности</a:t>
            </a:r>
          </a:p>
          <a:p>
            <a:pPr marL="900113" lvl="2" indent="-365125" eaLnBrk="1" hangingPunct="1">
              <a:lnSpc>
                <a:spcPct val="90000"/>
              </a:lnSpc>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Для подсчета очков</a:t>
            </a:r>
          </a:p>
          <a:p>
            <a:pPr marL="900113" lvl="2" indent="-365125" eaLnBrk="1" hangingPunct="1">
              <a:lnSpc>
                <a:spcPct val="90000"/>
              </a:lnSpc>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dirty="0" smtClean="0"/>
          </a:p>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Результаты</a:t>
            </a:r>
          </a:p>
          <a:p>
            <a:pPr marL="354013" lvl="1" indent="-352425" eaLnBrk="1" hangingPunct="1">
              <a:lnSpc>
                <a:spcPct val="90000"/>
              </a:lnSpc>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dirty="0" smtClean="0"/>
          </a:p>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Время подачи протестов</a:t>
            </a:r>
          </a:p>
          <a:p>
            <a:pPr marL="354013" lvl="1" indent="-352425" eaLnBrk="1" hangingPunct="1">
              <a:lnSpc>
                <a:spcPct val="90000"/>
              </a:lnSpc>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dirty="0" smtClean="0"/>
          </a:p>
          <a:p>
            <a:pPr marL="354013" lvl="1" indent="-352425" eaLnBrk="1" hangingPunct="1">
              <a:lnSpc>
                <a:spcPct val="90000"/>
              </a:lnSpc>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dirty="0" smtClean="0"/>
              <a:t>Беседа с председателем ПК</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250825" y="260350"/>
            <a:ext cx="8643938" cy="641350"/>
          </a:xfrm>
        </p:spPr>
        <p:txBody>
          <a:bodyPr lIns="91440" tIns="45720" rIns="91440" bIns="45720"/>
          <a:lstStyle/>
          <a:p>
            <a:pPr algn="ctr" eaLnBrk="1" hangingPunct="1"/>
            <a:r>
              <a:rPr lang="ru-RU" smtClean="0"/>
              <a:t>Анализ</a:t>
            </a:r>
            <a:endParaRPr lang="en-GB" smtClean="0"/>
          </a:p>
        </p:txBody>
      </p:sp>
      <p:sp>
        <p:nvSpPr>
          <p:cNvPr id="79875" name="Rectangle 3"/>
          <p:cNvSpPr>
            <a:spLocks noGrp="1" noChangeArrowheads="1"/>
          </p:cNvSpPr>
          <p:nvPr>
            <p:ph type="body" idx="4294967295"/>
          </p:nvPr>
        </p:nvSpPr>
        <p:spPr>
          <a:xfrm>
            <a:off x="254000" y="1193800"/>
            <a:ext cx="8613775" cy="3949700"/>
          </a:xfrm>
        </p:spPr>
        <p:txBody>
          <a:bodyPr lIns="91440" tIns="45720" rIns="91440" bIns="45720"/>
          <a:lstStyle/>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Всегда анализируйте ваши действия </a:t>
            </a:r>
          </a:p>
          <a:p>
            <a:pPr marL="354013" lvl="1" indent="-352425" eaLnBrk="1" hangingPunct="1">
              <a:spcAft>
                <a:spcPts val="800"/>
              </a:spcAft>
              <a:buClr>
                <a:srgbClr val="002664"/>
              </a:buClr>
              <a:buFontTx/>
              <a:buNone/>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mtClean="0"/>
          </a:p>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Что вы могли бы сделать лучше?</a:t>
            </a:r>
          </a:p>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endParaRPr lang="ru-RU" smtClean="0"/>
          </a:p>
          <a:p>
            <a:pPr marL="354013" lvl="1" indent="-352425" eaLnBrk="1" hangingPunct="1">
              <a:spcAft>
                <a:spcPts val="8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mtClean="0"/>
              <a:t>Разговаривайте с другими судьями, и, что более важно, разговаривайте со спортсменами</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50825" y="153988"/>
            <a:ext cx="8643938" cy="1077912"/>
          </a:xfrm>
        </p:spPr>
        <p:txBody>
          <a:bodyPr lIns="91440" tIns="45720" rIns="91440" bIns="45720"/>
          <a:lstStyle/>
          <a:p>
            <a:pPr algn="ctr" eaLnBrk="1" hangingPunct="1">
              <a:tabLst>
                <a:tab pos="0" algn="l"/>
                <a:tab pos="935038" algn="l"/>
                <a:tab pos="1871663" algn="l"/>
                <a:tab pos="2808288" algn="l"/>
                <a:tab pos="3744913" algn="l"/>
                <a:tab pos="4681538" algn="l"/>
                <a:tab pos="5618163" algn="l"/>
                <a:tab pos="6554788" algn="l"/>
                <a:tab pos="7491413" algn="l"/>
                <a:tab pos="8428038" algn="l"/>
                <a:tab pos="9364663" algn="l"/>
                <a:tab pos="10301288" algn="l"/>
              </a:tabLst>
            </a:pPr>
            <a:r>
              <a:rPr lang="ru-RU" sz="3200" dirty="0" smtClean="0">
                <a:solidFill>
                  <a:schemeClr val="bg1"/>
                </a:solidFill>
              </a:rPr>
              <a:t>Рассмотрение требования  исправить результат</a:t>
            </a:r>
          </a:p>
        </p:txBody>
      </p:sp>
      <p:sp>
        <p:nvSpPr>
          <p:cNvPr id="80899" name="Rectangle 3"/>
          <p:cNvSpPr>
            <a:spLocks noGrp="1" noChangeArrowheads="1"/>
          </p:cNvSpPr>
          <p:nvPr>
            <p:ph type="body" idx="4294967295"/>
          </p:nvPr>
        </p:nvSpPr>
        <p:spPr>
          <a:xfrm>
            <a:off x="254000" y="1193800"/>
            <a:ext cx="8613775" cy="4593565"/>
          </a:xfrm>
        </p:spPr>
        <p:txBody>
          <a:bodyPr lIns="91440" tIns="45720" rIns="91440" bIns="45720"/>
          <a:lstStyle/>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Не расстраивайтесь из-за того, что участник усомнился в Ваших наблюдениях</a:t>
            </a:r>
            <a:r>
              <a:rPr lang="en-GB" sz="2800" dirty="0" smtClean="0"/>
              <a:t>!</a:t>
            </a:r>
          </a:p>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Записывайте всю хронологию событий и все действия ГК  в блокнот и на диктофон</a:t>
            </a:r>
          </a:p>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Постарайтесь исправить свои ошибки до начала рассмотрения</a:t>
            </a:r>
          </a:p>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Придерживайтесь фактов во время Вашего рассказа об инциденте </a:t>
            </a:r>
          </a:p>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Опишите Ваши действия</a:t>
            </a:r>
          </a:p>
          <a:p>
            <a:pPr marL="354013" lvl="1" indent="-352425" eaLnBrk="1" hangingPunct="1">
              <a:spcAft>
                <a:spcPts val="300"/>
              </a:spcAft>
              <a:buClr>
                <a:srgbClr val="002664"/>
              </a:buClr>
              <a:tabLst>
                <a:tab pos="933450" algn="l"/>
                <a:tab pos="1870075" algn="l"/>
                <a:tab pos="2806700" algn="l"/>
                <a:tab pos="3743325" algn="l"/>
                <a:tab pos="4679950" algn="l"/>
                <a:tab pos="5616575" algn="l"/>
                <a:tab pos="6553200" algn="l"/>
                <a:tab pos="7489825" algn="l"/>
                <a:tab pos="8426450" algn="l"/>
                <a:tab pos="9363075" algn="l"/>
                <a:tab pos="10299700" algn="l"/>
              </a:tabLst>
            </a:pPr>
            <a:r>
              <a:rPr lang="ru-RU" sz="2800" dirty="0" smtClean="0"/>
              <a:t>Не спорьте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Инструктаж</a:t>
            </a:r>
            <a:endParaRPr lang="en-GB" smtClean="0"/>
          </a:p>
        </p:txBody>
      </p:sp>
      <p:sp>
        <p:nvSpPr>
          <p:cNvPr id="17411" name="Rectangle 3"/>
          <p:cNvSpPr>
            <a:spLocks noGrp="1" noChangeArrowheads="1"/>
          </p:cNvSpPr>
          <p:nvPr>
            <p:ph type="body" idx="4294967295"/>
          </p:nvPr>
        </p:nvSpPr>
        <p:spPr>
          <a:xfrm>
            <a:off x="254000" y="1052513"/>
            <a:ext cx="8613775" cy="3730625"/>
          </a:xfrm>
        </p:spPr>
        <p:txBody>
          <a:bodyPr lIns="91440" tIns="45720" rIns="91440" bIns="45720"/>
          <a:lstStyle/>
          <a:p>
            <a:pPr marL="0" indent="0" eaLnBrk="1" hangingPunct="1"/>
            <a:endParaRPr lang="en-GB" smtClean="0"/>
          </a:p>
          <a:p>
            <a:pPr marL="0" indent="0">
              <a:spcAft>
                <a:spcPct val="0"/>
              </a:spcAft>
              <a:buFontTx/>
              <a:buChar char="•"/>
            </a:pPr>
            <a:r>
              <a:rPr lang="ru-RU" sz="3200" smtClean="0"/>
              <a:t>  Инструктаж (брифинг)</a:t>
            </a:r>
          </a:p>
          <a:p>
            <a:pPr marL="0" indent="0">
              <a:spcAft>
                <a:spcPct val="0"/>
              </a:spcAft>
            </a:pPr>
            <a:r>
              <a:rPr lang="ru-RU" sz="2800" smtClean="0"/>
              <a:t>    – спортсменов</a:t>
            </a:r>
          </a:p>
          <a:p>
            <a:pPr marL="0" indent="0">
              <a:spcAft>
                <a:spcPct val="0"/>
              </a:spcAft>
            </a:pPr>
            <a:r>
              <a:rPr lang="ru-RU" sz="2800" smtClean="0"/>
              <a:t>    – тренеров</a:t>
            </a:r>
          </a:p>
          <a:p>
            <a:pPr marL="0" indent="0">
              <a:spcAft>
                <a:spcPts val="600"/>
              </a:spcAft>
            </a:pPr>
            <a:r>
              <a:rPr lang="ru-RU" sz="2800" smtClean="0"/>
              <a:t>    – руководителей команд</a:t>
            </a:r>
          </a:p>
          <a:p>
            <a:pPr marL="0" indent="0">
              <a:spcAft>
                <a:spcPts val="600"/>
              </a:spcAft>
            </a:pPr>
            <a:endParaRPr lang="en-GB" sz="2800" smtClean="0"/>
          </a:p>
          <a:p>
            <a:pPr lvl="1" eaLnBrk="1" hangingPunct="1"/>
            <a:r>
              <a:rPr lang="ru-RU" smtClean="0"/>
              <a:t>Собрание судей гоночного комитета</a:t>
            </a:r>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daty 3"/>
          <p:cNvSpPr>
            <a:spLocks noGrp="1"/>
          </p:cNvSpPr>
          <p:nvPr>
            <p:ph type="dt" sz="quarter" idx="4294967295"/>
          </p:nvPr>
        </p:nvSpPr>
        <p:spPr bwMode="auto">
          <a:xfrm>
            <a:off x="685800" y="6400800"/>
            <a:ext cx="1905000" cy="304800"/>
          </a:xfrm>
          <a:prstGeom prst="rect">
            <a:avLst/>
          </a:prstGeom>
          <a:noFill/>
          <a:ln>
            <a:miter lim="800000"/>
            <a:headEnd/>
            <a:tailEnd/>
          </a:ln>
        </p:spPr>
        <p:txBody>
          <a:bodyPr/>
          <a:lstStyle/>
          <a:p>
            <a:r>
              <a:rPr lang="en-GB" sz="1400" b="0">
                <a:solidFill>
                  <a:schemeClr val="tx1"/>
                </a:solidFill>
              </a:rPr>
              <a:t>February 2006</a:t>
            </a:r>
          </a:p>
        </p:txBody>
      </p:sp>
      <p:sp>
        <p:nvSpPr>
          <p:cNvPr id="18435" name="Symbol zastępczy stopki 4"/>
          <p:cNvSpPr>
            <a:spLocks noGrp="1"/>
          </p:cNvSpPr>
          <p:nvPr>
            <p:ph type="ftr" sz="quarter" idx="4294967295"/>
          </p:nvPr>
        </p:nvSpPr>
        <p:spPr bwMode="auto">
          <a:xfrm>
            <a:off x="3124200" y="6400800"/>
            <a:ext cx="2895600" cy="304800"/>
          </a:xfrm>
          <a:prstGeom prst="rect">
            <a:avLst/>
          </a:prstGeom>
          <a:noFill/>
          <a:ln>
            <a:miter lim="800000"/>
            <a:headEnd/>
            <a:tailEnd/>
          </a:ln>
        </p:spPr>
        <p:txBody>
          <a:bodyPr/>
          <a:lstStyle/>
          <a:p>
            <a:pPr algn="ctr"/>
            <a:r>
              <a:rPr lang="en-GB" sz="1400" b="0">
                <a:solidFill>
                  <a:schemeClr val="tx1"/>
                </a:solidFill>
              </a:rPr>
              <a:t>ISAF</a:t>
            </a:r>
          </a:p>
        </p:txBody>
      </p:sp>
      <p:sp>
        <p:nvSpPr>
          <p:cNvPr id="18436" name="Symbol zastępczy numeru slajdu 5"/>
          <p:cNvSpPr>
            <a:spLocks noGrp="1"/>
          </p:cNvSpPr>
          <p:nvPr>
            <p:ph type="sldNum" sz="quarter" idx="4294967295"/>
          </p:nvPr>
        </p:nvSpPr>
        <p:spPr bwMode="auto">
          <a:xfrm>
            <a:off x="6553200" y="6400800"/>
            <a:ext cx="1905000" cy="304800"/>
          </a:xfrm>
          <a:prstGeom prst="rect">
            <a:avLst/>
          </a:prstGeom>
          <a:noFill/>
          <a:ln>
            <a:miter lim="800000"/>
            <a:headEnd/>
            <a:tailEnd/>
          </a:ln>
        </p:spPr>
        <p:txBody>
          <a:bodyPr/>
          <a:lstStyle/>
          <a:p>
            <a:pPr algn="r"/>
            <a:fld id="{B69826A4-84C6-43AA-A7C9-032BA1A177DF}" type="slidenum">
              <a:rPr lang="en-GB" sz="1400" b="0">
                <a:solidFill>
                  <a:schemeClr val="tx1"/>
                </a:solidFill>
              </a:rPr>
              <a:pPr algn="r"/>
              <a:t>9</a:t>
            </a:fld>
            <a:endParaRPr lang="en-GB" sz="1400" b="0">
              <a:solidFill>
                <a:schemeClr val="tx1"/>
              </a:solidFill>
            </a:endParaRPr>
          </a:p>
        </p:txBody>
      </p:sp>
      <p:sp>
        <p:nvSpPr>
          <p:cNvPr id="18437" name="Rectangle 2"/>
          <p:cNvSpPr>
            <a:spLocks noGrp="1" noChangeArrowheads="1"/>
          </p:cNvSpPr>
          <p:nvPr>
            <p:ph type="title" idx="4294967295"/>
          </p:nvPr>
        </p:nvSpPr>
        <p:spPr>
          <a:xfrm>
            <a:off x="223838" y="238125"/>
            <a:ext cx="8643937" cy="641350"/>
          </a:xfrm>
        </p:spPr>
        <p:txBody>
          <a:bodyPr lIns="91440" tIns="45720" rIns="91440" bIns="45720"/>
          <a:lstStyle/>
          <a:p>
            <a:pPr algn="ctr" eaLnBrk="1" hangingPunct="1"/>
            <a:r>
              <a:rPr lang="ru-RU" smtClean="0"/>
              <a:t>Направление ветра</a:t>
            </a:r>
            <a:endParaRPr lang="en-GB" smtClean="0"/>
          </a:p>
        </p:txBody>
      </p:sp>
      <p:sp>
        <p:nvSpPr>
          <p:cNvPr id="18438" name="Rectangle 3"/>
          <p:cNvSpPr>
            <a:spLocks noGrp="1" noChangeArrowheads="1"/>
          </p:cNvSpPr>
          <p:nvPr>
            <p:ph type="body" idx="4294967295"/>
          </p:nvPr>
        </p:nvSpPr>
        <p:spPr>
          <a:xfrm>
            <a:off x="254000" y="1052513"/>
            <a:ext cx="8613775" cy="3649662"/>
          </a:xfrm>
        </p:spPr>
        <p:txBody>
          <a:bodyPr lIns="91440" tIns="45720" rIns="91440" bIns="45720"/>
          <a:lstStyle/>
          <a:p>
            <a:pPr marL="0" indent="0" eaLnBrk="1" hangingPunct="1">
              <a:defRPr/>
            </a:pPr>
            <a:endParaRPr lang="en-GB" dirty="0" smtClean="0"/>
          </a:p>
          <a:p>
            <a:pPr marL="365125" indent="-365125">
              <a:buFontTx/>
              <a:buChar char="•"/>
              <a:defRPr/>
            </a:pPr>
            <a:r>
              <a:rPr lang="ru-RU" sz="3200" dirty="0" smtClean="0"/>
              <a:t>Определение среднего направления ветра</a:t>
            </a:r>
          </a:p>
          <a:p>
            <a:pPr marL="0" indent="0">
              <a:spcAft>
                <a:spcPts val="1200"/>
              </a:spcAft>
              <a:defRPr/>
            </a:pPr>
            <a:r>
              <a:rPr lang="ru-RU" sz="2800" dirty="0" smtClean="0"/>
              <a:t>    – приборы для измерения ветра</a:t>
            </a:r>
          </a:p>
          <a:p>
            <a:pPr marL="0" indent="0">
              <a:spcAft>
                <a:spcPts val="1200"/>
              </a:spcAft>
              <a:defRPr/>
            </a:pPr>
            <a:r>
              <a:rPr lang="ru-RU" sz="2800" dirty="0" smtClean="0"/>
              <a:t>    – сектор ветра</a:t>
            </a:r>
          </a:p>
          <a:p>
            <a:pPr marL="0" indent="0">
              <a:spcAft>
                <a:spcPct val="0"/>
              </a:spcAft>
              <a:defRPr/>
            </a:pPr>
            <a:r>
              <a:rPr lang="ru-RU" sz="2800" dirty="0" smtClean="0"/>
              <a:t>    – средний ветер</a:t>
            </a:r>
            <a:endParaRPr lang="en-GB" sz="28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153.875"/>
  <p:tag name="LLEFT" val=" 169"/>
</p:tagLst>
</file>

<file path=ppt/tags/tag2.xml><?xml version="1.0" encoding="utf-8"?>
<p:tagLst xmlns:a="http://schemas.openxmlformats.org/drawingml/2006/main" xmlns:r="http://schemas.openxmlformats.org/officeDocument/2006/relationships" xmlns:p="http://schemas.openxmlformats.org/presentationml/2006/main">
  <p:tag name="LTOP" val=" 200.875"/>
  <p:tag name="LLEFT" val=" 169"/>
</p:tagLst>
</file>

<file path=ppt/tags/tag3.xml><?xml version="1.0" encoding="utf-8"?>
<p:tagLst xmlns:a="http://schemas.openxmlformats.org/drawingml/2006/main" xmlns:r="http://schemas.openxmlformats.org/officeDocument/2006/relationships" xmlns:p="http://schemas.openxmlformats.org/presentationml/2006/main">
  <p:tag name="RESIZE" val="Yes"/>
  <p:tag name="NAME" val="McK Disclaimer"/>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Lst>
</file>

<file path=ppt/theme/theme1.xml><?xml version="1.0" encoding="utf-8"?>
<a:theme xmlns:a="http://schemas.openxmlformats.org/drawingml/2006/main" name="ISAF Powerpoint Template (2009)v1">
  <a:themeElements>
    <a:clrScheme name="">
      <a:dk1>
        <a:srgbClr val="333333"/>
      </a:dk1>
      <a:lt1>
        <a:srgbClr val="FFFFFF"/>
      </a:lt1>
      <a:dk2>
        <a:srgbClr val="00004C"/>
      </a:dk2>
      <a:lt2>
        <a:srgbClr val="0000FF"/>
      </a:lt2>
      <a:accent1>
        <a:srgbClr val="229CF8"/>
      </a:accent1>
      <a:accent2>
        <a:srgbClr val="229CF8"/>
      </a:accent2>
      <a:accent3>
        <a:srgbClr val="AAAAB2"/>
      </a:accent3>
      <a:accent4>
        <a:srgbClr val="DADADA"/>
      </a:accent4>
      <a:accent5>
        <a:srgbClr val="ABCBFB"/>
      </a:accent5>
      <a:accent6>
        <a:srgbClr val="1E8DE1"/>
      </a:accent6>
      <a:hlink>
        <a:srgbClr val="4EACD2"/>
      </a:hlink>
      <a:folHlink>
        <a:srgbClr val="33CCFF"/>
      </a:folHlink>
    </a:clrScheme>
    <a:fontScheme name="ISAF Powerpoint Template (2009)v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36625" rtl="0" eaLnBrk="0" fontAlgn="base" latinLnBrk="0" hangingPunct="0">
          <a:lnSpc>
            <a:spcPct val="100000"/>
          </a:lnSpc>
          <a:spcBef>
            <a:spcPct val="0"/>
          </a:spcBef>
          <a:spcAft>
            <a:spcPct val="0"/>
          </a:spcAft>
          <a:buClrTx/>
          <a:buSzTx/>
          <a:buFontTx/>
          <a:buNone/>
          <a:tabLst/>
          <a:defRPr kumimoji="0" lang="en-GB" sz="3600" b="1" i="0" u="none" strike="noStrike" cap="none" normalizeH="0" baseline="0" smtClean="0">
            <a:ln>
              <a:noFill/>
            </a:ln>
            <a:solidFill>
              <a:srgbClr val="0D006A"/>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36625" rtl="0" eaLnBrk="0" fontAlgn="base" latinLnBrk="0" hangingPunct="0">
          <a:lnSpc>
            <a:spcPct val="100000"/>
          </a:lnSpc>
          <a:spcBef>
            <a:spcPct val="0"/>
          </a:spcBef>
          <a:spcAft>
            <a:spcPct val="0"/>
          </a:spcAft>
          <a:buClrTx/>
          <a:buSzTx/>
          <a:buFontTx/>
          <a:buNone/>
          <a:tabLst/>
          <a:defRPr kumimoji="0" lang="en-GB" sz="3600" b="1" i="0" u="none" strike="noStrike" cap="none" normalizeH="0" baseline="0" smtClean="0">
            <a:ln>
              <a:noFill/>
            </a:ln>
            <a:solidFill>
              <a:srgbClr val="0D006A"/>
            </a:solidFill>
            <a:effectLst/>
            <a:latin typeface="Arial" pitchFamily="34" charset="0"/>
          </a:defRPr>
        </a:defPPr>
      </a:lstStyle>
    </a:lnDef>
  </a:objectDefaults>
  <a:extraClrSchemeLst>
    <a:extraClrScheme>
      <a:clrScheme name="ISAF Powerpoint Template (2009)v1 1">
        <a:dk1>
          <a:srgbClr val="333333"/>
        </a:dk1>
        <a:lt1>
          <a:srgbClr val="FFFFFF"/>
        </a:lt1>
        <a:dk2>
          <a:srgbClr val="000066"/>
        </a:dk2>
        <a:lt2>
          <a:srgbClr val="0000FF"/>
        </a:lt2>
        <a:accent1>
          <a:srgbClr val="229CF8"/>
        </a:accent1>
        <a:accent2>
          <a:srgbClr val="229CF8"/>
        </a:accent2>
        <a:accent3>
          <a:srgbClr val="AAAAB8"/>
        </a:accent3>
        <a:accent4>
          <a:srgbClr val="DADADA"/>
        </a:accent4>
        <a:accent5>
          <a:srgbClr val="ABCBFB"/>
        </a:accent5>
        <a:accent6>
          <a:srgbClr val="1E8DE1"/>
        </a:accent6>
        <a:hlink>
          <a:srgbClr val="4EACD2"/>
        </a:hlink>
        <a:folHlink>
          <a:srgbClr val="33CCFF"/>
        </a:folHlink>
      </a:clrScheme>
      <a:clrMap bg1="dk2" tx1="lt1" bg2="dk1" tx2="lt2" accent1="accent1" accent2="accent2" accent3="accent3" accent4="accent4" accent5="accent5" accent6="accent6" hlink="hlink" folHlink="folHlink"/>
    </a:extraClrScheme>
    <a:extraClrScheme>
      <a:clrScheme name="ISAF Powerpoint Template (2009)v1 2">
        <a:dk1>
          <a:srgbClr val="333333"/>
        </a:dk1>
        <a:lt1>
          <a:srgbClr val="FFFFFF"/>
        </a:lt1>
        <a:dk2>
          <a:srgbClr val="00003C"/>
        </a:dk2>
        <a:lt2>
          <a:srgbClr val="0000FF"/>
        </a:lt2>
        <a:accent1>
          <a:srgbClr val="229CF8"/>
        </a:accent1>
        <a:accent2>
          <a:srgbClr val="229CF8"/>
        </a:accent2>
        <a:accent3>
          <a:srgbClr val="AAAAAF"/>
        </a:accent3>
        <a:accent4>
          <a:srgbClr val="DADADA"/>
        </a:accent4>
        <a:accent5>
          <a:srgbClr val="ABCBFB"/>
        </a:accent5>
        <a:accent6>
          <a:srgbClr val="1E8DE1"/>
        </a:accent6>
        <a:hlink>
          <a:srgbClr val="4EACD2"/>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36625" rtl="0" eaLnBrk="0" fontAlgn="base" latinLnBrk="0" hangingPunct="0">
          <a:lnSpc>
            <a:spcPct val="100000"/>
          </a:lnSpc>
          <a:spcBef>
            <a:spcPct val="0"/>
          </a:spcBef>
          <a:spcAft>
            <a:spcPct val="0"/>
          </a:spcAft>
          <a:buClrTx/>
          <a:buSzTx/>
          <a:buFontTx/>
          <a:buNone/>
          <a:tabLst/>
          <a:defRPr kumimoji="0" lang="en-GB" sz="3600" b="1" i="0" u="none" strike="noStrike" cap="none" normalizeH="0" baseline="0" smtClean="0">
            <a:ln>
              <a:noFill/>
            </a:ln>
            <a:solidFill>
              <a:srgbClr val="0D006A"/>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36625" rtl="0" eaLnBrk="0" fontAlgn="base" latinLnBrk="0" hangingPunct="0">
          <a:lnSpc>
            <a:spcPct val="100000"/>
          </a:lnSpc>
          <a:spcBef>
            <a:spcPct val="0"/>
          </a:spcBef>
          <a:spcAft>
            <a:spcPct val="0"/>
          </a:spcAft>
          <a:buClrTx/>
          <a:buSzTx/>
          <a:buFontTx/>
          <a:buNone/>
          <a:tabLst/>
          <a:defRPr kumimoji="0" lang="en-GB" sz="3600" b="1" i="0" u="none" strike="noStrike" cap="none" normalizeH="0" baseline="0" smtClean="0">
            <a:ln>
              <a:noFill/>
            </a:ln>
            <a:solidFill>
              <a:srgbClr val="0D006A"/>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ISAF Powerpoint Template (2009)v1</Template>
  <TotalTime>7357</TotalTime>
  <Words>22400</Words>
  <Application>Microsoft Office PowerPoint</Application>
  <PresentationFormat>Экран (4:3)</PresentationFormat>
  <Paragraphs>1844</Paragraphs>
  <Slides>76</Slides>
  <Notes>76</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76</vt:i4>
      </vt:variant>
    </vt:vector>
  </HeadingPairs>
  <TitlesOfParts>
    <vt:vector size="80" baseType="lpstr">
      <vt:lpstr>ISAF Powerpoint Template (2009)v1</vt:lpstr>
      <vt:lpstr>Custom Design</vt:lpstr>
      <vt:lpstr>Bitmap Image</vt:lpstr>
      <vt:lpstr>Точечный рисунок</vt:lpstr>
      <vt:lpstr>Слайд 1</vt:lpstr>
      <vt:lpstr>Предисловие к четвертому изданию</vt:lpstr>
      <vt:lpstr>Как пользоваться этим Руководством</vt:lpstr>
      <vt:lpstr>Начало регаты</vt:lpstr>
      <vt:lpstr>Пример ежедневного расписания работы гоночного комитета</vt:lpstr>
      <vt:lpstr>План работы гоночного комитета</vt:lpstr>
      <vt:lpstr>План работы гоночного комитета</vt:lpstr>
      <vt:lpstr>Инструктаж</vt:lpstr>
      <vt:lpstr>Направление ветра</vt:lpstr>
      <vt:lpstr>Сила ветра</vt:lpstr>
      <vt:lpstr>Выбор подходящей дистанции</vt:lpstr>
      <vt:lpstr>Ширина ворот</vt:lpstr>
      <vt:lpstr>Дистанция  лавировка – полный курс – треугольник</vt:lpstr>
      <vt:lpstr>Лавировка – полный курс</vt:lpstr>
      <vt:lpstr>Трапециевидная дистанция –  внутренняя и внешняя петли</vt:lpstr>
      <vt:lpstr>Описание дистанции в ГИ</vt:lpstr>
      <vt:lpstr>Расположение зоны гонок</vt:lpstr>
      <vt:lpstr>Лавировка</vt:lpstr>
      <vt:lpstr>Полный курс</vt:lpstr>
      <vt:lpstr>Полный курс</vt:lpstr>
      <vt:lpstr>Оттяжной знак</vt:lpstr>
      <vt:lpstr>Ворота</vt:lpstr>
      <vt:lpstr>Трапециевидная дистанция</vt:lpstr>
      <vt:lpstr>Компенсация течения –  участок дистанции против ветра</vt:lpstr>
      <vt:lpstr>Слайд 25</vt:lpstr>
      <vt:lpstr>Слайд 26</vt:lpstr>
      <vt:lpstr>Компенсация течения –  другие схемы дистанций</vt:lpstr>
      <vt:lpstr>Установка стартовой линии</vt:lpstr>
      <vt:lpstr>Стартовая линия – длина</vt:lpstr>
      <vt:lpstr>Слайд 30</vt:lpstr>
      <vt:lpstr>Стартовая линия – наклон</vt:lpstr>
      <vt:lpstr>Настройка наклона на течении</vt:lpstr>
      <vt:lpstr>Установка стартовой линии</vt:lpstr>
      <vt:lpstr>Настройка наклона стартовой линии, если одна сторона дистанции выгоднее</vt:lpstr>
      <vt:lpstr>Обязанности заместителя  главного судьи</vt:lpstr>
      <vt:lpstr>Указание дистанции</vt:lpstr>
      <vt:lpstr>Старт</vt:lpstr>
      <vt:lpstr>Откладывание</vt:lpstr>
      <vt:lpstr>Сигнал «Предупреждение»</vt:lpstr>
      <vt:lpstr>Сигнал «Подготовительный» </vt:lpstr>
      <vt:lpstr>Правило флага «I»</vt:lpstr>
      <vt:lpstr>Правило 20% штрафа</vt:lpstr>
      <vt:lpstr>Черный флаг</vt:lpstr>
      <vt:lpstr>Спуск сигнала «Подготовительный»</vt:lpstr>
      <vt:lpstr>Диктофон</vt:lpstr>
      <vt:lpstr> Наблюдение за стартовой линией</vt:lpstr>
      <vt:lpstr>Широкая стартовая линия</vt:lpstr>
      <vt:lpstr>Переговоры с противоположным концом линии</vt:lpstr>
      <vt:lpstr>Индивидуальный отзыв</vt:lpstr>
      <vt:lpstr>Общий отзыв</vt:lpstr>
      <vt:lpstr>Контроль гонки после старта</vt:lpstr>
      <vt:lpstr>Прекращение гонки</vt:lpstr>
      <vt:lpstr>Изменение следующего участка дистанции</vt:lpstr>
      <vt:lpstr>Изменение следующего участка дистанции</vt:lpstr>
      <vt:lpstr>Позиция судна, подающего сигнал изменения дистанции</vt:lpstr>
      <vt:lpstr>Слайд 56</vt:lpstr>
      <vt:lpstr>Слайд 57</vt:lpstr>
      <vt:lpstr>Слайд 58</vt:lpstr>
      <vt:lpstr>Слайд 59</vt:lpstr>
      <vt:lpstr>Проведение гонки и правило 42</vt:lpstr>
      <vt:lpstr>Сигналы «выключения/включения» правила  42 </vt:lpstr>
      <vt:lpstr>Позиция судейского судна,  подающего сигнал </vt:lpstr>
      <vt:lpstr>Скорость ветра</vt:lpstr>
      <vt:lpstr>Взаимодействие с ПК</vt:lpstr>
      <vt:lpstr>Отсутствие знака</vt:lpstr>
      <vt:lpstr>Сокращение дистанции</vt:lpstr>
      <vt:lpstr>Расположение финишной линии</vt:lpstr>
      <vt:lpstr>Установка финишной линии </vt:lpstr>
      <vt:lpstr>Синий флаг</vt:lpstr>
      <vt:lpstr>Финиш гонки</vt:lpstr>
      <vt:lpstr>Когда яхта отходит от финишной линии и знаков</vt:lpstr>
      <vt:lpstr>Ведение  протокола </vt:lpstr>
      <vt:lpstr>Постоянство ежедневных действий</vt:lpstr>
      <vt:lpstr>Обязанности ГК после гонки</vt:lpstr>
      <vt:lpstr>Анализ</vt:lpstr>
      <vt:lpstr>Рассмотрение требования  исправить результат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Lockett</dc:creator>
  <cp:lastModifiedBy>Яна</cp:lastModifiedBy>
  <cp:revision>702</cp:revision>
  <dcterms:created xsi:type="dcterms:W3CDTF">2003-12-01T12:47:45Z</dcterms:created>
  <dcterms:modified xsi:type="dcterms:W3CDTF">2011-06-30T09:58:37Z</dcterms:modified>
</cp:coreProperties>
</file>